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 id="2147483650" r:id="rId2"/>
  </p:sldMasterIdLst>
  <p:notesMasterIdLst>
    <p:notesMasterId r:id="rId40"/>
  </p:notesMasterIdLst>
  <p:sldIdLst>
    <p:sldId id="259" r:id="rId3"/>
    <p:sldId id="340" r:id="rId4"/>
    <p:sldId id="333" r:id="rId5"/>
    <p:sldId id="334" r:id="rId6"/>
    <p:sldId id="276" r:id="rId7"/>
    <p:sldId id="304" r:id="rId8"/>
    <p:sldId id="305" r:id="rId9"/>
    <p:sldId id="336" r:id="rId10"/>
    <p:sldId id="324" r:id="rId11"/>
    <p:sldId id="306" r:id="rId12"/>
    <p:sldId id="327" r:id="rId13"/>
    <p:sldId id="307" r:id="rId14"/>
    <p:sldId id="308" r:id="rId15"/>
    <p:sldId id="309" r:id="rId16"/>
    <p:sldId id="310" r:id="rId17"/>
    <p:sldId id="325" r:id="rId18"/>
    <p:sldId id="311" r:id="rId19"/>
    <p:sldId id="330" r:id="rId20"/>
    <p:sldId id="332" r:id="rId21"/>
    <p:sldId id="312" r:id="rId22"/>
    <p:sldId id="313" r:id="rId23"/>
    <p:sldId id="314" r:id="rId24"/>
    <p:sldId id="315" r:id="rId25"/>
    <p:sldId id="316" r:id="rId26"/>
    <p:sldId id="317" r:id="rId27"/>
    <p:sldId id="331" r:id="rId28"/>
    <p:sldId id="318" r:id="rId29"/>
    <p:sldId id="319" r:id="rId30"/>
    <p:sldId id="320" r:id="rId31"/>
    <p:sldId id="321" r:id="rId32"/>
    <p:sldId id="322" r:id="rId33"/>
    <p:sldId id="323" r:id="rId34"/>
    <p:sldId id="326" r:id="rId35"/>
    <p:sldId id="328" r:id="rId36"/>
    <p:sldId id="338" r:id="rId37"/>
    <p:sldId id="337" r:id="rId38"/>
    <p:sldId id="339" r:id="rId39"/>
  </p:sldIdLst>
  <p:sldSz cx="9144000" cy="6858000" type="screen4x3"/>
  <p:notesSz cx="7077075" cy="895508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94705" autoAdjust="0"/>
  </p:normalViewPr>
  <p:slideViewPr>
    <p:cSldViewPr>
      <p:cViewPr varScale="1">
        <p:scale>
          <a:sx n="73" d="100"/>
          <a:sy n="73" d="100"/>
        </p:scale>
        <p:origin x="66"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3CC9E9-EB2D-4954-9D04-FD76C05028DC}"/>
              </a:ext>
            </a:extLst>
          </p:cNvPr>
          <p:cNvSpPr>
            <a:spLocks noGrp="1" noChangeArrowheads="1"/>
          </p:cNvSpPr>
          <p:nvPr>
            <p:ph type="hdr" sz="quarter"/>
          </p:nvPr>
        </p:nvSpPr>
        <p:spPr bwMode="auto">
          <a:xfrm>
            <a:off x="0" y="0"/>
            <a:ext cx="30670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4099" name="Rectangle 3">
            <a:extLst>
              <a:ext uri="{FF2B5EF4-FFF2-40B4-BE49-F238E27FC236}">
                <a16:creationId xmlns:a16="http://schemas.microsoft.com/office/drawing/2014/main" id="{690EE5B2-F22F-4FD5-910E-E0C9C656FAA5}"/>
              </a:ext>
            </a:extLst>
          </p:cNvPr>
          <p:cNvSpPr>
            <a:spLocks noGrp="1" noChangeArrowheads="1"/>
          </p:cNvSpPr>
          <p:nvPr>
            <p:ph type="dt" idx="1"/>
          </p:nvPr>
        </p:nvSpPr>
        <p:spPr bwMode="auto">
          <a:xfrm>
            <a:off x="4008438" y="0"/>
            <a:ext cx="30670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3076" name="Rectangle 4">
            <a:extLst>
              <a:ext uri="{FF2B5EF4-FFF2-40B4-BE49-F238E27FC236}">
                <a16:creationId xmlns:a16="http://schemas.microsoft.com/office/drawing/2014/main" id="{23BA2BD0-A274-4A38-86F2-FE55ECEA536F}"/>
              </a:ext>
            </a:extLst>
          </p:cNvPr>
          <p:cNvSpPr>
            <a:spLocks noGrp="1" noRot="1" noChangeAspect="1" noChangeArrowheads="1" noTextEdit="1"/>
          </p:cNvSpPr>
          <p:nvPr>
            <p:ph type="sldImg" idx="2"/>
          </p:nvPr>
        </p:nvSpPr>
        <p:spPr bwMode="auto">
          <a:xfrm>
            <a:off x="1300163" y="671513"/>
            <a:ext cx="4476750" cy="33575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AFCAA130-497E-484C-A6FC-AC679D88FE58}"/>
              </a:ext>
            </a:extLst>
          </p:cNvPr>
          <p:cNvSpPr>
            <a:spLocks noGrp="1" noChangeArrowheads="1"/>
          </p:cNvSpPr>
          <p:nvPr>
            <p:ph type="body" sz="quarter" idx="3"/>
          </p:nvPr>
        </p:nvSpPr>
        <p:spPr bwMode="auto">
          <a:xfrm>
            <a:off x="708025" y="4252913"/>
            <a:ext cx="5661025" cy="403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630F7B82-9524-485F-90E4-6DA899C6311C}"/>
              </a:ext>
            </a:extLst>
          </p:cNvPr>
          <p:cNvSpPr>
            <a:spLocks noGrp="1" noChangeArrowheads="1"/>
          </p:cNvSpPr>
          <p:nvPr>
            <p:ph type="ftr" sz="quarter" idx="4"/>
          </p:nvPr>
        </p:nvSpPr>
        <p:spPr bwMode="auto">
          <a:xfrm>
            <a:off x="0" y="8505825"/>
            <a:ext cx="30670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4103" name="Rectangle 7">
            <a:extLst>
              <a:ext uri="{FF2B5EF4-FFF2-40B4-BE49-F238E27FC236}">
                <a16:creationId xmlns:a16="http://schemas.microsoft.com/office/drawing/2014/main" id="{81A66E7A-99BB-4266-BB97-0BE1195CCBB2}"/>
              </a:ext>
            </a:extLst>
          </p:cNvPr>
          <p:cNvSpPr>
            <a:spLocks noGrp="1" noChangeArrowheads="1"/>
          </p:cNvSpPr>
          <p:nvPr>
            <p:ph type="sldNum" sz="quarter" idx="5"/>
          </p:nvPr>
        </p:nvSpPr>
        <p:spPr bwMode="auto">
          <a:xfrm>
            <a:off x="4008438" y="8505825"/>
            <a:ext cx="30670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CDAAF07-ECC7-409C-9332-59F31F09D5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62AFDC-C2F4-454F-9EE4-C0FCCDA68A6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ED1A31F-2010-4583-9246-72793DC7C56C}" type="slidenum">
              <a:rPr lang="en-US" altLang="en-US" smtClean="0"/>
              <a:pPr>
                <a:spcBef>
                  <a:spcPct val="0"/>
                </a:spcBef>
              </a:pPr>
              <a:t>1</a:t>
            </a:fld>
            <a:endParaRPr lang="en-US" altLang="en-US"/>
          </a:p>
        </p:txBody>
      </p:sp>
      <p:sp>
        <p:nvSpPr>
          <p:cNvPr id="5123" name="Slide Image Placeholder 1">
            <a:extLst>
              <a:ext uri="{FF2B5EF4-FFF2-40B4-BE49-F238E27FC236}">
                <a16:creationId xmlns:a16="http://schemas.microsoft.com/office/drawing/2014/main" id="{F36D5BEA-3894-49F6-A09F-ABF9E78E7073}"/>
              </a:ext>
            </a:extLst>
          </p:cNvPr>
          <p:cNvSpPr>
            <a:spLocks noGrp="1" noRot="1" noChangeAspect="1" noChangeArrowheads="1" noTextEdit="1"/>
          </p:cNvSpPr>
          <p:nvPr>
            <p:ph type="sldImg"/>
          </p:nvPr>
        </p:nvSpPr>
        <p:spPr>
          <a:ln/>
        </p:spPr>
      </p:sp>
      <p:sp>
        <p:nvSpPr>
          <p:cNvPr id="5124" name="Notes Placeholder 2">
            <a:extLst>
              <a:ext uri="{FF2B5EF4-FFF2-40B4-BE49-F238E27FC236}">
                <a16:creationId xmlns:a16="http://schemas.microsoft.com/office/drawing/2014/main" id="{5A9518A0-BBF8-4216-9016-03C2C7EB3B68}"/>
              </a:ext>
            </a:extLst>
          </p:cNvPr>
          <p:cNvSpPr>
            <a:spLocks noGrp="1" noChangeArrowheads="1"/>
          </p:cNvSpPr>
          <p:nvPr>
            <p:ph type="body" idx="1"/>
          </p:nvPr>
        </p:nvSpPr>
        <p:spPr>
          <a:xfrm>
            <a:off x="314325" y="4252913"/>
            <a:ext cx="6448425" cy="4030662"/>
          </a:xfrm>
          <a:noFill/>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125" name="Slide Number Placeholder 3">
            <a:extLst>
              <a:ext uri="{FF2B5EF4-FFF2-40B4-BE49-F238E27FC236}">
                <a16:creationId xmlns:a16="http://schemas.microsoft.com/office/drawing/2014/main" id="{E985DB3B-BA55-4ADF-9012-14B6B5740E1E}"/>
              </a:ext>
            </a:extLst>
          </p:cNvPr>
          <p:cNvSpPr txBox="1">
            <a:spLocks noGrp="1" noChangeArrowheads="1"/>
          </p:cNvSpPr>
          <p:nvPr/>
        </p:nvSpPr>
        <p:spPr bwMode="auto">
          <a:xfrm>
            <a:off x="4008438" y="8505825"/>
            <a:ext cx="30670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5AFCC8AB-5707-416F-B08A-C730F3954CED}" type="slidenum">
              <a:rPr lang="en-US" altLang="en-US">
                <a:solidFill>
                  <a:srgbClr val="000000"/>
                </a:solidFill>
                <a:latin typeface="Calibri" panose="020F0502020204030204" pitchFamily="34" charset="0"/>
              </a:rPr>
              <a:pPr algn="r" eaLnBrk="1" hangingPunct="1">
                <a:spcBef>
                  <a:spcPct val="0"/>
                </a:spcBef>
              </a:pPr>
              <a:t>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5E4D9C7C-0241-4E31-8050-D401814B938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095A83-737D-41C6-8610-3187955C9F84}" type="slidenum">
              <a:rPr lang="en-US" altLang="en-US" smtClean="0"/>
              <a:pPr>
                <a:spcBef>
                  <a:spcPct val="0"/>
                </a:spcBef>
              </a:pPr>
              <a:t>9</a:t>
            </a:fld>
            <a:endParaRPr lang="en-US" altLang="en-US"/>
          </a:p>
        </p:txBody>
      </p:sp>
      <p:sp>
        <p:nvSpPr>
          <p:cNvPr id="14339" name="Rectangle 2">
            <a:extLst>
              <a:ext uri="{FF2B5EF4-FFF2-40B4-BE49-F238E27FC236}">
                <a16:creationId xmlns:a16="http://schemas.microsoft.com/office/drawing/2014/main" id="{ACF2EAAE-0134-477A-BC3C-CCD14C87DA6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89D859E-178B-4512-8A5E-F720BBB5BBB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DBEEE9C-E957-4348-8A07-F57EA34E027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607716-EAA0-49D8-AC05-6B55616163E1}" type="slidenum">
              <a:rPr lang="en-US" altLang="en-US" smtClean="0"/>
              <a:pPr>
                <a:spcBef>
                  <a:spcPct val="0"/>
                </a:spcBef>
              </a:pPr>
              <a:t>16</a:t>
            </a:fld>
            <a:endParaRPr lang="en-US" altLang="en-US"/>
          </a:p>
        </p:txBody>
      </p:sp>
      <p:sp>
        <p:nvSpPr>
          <p:cNvPr id="22531" name="Rectangle 2">
            <a:extLst>
              <a:ext uri="{FF2B5EF4-FFF2-40B4-BE49-F238E27FC236}">
                <a16:creationId xmlns:a16="http://schemas.microsoft.com/office/drawing/2014/main" id="{0778B52B-B5E3-4FB5-A768-DD22B0C79C79}"/>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BD227E83-BAF6-4AC9-A639-9185635E664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a:extLst>
              <a:ext uri="{FF2B5EF4-FFF2-40B4-BE49-F238E27FC236}">
                <a16:creationId xmlns:a16="http://schemas.microsoft.com/office/drawing/2014/main" id="{4B9ECB0D-CD83-4F21-A535-1F5E0B77C32D}"/>
              </a:ext>
            </a:extLst>
          </p:cNvPr>
          <p:cNvSpPr>
            <a:spLocks noGrp="1"/>
          </p:cNvSpPr>
          <p:nvPr>
            <p:ph type="sldNum" sz="quarter" idx="10"/>
          </p:nvPr>
        </p:nvSpPr>
        <p:spPr/>
        <p:txBody>
          <a:bodyPr/>
          <a:lstStyle>
            <a:lvl1pPr>
              <a:defRPr/>
            </a:lvl1pPr>
          </a:lstStyle>
          <a:p>
            <a:pPr>
              <a:defRPr/>
            </a:pPr>
            <a:fld id="{0E8C9BFA-5F2D-4C02-ABCA-B53A21861AE5}" type="slidenum">
              <a:rPr lang="en-US" altLang="en-US"/>
              <a:pPr>
                <a:defRPr/>
              </a:pPr>
              <a:t>‹#›</a:t>
            </a:fld>
            <a:endParaRPr lang="en-US" altLang="en-US"/>
          </a:p>
        </p:txBody>
      </p:sp>
    </p:spTree>
    <p:extLst>
      <p:ext uri="{BB962C8B-B14F-4D97-AF65-F5344CB8AC3E}">
        <p14:creationId xmlns:p14="http://schemas.microsoft.com/office/powerpoint/2010/main" val="130555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01D6261-CD7E-4D07-814F-F6DAE8986CE3}"/>
              </a:ext>
            </a:extLst>
          </p:cNvPr>
          <p:cNvSpPr>
            <a:spLocks noGrp="1"/>
          </p:cNvSpPr>
          <p:nvPr>
            <p:ph type="sldNum" sz="quarter" idx="10"/>
          </p:nvPr>
        </p:nvSpPr>
        <p:spPr/>
        <p:txBody>
          <a:bodyPr/>
          <a:lstStyle>
            <a:lvl1pPr>
              <a:defRPr/>
            </a:lvl1pPr>
          </a:lstStyle>
          <a:p>
            <a:pPr>
              <a:defRPr/>
            </a:pPr>
            <a:fld id="{1CD131C3-A3B8-47C1-BE3D-0E1050A97783}" type="slidenum">
              <a:rPr lang="en-US" altLang="en-US"/>
              <a:pPr>
                <a:defRPr/>
              </a:pPr>
              <a:t>‹#›</a:t>
            </a:fld>
            <a:endParaRPr lang="en-US" altLang="en-US"/>
          </a:p>
        </p:txBody>
      </p:sp>
    </p:spTree>
    <p:extLst>
      <p:ext uri="{BB962C8B-B14F-4D97-AF65-F5344CB8AC3E}">
        <p14:creationId xmlns:p14="http://schemas.microsoft.com/office/powerpoint/2010/main" val="4280136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219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219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70A4005-F9C3-4BF9-BF8D-0C2D05E0CB13}"/>
              </a:ext>
            </a:extLst>
          </p:cNvPr>
          <p:cNvSpPr>
            <a:spLocks noGrp="1"/>
          </p:cNvSpPr>
          <p:nvPr>
            <p:ph type="sldNum" sz="quarter" idx="10"/>
          </p:nvPr>
        </p:nvSpPr>
        <p:spPr/>
        <p:txBody>
          <a:bodyPr/>
          <a:lstStyle>
            <a:lvl1pPr>
              <a:defRPr/>
            </a:lvl1pPr>
          </a:lstStyle>
          <a:p>
            <a:pPr>
              <a:defRPr/>
            </a:pPr>
            <a:fld id="{2F87B760-1A93-4FDE-9D54-621BD82FA68D}" type="slidenum">
              <a:rPr lang="en-US" altLang="en-US"/>
              <a:pPr>
                <a:defRPr/>
              </a:pPr>
              <a:t>‹#›</a:t>
            </a:fld>
            <a:endParaRPr lang="en-US" altLang="en-US"/>
          </a:p>
        </p:txBody>
      </p:sp>
    </p:spTree>
    <p:extLst>
      <p:ext uri="{BB962C8B-B14F-4D97-AF65-F5344CB8AC3E}">
        <p14:creationId xmlns:p14="http://schemas.microsoft.com/office/powerpoint/2010/main" val="128592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4738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29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1852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419225"/>
            <a:ext cx="4191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9225"/>
            <a:ext cx="4191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462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731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826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823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199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B7487E7-BB9A-4090-B0EC-FAD69626A003}"/>
              </a:ext>
            </a:extLst>
          </p:cNvPr>
          <p:cNvSpPr>
            <a:spLocks noGrp="1"/>
          </p:cNvSpPr>
          <p:nvPr>
            <p:ph type="sldNum" sz="quarter" idx="10"/>
          </p:nvPr>
        </p:nvSpPr>
        <p:spPr/>
        <p:txBody>
          <a:bodyPr/>
          <a:lstStyle>
            <a:lvl1pPr>
              <a:defRPr/>
            </a:lvl1pPr>
          </a:lstStyle>
          <a:p>
            <a:pPr>
              <a:defRPr/>
            </a:pPr>
            <a:fld id="{D3AB76CD-2EF9-44BC-9F2C-976D68B11AF5}" type="slidenum">
              <a:rPr lang="en-US" altLang="en-US"/>
              <a:pPr>
                <a:defRPr/>
              </a:pPr>
              <a:t>‹#›</a:t>
            </a:fld>
            <a:endParaRPr lang="en-US" altLang="en-US"/>
          </a:p>
        </p:txBody>
      </p:sp>
    </p:spTree>
    <p:extLst>
      <p:ext uri="{BB962C8B-B14F-4D97-AF65-F5344CB8AC3E}">
        <p14:creationId xmlns:p14="http://schemas.microsoft.com/office/powerpoint/2010/main" val="584928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8410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637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219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6248400" cy="6219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05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a:extLst>
              <a:ext uri="{FF2B5EF4-FFF2-40B4-BE49-F238E27FC236}">
                <a16:creationId xmlns:a16="http://schemas.microsoft.com/office/drawing/2014/main" id="{E887F7A2-9998-4ED5-A1EC-FB309B8A1398}"/>
              </a:ext>
            </a:extLst>
          </p:cNvPr>
          <p:cNvSpPr>
            <a:spLocks noGrp="1"/>
          </p:cNvSpPr>
          <p:nvPr>
            <p:ph type="sldNum" sz="quarter" idx="10"/>
          </p:nvPr>
        </p:nvSpPr>
        <p:spPr/>
        <p:txBody>
          <a:bodyPr/>
          <a:lstStyle>
            <a:lvl1pPr>
              <a:defRPr/>
            </a:lvl1pPr>
          </a:lstStyle>
          <a:p>
            <a:pPr>
              <a:defRPr/>
            </a:pPr>
            <a:fld id="{CD2413AF-FB02-47EC-B592-62260D8E6D16}" type="slidenum">
              <a:rPr lang="en-US" altLang="en-US"/>
              <a:pPr>
                <a:defRPr/>
              </a:pPr>
              <a:t>‹#›</a:t>
            </a:fld>
            <a:endParaRPr lang="en-US" altLang="en-US"/>
          </a:p>
        </p:txBody>
      </p:sp>
    </p:spTree>
    <p:extLst>
      <p:ext uri="{BB962C8B-B14F-4D97-AF65-F5344CB8AC3E}">
        <p14:creationId xmlns:p14="http://schemas.microsoft.com/office/powerpoint/2010/main" val="40831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419225"/>
            <a:ext cx="4191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9225"/>
            <a:ext cx="4191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D2C67E9-3DB4-4E7D-861A-0040AF03E427}"/>
              </a:ext>
            </a:extLst>
          </p:cNvPr>
          <p:cNvSpPr>
            <a:spLocks noGrp="1"/>
          </p:cNvSpPr>
          <p:nvPr>
            <p:ph type="sldNum" sz="quarter" idx="10"/>
          </p:nvPr>
        </p:nvSpPr>
        <p:spPr/>
        <p:txBody>
          <a:bodyPr/>
          <a:lstStyle>
            <a:lvl1pPr>
              <a:defRPr/>
            </a:lvl1pPr>
          </a:lstStyle>
          <a:p>
            <a:pPr>
              <a:defRPr/>
            </a:pPr>
            <a:fld id="{6DA5D1F0-DB98-417C-8291-1E8DB55EBEEF}" type="slidenum">
              <a:rPr lang="en-US" altLang="en-US"/>
              <a:pPr>
                <a:defRPr/>
              </a:pPr>
              <a:t>‹#›</a:t>
            </a:fld>
            <a:endParaRPr lang="en-US" altLang="en-US"/>
          </a:p>
        </p:txBody>
      </p:sp>
    </p:spTree>
    <p:extLst>
      <p:ext uri="{BB962C8B-B14F-4D97-AF65-F5344CB8AC3E}">
        <p14:creationId xmlns:p14="http://schemas.microsoft.com/office/powerpoint/2010/main" val="256919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B098992-BE22-4F19-9E1A-0428AE75F7EA}"/>
              </a:ext>
            </a:extLst>
          </p:cNvPr>
          <p:cNvSpPr>
            <a:spLocks noGrp="1"/>
          </p:cNvSpPr>
          <p:nvPr>
            <p:ph type="sldNum" sz="quarter" idx="10"/>
          </p:nvPr>
        </p:nvSpPr>
        <p:spPr/>
        <p:txBody>
          <a:bodyPr/>
          <a:lstStyle>
            <a:lvl1pPr>
              <a:defRPr/>
            </a:lvl1pPr>
          </a:lstStyle>
          <a:p>
            <a:pPr>
              <a:defRPr/>
            </a:pPr>
            <a:fld id="{D92255EA-AA3F-4E30-AAA9-4AD027727E89}" type="slidenum">
              <a:rPr lang="en-US" altLang="en-US"/>
              <a:pPr>
                <a:defRPr/>
              </a:pPr>
              <a:t>‹#›</a:t>
            </a:fld>
            <a:endParaRPr lang="en-US" altLang="en-US"/>
          </a:p>
        </p:txBody>
      </p:sp>
    </p:spTree>
    <p:extLst>
      <p:ext uri="{BB962C8B-B14F-4D97-AF65-F5344CB8AC3E}">
        <p14:creationId xmlns:p14="http://schemas.microsoft.com/office/powerpoint/2010/main" val="296143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7C7832AE-51C9-46BC-A9DF-8353E41FC4E6}"/>
              </a:ext>
            </a:extLst>
          </p:cNvPr>
          <p:cNvSpPr>
            <a:spLocks noGrp="1"/>
          </p:cNvSpPr>
          <p:nvPr>
            <p:ph type="sldNum" sz="quarter" idx="10"/>
          </p:nvPr>
        </p:nvSpPr>
        <p:spPr/>
        <p:txBody>
          <a:bodyPr/>
          <a:lstStyle>
            <a:lvl1pPr>
              <a:defRPr/>
            </a:lvl1pPr>
          </a:lstStyle>
          <a:p>
            <a:pPr>
              <a:defRPr/>
            </a:pPr>
            <a:fld id="{B1A2F9C1-5EC6-487D-96F6-515CA81BFA8F}" type="slidenum">
              <a:rPr lang="en-US" altLang="en-US"/>
              <a:pPr>
                <a:defRPr/>
              </a:pPr>
              <a:t>‹#›</a:t>
            </a:fld>
            <a:endParaRPr lang="en-US" altLang="en-US"/>
          </a:p>
        </p:txBody>
      </p:sp>
    </p:spTree>
    <p:extLst>
      <p:ext uri="{BB962C8B-B14F-4D97-AF65-F5344CB8AC3E}">
        <p14:creationId xmlns:p14="http://schemas.microsoft.com/office/powerpoint/2010/main" val="342579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7316CEAD-0051-44E2-95D9-FF99A2471805}"/>
              </a:ext>
            </a:extLst>
          </p:cNvPr>
          <p:cNvSpPr>
            <a:spLocks noGrp="1"/>
          </p:cNvSpPr>
          <p:nvPr>
            <p:ph type="sldNum" sz="quarter" idx="10"/>
          </p:nvPr>
        </p:nvSpPr>
        <p:spPr/>
        <p:txBody>
          <a:bodyPr/>
          <a:lstStyle>
            <a:lvl1pPr>
              <a:defRPr/>
            </a:lvl1pPr>
          </a:lstStyle>
          <a:p>
            <a:pPr>
              <a:defRPr/>
            </a:pPr>
            <a:fld id="{B0C238D7-E7C8-4E08-B36B-EF0E2E0BFB52}" type="slidenum">
              <a:rPr lang="en-US" altLang="en-US"/>
              <a:pPr>
                <a:defRPr/>
              </a:pPr>
              <a:t>‹#›</a:t>
            </a:fld>
            <a:endParaRPr lang="en-US" altLang="en-US"/>
          </a:p>
        </p:txBody>
      </p:sp>
    </p:spTree>
    <p:extLst>
      <p:ext uri="{BB962C8B-B14F-4D97-AF65-F5344CB8AC3E}">
        <p14:creationId xmlns:p14="http://schemas.microsoft.com/office/powerpoint/2010/main" val="133459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454C224E-ECDA-4E49-85F6-8B83AAA24C65}"/>
              </a:ext>
            </a:extLst>
          </p:cNvPr>
          <p:cNvSpPr>
            <a:spLocks noGrp="1"/>
          </p:cNvSpPr>
          <p:nvPr>
            <p:ph type="sldNum" sz="quarter" idx="10"/>
          </p:nvPr>
        </p:nvSpPr>
        <p:spPr/>
        <p:txBody>
          <a:bodyPr/>
          <a:lstStyle>
            <a:lvl1pPr>
              <a:defRPr/>
            </a:lvl1pPr>
          </a:lstStyle>
          <a:p>
            <a:pPr>
              <a:defRPr/>
            </a:pPr>
            <a:fld id="{6B31BA7B-6A01-45FA-8FD6-5FFD444EAAC2}" type="slidenum">
              <a:rPr lang="en-US" altLang="en-US"/>
              <a:pPr>
                <a:defRPr/>
              </a:pPr>
              <a:t>‹#›</a:t>
            </a:fld>
            <a:endParaRPr lang="en-US" altLang="en-US"/>
          </a:p>
        </p:txBody>
      </p:sp>
    </p:spTree>
    <p:extLst>
      <p:ext uri="{BB962C8B-B14F-4D97-AF65-F5344CB8AC3E}">
        <p14:creationId xmlns:p14="http://schemas.microsoft.com/office/powerpoint/2010/main" val="425573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35959F4D-0B2C-4035-ADAF-668A170F3B76}"/>
              </a:ext>
            </a:extLst>
          </p:cNvPr>
          <p:cNvSpPr>
            <a:spLocks noGrp="1"/>
          </p:cNvSpPr>
          <p:nvPr>
            <p:ph type="sldNum" sz="quarter" idx="10"/>
          </p:nvPr>
        </p:nvSpPr>
        <p:spPr/>
        <p:txBody>
          <a:bodyPr/>
          <a:lstStyle>
            <a:lvl1pPr>
              <a:defRPr/>
            </a:lvl1pPr>
          </a:lstStyle>
          <a:p>
            <a:pPr>
              <a:defRPr/>
            </a:pPr>
            <a:fld id="{384B9DCF-0F69-4168-8344-071629668060}" type="slidenum">
              <a:rPr lang="en-US" altLang="en-US"/>
              <a:pPr>
                <a:defRPr/>
              </a:pPr>
              <a:t>‹#›</a:t>
            </a:fld>
            <a:endParaRPr lang="en-US" altLang="en-US"/>
          </a:p>
        </p:txBody>
      </p:sp>
    </p:spTree>
    <p:extLst>
      <p:ext uri="{BB962C8B-B14F-4D97-AF65-F5344CB8AC3E}">
        <p14:creationId xmlns:p14="http://schemas.microsoft.com/office/powerpoint/2010/main" val="4069979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C:\Projects\current\10-2004 Pearson\working\Pearson3c.jpg">
            <a:extLst>
              <a:ext uri="{FF2B5EF4-FFF2-40B4-BE49-F238E27FC236}">
                <a16:creationId xmlns:a16="http://schemas.microsoft.com/office/drawing/2014/main" id="{07427255-33F0-492E-91C9-51817FD9D7B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C:\Projects\current\10-2004 Pearson\working\stripe2.png">
            <a:extLst>
              <a:ext uri="{FF2B5EF4-FFF2-40B4-BE49-F238E27FC236}">
                <a16:creationId xmlns:a16="http://schemas.microsoft.com/office/drawing/2014/main" id="{B9EE70A0-7BE4-4201-8225-BB9496A755CC}"/>
              </a:ext>
            </a:extLst>
          </p:cNvPr>
          <p:cNvPicPr>
            <a:picLocks noChangeAspect="1" noChangeArrowheads="1"/>
          </p:cNvPicPr>
          <p:nvPr userDrawn="1"/>
        </p:nvPicPr>
        <p:blipFill>
          <a:blip r:embed="rId14"/>
          <a:srcRect/>
          <a:stretch>
            <a:fillRect/>
          </a:stretch>
        </p:blipFill>
        <p:spPr bwMode="auto">
          <a:xfrm>
            <a:off x="0" y="914400"/>
            <a:ext cx="9144000" cy="5943600"/>
          </a:xfrm>
          <a:prstGeom prst="rect">
            <a:avLst/>
          </a:prstGeom>
          <a:noFill/>
          <a:effectLst>
            <a:outerShdw blurRad="50800" dist="38100" dir="16200000" rotWithShape="0">
              <a:prstClr val="black">
                <a:alpha val="40000"/>
              </a:prstClr>
            </a:outerShdw>
          </a:effectLst>
        </p:spPr>
      </p:pic>
      <p:pic>
        <p:nvPicPr>
          <p:cNvPr id="1028" name="Picture 9">
            <a:extLst>
              <a:ext uri="{FF2B5EF4-FFF2-40B4-BE49-F238E27FC236}">
                <a16:creationId xmlns:a16="http://schemas.microsoft.com/office/drawing/2014/main" id="{B21F15D6-2182-495A-B5A5-520F0C19313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350" y="6373813"/>
            <a:ext cx="91567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5BB21B96-A740-40BA-A02D-75179BEB5629}"/>
              </a:ext>
            </a:extLst>
          </p:cNvPr>
          <p:cNvSpPr txBox="1">
            <a:spLocks noChangeArrowheads="1"/>
          </p:cNvSpPr>
          <p:nvPr userDrawn="1"/>
        </p:nvSpPr>
        <p:spPr bwMode="auto">
          <a:xfrm>
            <a:off x="3076575" y="6467475"/>
            <a:ext cx="4448175" cy="320675"/>
          </a:xfrm>
          <a:prstGeom prst="rect">
            <a:avLst/>
          </a:prstGeom>
          <a:noFill/>
          <a:ln>
            <a:noFill/>
          </a:ln>
          <a:effectLs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lnSpc>
                <a:spcPts val="900"/>
              </a:lnSpc>
              <a:defRPr/>
            </a:pPr>
            <a:r>
              <a:rPr lang="en-US" sz="800">
                <a:solidFill>
                  <a:schemeClr val="bg1"/>
                </a:solidFill>
                <a:ea typeface="ＭＳ Ｐゴシック" pitchFamily="34" charset="-128"/>
              </a:rPr>
              <a:t>© 2013 by Pearson Higher Education, Inc</a:t>
            </a:r>
            <a:br>
              <a:rPr lang="en-US" sz="800">
                <a:solidFill>
                  <a:schemeClr val="bg1"/>
                </a:solidFill>
                <a:ea typeface="ＭＳ Ｐゴシック" pitchFamily="34" charset="-128"/>
              </a:rPr>
            </a:br>
            <a:r>
              <a:rPr lang="en-US" sz="800">
                <a:solidFill>
                  <a:schemeClr val="bg1"/>
                </a:solidFill>
                <a:ea typeface="ＭＳ Ｐゴシック" pitchFamily="34" charset="-128"/>
              </a:rPr>
              <a:t>Upper Saddle River, New Jersey 07458 • All Rights Reserved</a:t>
            </a:r>
          </a:p>
        </p:txBody>
      </p:sp>
      <p:sp>
        <p:nvSpPr>
          <p:cNvPr id="9" name="Rectangle 4">
            <a:extLst>
              <a:ext uri="{FF2B5EF4-FFF2-40B4-BE49-F238E27FC236}">
                <a16:creationId xmlns:a16="http://schemas.microsoft.com/office/drawing/2014/main" id="{32A2F9B2-B678-4C70-A6FF-060E438119DE}"/>
              </a:ext>
            </a:extLst>
          </p:cNvPr>
          <p:cNvSpPr/>
          <p:nvPr userDrawn="1"/>
        </p:nvSpPr>
        <p:spPr bwMode="auto">
          <a:xfrm>
            <a:off x="-1" y="0"/>
            <a:ext cx="1362075" cy="1022684"/>
          </a:xfrm>
          <a:prstGeom prst="rect">
            <a:avLst/>
          </a:prstGeom>
          <a:gradFill>
            <a:gsLst>
              <a:gs pos="17000">
                <a:srgbClr val="D71A13"/>
              </a:gs>
              <a:gs pos="100000">
                <a:srgbClr val="DF7D1E">
                  <a:alpha val="53333"/>
                </a:srgbClr>
              </a:gs>
            </a:gsLst>
            <a:lin ang="6600000" scaled="0"/>
          </a:gradFill>
          <a:ln w="9525" cap="flat" cmpd="sng" algn="ctr">
            <a:noFill/>
            <a:prstDash val="solid"/>
            <a:miter lim="800000"/>
            <a:headEnd type="none" w="med" len="med"/>
            <a:tailEnd type="none" w="med" len="med"/>
          </a:ln>
          <a:effectLst/>
        </p:spPr>
        <p:txBody>
          <a:bodyPr wrap="none"/>
          <a:lstStyle/>
          <a:p>
            <a:pPr eaLnBrk="1" fontAlgn="auto" hangingPunct="1">
              <a:spcBef>
                <a:spcPts val="0"/>
              </a:spcBef>
              <a:spcAft>
                <a:spcPts val="0"/>
              </a:spcAft>
              <a:defRPr/>
            </a:pPr>
            <a:endParaRPr lang="en-US">
              <a:solidFill>
                <a:srgbClr val="000000"/>
              </a:solidFill>
              <a:latin typeface="+mn-lt"/>
              <a:cs typeface="+mn-cs"/>
            </a:endParaRPr>
          </a:p>
        </p:txBody>
      </p:sp>
      <p:pic>
        <p:nvPicPr>
          <p:cNvPr id="10" name="Picture 4" descr="C:\Projects\current\10-2004 Pearson\working\stripe2.png">
            <a:extLst>
              <a:ext uri="{FF2B5EF4-FFF2-40B4-BE49-F238E27FC236}">
                <a16:creationId xmlns:a16="http://schemas.microsoft.com/office/drawing/2014/main" id="{34D39F86-5B65-40DD-A12F-B3F70265793B}"/>
              </a:ext>
            </a:extLst>
          </p:cNvPr>
          <p:cNvPicPr>
            <a:picLocks noChangeAspect="1" noChangeArrowheads="1"/>
          </p:cNvPicPr>
          <p:nvPr userDrawn="1"/>
        </p:nvPicPr>
        <p:blipFill>
          <a:blip r:embed="rId14"/>
          <a:srcRect b="8013"/>
          <a:stretch>
            <a:fillRect/>
          </a:stretch>
        </p:blipFill>
        <p:spPr bwMode="auto">
          <a:xfrm>
            <a:off x="0" y="914400"/>
            <a:ext cx="9144000" cy="5467350"/>
          </a:xfrm>
          <a:prstGeom prst="rect">
            <a:avLst/>
          </a:prstGeom>
          <a:noFill/>
          <a:effectLst>
            <a:outerShdw blurRad="50800" dist="38100" dir="16200000" rotWithShape="0">
              <a:prstClr val="black">
                <a:alpha val="40000"/>
              </a:prstClr>
            </a:outerShdw>
          </a:effectLst>
        </p:spPr>
      </p:pic>
      <p:sp>
        <p:nvSpPr>
          <p:cNvPr id="1034" name="Title Placeholder 1">
            <a:extLst>
              <a:ext uri="{FF2B5EF4-FFF2-40B4-BE49-F238E27FC236}">
                <a16:creationId xmlns:a16="http://schemas.microsoft.com/office/drawing/2014/main" id="{3A616093-4DBC-45DC-A845-E0463E1D503D}"/>
              </a:ext>
            </a:extLst>
          </p:cNvPr>
          <p:cNvSpPr>
            <a:spLocks noGrp="1"/>
          </p:cNvSpPr>
          <p:nvPr>
            <p:ph type="title"/>
          </p:nvPr>
        </p:nvSpPr>
        <p:spPr bwMode="auto">
          <a:xfrm>
            <a:off x="304800" y="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5" name="Text Placeholder 2">
            <a:extLst>
              <a:ext uri="{FF2B5EF4-FFF2-40B4-BE49-F238E27FC236}">
                <a16:creationId xmlns:a16="http://schemas.microsoft.com/office/drawing/2014/main" id="{3C5A3278-B730-4C15-A0CC-D284F6BE8462}"/>
              </a:ext>
            </a:extLst>
          </p:cNvPr>
          <p:cNvSpPr>
            <a:spLocks noGrp="1"/>
          </p:cNvSpPr>
          <p:nvPr>
            <p:ph type="body" idx="1"/>
          </p:nvPr>
        </p:nvSpPr>
        <p:spPr bwMode="auto">
          <a:xfrm>
            <a:off x="304800" y="1419225"/>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Slide Number Placeholder 5">
            <a:extLst>
              <a:ext uri="{FF2B5EF4-FFF2-40B4-BE49-F238E27FC236}">
                <a16:creationId xmlns:a16="http://schemas.microsoft.com/office/drawing/2014/main" id="{882FFAE0-56F6-46BF-81C4-B2E8A1C57561}"/>
              </a:ext>
            </a:extLst>
          </p:cNvPr>
          <p:cNvSpPr>
            <a:spLocks noGrp="1"/>
          </p:cNvSpPr>
          <p:nvPr>
            <p:ph type="sldNum" sz="quarter" idx="4"/>
          </p:nvPr>
        </p:nvSpPr>
        <p:spPr>
          <a:xfrm>
            <a:off x="219075" y="6437313"/>
            <a:ext cx="347663"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D9D9D9"/>
                </a:solidFill>
                <a:latin typeface="Century Gothic" panose="020B0502020202020204" pitchFamily="34" charset="0"/>
              </a:defRPr>
            </a:lvl1pPr>
          </a:lstStyle>
          <a:p>
            <a:pPr>
              <a:defRPr/>
            </a:pPr>
            <a:fld id="{60EAE6A9-2F5E-42B7-9034-049423948F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Century Gothic" pitchFamily="34" charset="0"/>
          <a:cs typeface="Arial" charset="0"/>
        </a:defRPr>
      </a:lvl2pPr>
      <a:lvl3pPr algn="l" rtl="0" eaLnBrk="0" fontAlgn="base" hangingPunct="0">
        <a:spcBef>
          <a:spcPct val="0"/>
        </a:spcBef>
        <a:spcAft>
          <a:spcPct val="0"/>
        </a:spcAft>
        <a:defRPr sz="3200">
          <a:solidFill>
            <a:schemeClr val="bg1"/>
          </a:solidFill>
          <a:latin typeface="Century Gothic" pitchFamily="34" charset="0"/>
          <a:cs typeface="Arial" charset="0"/>
        </a:defRPr>
      </a:lvl3pPr>
      <a:lvl4pPr algn="l" rtl="0" eaLnBrk="0" fontAlgn="base" hangingPunct="0">
        <a:spcBef>
          <a:spcPct val="0"/>
        </a:spcBef>
        <a:spcAft>
          <a:spcPct val="0"/>
        </a:spcAft>
        <a:defRPr sz="3200">
          <a:solidFill>
            <a:schemeClr val="bg1"/>
          </a:solidFill>
          <a:latin typeface="Century Gothic" pitchFamily="34" charset="0"/>
          <a:cs typeface="Arial" charset="0"/>
        </a:defRPr>
      </a:lvl4pPr>
      <a:lvl5pPr algn="l" rtl="0" eaLnBrk="0" fontAlgn="base" hangingPunct="0">
        <a:spcBef>
          <a:spcPct val="0"/>
        </a:spcBef>
        <a:spcAft>
          <a:spcPct val="0"/>
        </a:spcAft>
        <a:defRPr sz="3200">
          <a:solidFill>
            <a:schemeClr val="bg1"/>
          </a:solidFill>
          <a:latin typeface="Century Gothic" pitchFamily="34" charset="0"/>
          <a:cs typeface="Arial" charset="0"/>
        </a:defRPr>
      </a:lvl5pPr>
      <a:lvl6pPr marL="457200" algn="l" rtl="0" fontAlgn="base">
        <a:spcBef>
          <a:spcPct val="0"/>
        </a:spcBef>
        <a:spcAft>
          <a:spcPct val="0"/>
        </a:spcAft>
        <a:defRPr sz="3200">
          <a:solidFill>
            <a:schemeClr val="bg1"/>
          </a:solidFill>
          <a:latin typeface="Century Gothic" pitchFamily="34" charset="0"/>
          <a:cs typeface="Arial" charset="0"/>
        </a:defRPr>
      </a:lvl6pPr>
      <a:lvl7pPr marL="914400" algn="l" rtl="0" fontAlgn="base">
        <a:spcBef>
          <a:spcPct val="0"/>
        </a:spcBef>
        <a:spcAft>
          <a:spcPct val="0"/>
        </a:spcAft>
        <a:defRPr sz="3200">
          <a:solidFill>
            <a:schemeClr val="bg1"/>
          </a:solidFill>
          <a:latin typeface="Century Gothic" pitchFamily="34" charset="0"/>
          <a:cs typeface="Arial" charset="0"/>
        </a:defRPr>
      </a:lvl7pPr>
      <a:lvl8pPr marL="1371600" algn="l" rtl="0" fontAlgn="base">
        <a:spcBef>
          <a:spcPct val="0"/>
        </a:spcBef>
        <a:spcAft>
          <a:spcPct val="0"/>
        </a:spcAft>
        <a:defRPr sz="3200">
          <a:solidFill>
            <a:schemeClr val="bg1"/>
          </a:solidFill>
          <a:latin typeface="Century Gothic" pitchFamily="34" charset="0"/>
          <a:cs typeface="Arial" charset="0"/>
        </a:defRPr>
      </a:lvl8pPr>
      <a:lvl9pPr marL="1828800" algn="l" rtl="0" fontAlgn="base">
        <a:spcBef>
          <a:spcPct val="0"/>
        </a:spcBef>
        <a:spcAft>
          <a:spcPct val="0"/>
        </a:spcAft>
        <a:defRPr sz="3200">
          <a:solidFill>
            <a:schemeClr val="bg1"/>
          </a:solidFill>
          <a:latin typeface="Century Gothic" pitchFamily="34" charset="0"/>
          <a:cs typeface="Arial" charset="0"/>
        </a:defRPr>
      </a:lvl9pPr>
    </p:titleStyle>
    <p:bodyStyle>
      <a:lvl1pPr marL="342900" indent="-342900" algn="l" rtl="0" eaLnBrk="0" fontAlgn="base" hangingPunct="0">
        <a:lnSpc>
          <a:spcPct val="95000"/>
        </a:lnSpc>
        <a:spcBef>
          <a:spcPts val="1200"/>
        </a:spcBef>
        <a:spcAft>
          <a:spcPct val="0"/>
        </a:spcAft>
        <a:buFont typeface="Arial" panose="020B0604020202020204" pitchFamily="34" charset="0"/>
        <a:defRPr sz="2400" b="1">
          <a:solidFill>
            <a:srgbClr val="404040"/>
          </a:solidFill>
          <a:latin typeface="+mn-lt"/>
          <a:ea typeface="+mn-ea"/>
          <a:cs typeface="+mn-cs"/>
        </a:defRPr>
      </a:lvl1pPr>
      <a:lvl2pPr marL="228600" indent="-228600" algn="l" rtl="0" eaLnBrk="0" fontAlgn="base" hangingPunct="0">
        <a:lnSpc>
          <a:spcPct val="95000"/>
        </a:lnSpc>
        <a:spcBef>
          <a:spcPts val="600"/>
        </a:spcBef>
        <a:spcAft>
          <a:spcPct val="0"/>
        </a:spcAft>
        <a:buFont typeface="Arial" panose="020B0604020202020204" pitchFamily="34" charset="0"/>
        <a:buChar char="•"/>
        <a:defRPr sz="2000">
          <a:solidFill>
            <a:srgbClr val="404040"/>
          </a:solidFill>
          <a:latin typeface="+mn-lt"/>
          <a:cs typeface="+mn-cs"/>
        </a:defRPr>
      </a:lvl2pPr>
      <a:lvl3pPr marL="457200" indent="-228600" algn="l" rtl="0" eaLnBrk="0" fontAlgn="base" hangingPunct="0">
        <a:lnSpc>
          <a:spcPct val="95000"/>
        </a:lnSpc>
        <a:spcBef>
          <a:spcPts val="600"/>
        </a:spcBef>
        <a:spcAft>
          <a:spcPct val="0"/>
        </a:spcAft>
        <a:buClr>
          <a:srgbClr val="404040"/>
        </a:buClr>
        <a:buFont typeface="Century Gothic" panose="020B0502020202020204" pitchFamily="34" charset="0"/>
        <a:buChar char="–"/>
        <a:defRPr sz="2000">
          <a:solidFill>
            <a:srgbClr val="404040"/>
          </a:solidFill>
          <a:latin typeface="+mn-lt"/>
          <a:cs typeface="+mn-cs"/>
        </a:defRPr>
      </a:lvl3pPr>
      <a:lvl4pPr marL="457200" indent="914400" algn="l" rtl="0" eaLnBrk="0" fontAlgn="base" hangingPunct="0">
        <a:lnSpc>
          <a:spcPct val="95000"/>
        </a:lnSpc>
        <a:spcBef>
          <a:spcPts val="600"/>
        </a:spcBef>
        <a:spcAft>
          <a:spcPct val="0"/>
        </a:spcAft>
        <a:buFont typeface="Arial" panose="020B0604020202020204" pitchFamily="34" charset="0"/>
        <a:defRPr sz="2000">
          <a:solidFill>
            <a:srgbClr val="404040"/>
          </a:solidFill>
          <a:latin typeface="+mn-lt"/>
          <a:cs typeface="+mn-cs"/>
        </a:defRPr>
      </a:lvl4pPr>
      <a:lvl5pPr marL="685800" indent="1143000" algn="l" rtl="0" eaLnBrk="0" fontAlgn="base" hangingPunct="0">
        <a:lnSpc>
          <a:spcPct val="95000"/>
        </a:lnSpc>
        <a:spcBef>
          <a:spcPts val="600"/>
        </a:spcBef>
        <a:spcAft>
          <a:spcPct val="0"/>
        </a:spcAft>
        <a:buFont typeface="Arial" panose="020B0604020202020204" pitchFamily="34" charset="0"/>
        <a:defRPr sz="1600">
          <a:solidFill>
            <a:srgbClr val="404040"/>
          </a:solidFill>
          <a:latin typeface="+mn-lt"/>
          <a:cs typeface="+mn-cs"/>
        </a:defRPr>
      </a:lvl5pPr>
      <a:lvl6pPr marL="1143000" algn="l" rtl="0" fontAlgn="base">
        <a:lnSpc>
          <a:spcPct val="95000"/>
        </a:lnSpc>
        <a:spcBef>
          <a:spcPts val="600"/>
        </a:spcBef>
        <a:spcAft>
          <a:spcPct val="0"/>
        </a:spcAft>
        <a:buFont typeface="Arial" charset="0"/>
        <a:defRPr sz="1600">
          <a:solidFill>
            <a:srgbClr val="404040"/>
          </a:solidFill>
          <a:latin typeface="+mn-lt"/>
          <a:cs typeface="+mn-cs"/>
        </a:defRPr>
      </a:lvl6pPr>
      <a:lvl7pPr marL="1600200" algn="l" rtl="0" fontAlgn="base">
        <a:lnSpc>
          <a:spcPct val="95000"/>
        </a:lnSpc>
        <a:spcBef>
          <a:spcPts val="600"/>
        </a:spcBef>
        <a:spcAft>
          <a:spcPct val="0"/>
        </a:spcAft>
        <a:buFont typeface="Arial" charset="0"/>
        <a:defRPr sz="1600">
          <a:solidFill>
            <a:srgbClr val="404040"/>
          </a:solidFill>
          <a:latin typeface="+mn-lt"/>
          <a:cs typeface="+mn-cs"/>
        </a:defRPr>
      </a:lvl7pPr>
      <a:lvl8pPr marL="2057400" algn="l" rtl="0" fontAlgn="base">
        <a:lnSpc>
          <a:spcPct val="95000"/>
        </a:lnSpc>
        <a:spcBef>
          <a:spcPts val="600"/>
        </a:spcBef>
        <a:spcAft>
          <a:spcPct val="0"/>
        </a:spcAft>
        <a:buFont typeface="Arial" charset="0"/>
        <a:defRPr sz="1600">
          <a:solidFill>
            <a:srgbClr val="404040"/>
          </a:solidFill>
          <a:latin typeface="+mn-lt"/>
          <a:cs typeface="+mn-cs"/>
        </a:defRPr>
      </a:lvl8pPr>
      <a:lvl9pPr marL="2514600" algn="l" rtl="0" fontAlgn="base">
        <a:lnSpc>
          <a:spcPct val="95000"/>
        </a:lnSpc>
        <a:spcBef>
          <a:spcPts val="600"/>
        </a:spcBef>
        <a:spcAft>
          <a:spcPct val="0"/>
        </a:spcAft>
        <a:buFont typeface="Arial" charset="0"/>
        <a:defRPr sz="1600">
          <a:solidFill>
            <a:srgbClr val="40404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
            <a:extLst>
              <a:ext uri="{FF2B5EF4-FFF2-40B4-BE49-F238E27FC236}">
                <a16:creationId xmlns:a16="http://schemas.microsoft.com/office/drawing/2014/main" id="{FE78AB54-D57E-40AA-8B08-EFF8544A9A0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C9710D6A-B43D-41AF-B27C-16B2B45CBC2B}"/>
              </a:ext>
            </a:extLst>
          </p:cNvPr>
          <p:cNvSpPr>
            <a:spLocks noGrp="1"/>
          </p:cNvSpPr>
          <p:nvPr>
            <p:ph type="title"/>
          </p:nvPr>
        </p:nvSpPr>
        <p:spPr bwMode="auto">
          <a:xfrm>
            <a:off x="304800" y="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E76430F1-860C-4317-9ADC-1053E74DB5AD}"/>
              </a:ext>
            </a:extLst>
          </p:cNvPr>
          <p:cNvSpPr>
            <a:spLocks noGrp="1"/>
          </p:cNvSpPr>
          <p:nvPr>
            <p:ph type="body" idx="1"/>
          </p:nvPr>
        </p:nvSpPr>
        <p:spPr bwMode="auto">
          <a:xfrm>
            <a:off x="304800" y="1419225"/>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Century Gothic" pitchFamily="34" charset="0"/>
          <a:cs typeface="Arial" charset="0"/>
        </a:defRPr>
      </a:lvl2pPr>
      <a:lvl3pPr algn="l" rtl="0" eaLnBrk="0" fontAlgn="base" hangingPunct="0">
        <a:spcBef>
          <a:spcPct val="0"/>
        </a:spcBef>
        <a:spcAft>
          <a:spcPct val="0"/>
        </a:spcAft>
        <a:defRPr sz="3200">
          <a:solidFill>
            <a:schemeClr val="bg1"/>
          </a:solidFill>
          <a:latin typeface="Century Gothic" pitchFamily="34" charset="0"/>
          <a:cs typeface="Arial" charset="0"/>
        </a:defRPr>
      </a:lvl3pPr>
      <a:lvl4pPr algn="l" rtl="0" eaLnBrk="0" fontAlgn="base" hangingPunct="0">
        <a:spcBef>
          <a:spcPct val="0"/>
        </a:spcBef>
        <a:spcAft>
          <a:spcPct val="0"/>
        </a:spcAft>
        <a:defRPr sz="3200">
          <a:solidFill>
            <a:schemeClr val="bg1"/>
          </a:solidFill>
          <a:latin typeface="Century Gothic" pitchFamily="34" charset="0"/>
          <a:cs typeface="Arial" charset="0"/>
        </a:defRPr>
      </a:lvl4pPr>
      <a:lvl5pPr algn="l" rtl="0" eaLnBrk="0" fontAlgn="base" hangingPunct="0">
        <a:spcBef>
          <a:spcPct val="0"/>
        </a:spcBef>
        <a:spcAft>
          <a:spcPct val="0"/>
        </a:spcAft>
        <a:defRPr sz="3200">
          <a:solidFill>
            <a:schemeClr val="bg1"/>
          </a:solidFill>
          <a:latin typeface="Century Gothic" pitchFamily="34" charset="0"/>
          <a:cs typeface="Arial" charset="0"/>
        </a:defRPr>
      </a:lvl5pPr>
      <a:lvl6pPr marL="457200" algn="l" rtl="0" fontAlgn="base">
        <a:spcBef>
          <a:spcPct val="0"/>
        </a:spcBef>
        <a:spcAft>
          <a:spcPct val="0"/>
        </a:spcAft>
        <a:defRPr sz="3200">
          <a:solidFill>
            <a:schemeClr val="bg1"/>
          </a:solidFill>
          <a:latin typeface="Century Gothic" pitchFamily="34" charset="0"/>
          <a:cs typeface="Arial" charset="0"/>
        </a:defRPr>
      </a:lvl6pPr>
      <a:lvl7pPr marL="914400" algn="l" rtl="0" fontAlgn="base">
        <a:spcBef>
          <a:spcPct val="0"/>
        </a:spcBef>
        <a:spcAft>
          <a:spcPct val="0"/>
        </a:spcAft>
        <a:defRPr sz="3200">
          <a:solidFill>
            <a:schemeClr val="bg1"/>
          </a:solidFill>
          <a:latin typeface="Century Gothic" pitchFamily="34" charset="0"/>
          <a:cs typeface="Arial" charset="0"/>
        </a:defRPr>
      </a:lvl7pPr>
      <a:lvl8pPr marL="1371600" algn="l" rtl="0" fontAlgn="base">
        <a:spcBef>
          <a:spcPct val="0"/>
        </a:spcBef>
        <a:spcAft>
          <a:spcPct val="0"/>
        </a:spcAft>
        <a:defRPr sz="3200">
          <a:solidFill>
            <a:schemeClr val="bg1"/>
          </a:solidFill>
          <a:latin typeface="Century Gothic" pitchFamily="34" charset="0"/>
          <a:cs typeface="Arial" charset="0"/>
        </a:defRPr>
      </a:lvl8pPr>
      <a:lvl9pPr marL="1828800" algn="l" rtl="0" fontAlgn="base">
        <a:spcBef>
          <a:spcPct val="0"/>
        </a:spcBef>
        <a:spcAft>
          <a:spcPct val="0"/>
        </a:spcAft>
        <a:defRPr sz="3200">
          <a:solidFill>
            <a:schemeClr val="bg1"/>
          </a:solidFill>
          <a:latin typeface="Century Gothic" pitchFamily="34" charset="0"/>
          <a:cs typeface="Arial" charset="0"/>
        </a:defRPr>
      </a:lvl9pPr>
    </p:titleStyle>
    <p:bodyStyle>
      <a:lvl1pPr marL="342900" indent="-342900" algn="l" rtl="0" eaLnBrk="0" fontAlgn="base" hangingPunct="0">
        <a:lnSpc>
          <a:spcPct val="95000"/>
        </a:lnSpc>
        <a:spcBef>
          <a:spcPts val="1200"/>
        </a:spcBef>
        <a:spcAft>
          <a:spcPct val="0"/>
        </a:spcAft>
        <a:buFont typeface="Arial" panose="020B0604020202020204" pitchFamily="34" charset="0"/>
        <a:defRPr sz="2400" b="1">
          <a:solidFill>
            <a:srgbClr val="404040"/>
          </a:solidFill>
          <a:latin typeface="+mn-lt"/>
          <a:ea typeface="+mn-ea"/>
          <a:cs typeface="+mn-cs"/>
        </a:defRPr>
      </a:lvl1pPr>
      <a:lvl2pPr marL="228600" indent="-228600" algn="l" rtl="0" eaLnBrk="0" fontAlgn="base" hangingPunct="0">
        <a:lnSpc>
          <a:spcPct val="95000"/>
        </a:lnSpc>
        <a:spcBef>
          <a:spcPts val="600"/>
        </a:spcBef>
        <a:spcAft>
          <a:spcPct val="0"/>
        </a:spcAft>
        <a:buFont typeface="Arial" panose="020B0604020202020204" pitchFamily="34" charset="0"/>
        <a:buChar char="•"/>
        <a:defRPr sz="2000">
          <a:solidFill>
            <a:srgbClr val="404040"/>
          </a:solidFill>
          <a:latin typeface="+mn-lt"/>
          <a:cs typeface="+mn-cs"/>
        </a:defRPr>
      </a:lvl2pPr>
      <a:lvl3pPr marL="457200" indent="-228600" algn="l" rtl="0" eaLnBrk="0" fontAlgn="base" hangingPunct="0">
        <a:lnSpc>
          <a:spcPct val="95000"/>
        </a:lnSpc>
        <a:spcBef>
          <a:spcPts val="600"/>
        </a:spcBef>
        <a:spcAft>
          <a:spcPct val="0"/>
        </a:spcAft>
        <a:buClr>
          <a:srgbClr val="404040"/>
        </a:buClr>
        <a:buFont typeface="Century Gothic" panose="020B0502020202020204" pitchFamily="34" charset="0"/>
        <a:buChar char="–"/>
        <a:defRPr sz="2000">
          <a:solidFill>
            <a:srgbClr val="404040"/>
          </a:solidFill>
          <a:latin typeface="+mn-lt"/>
          <a:cs typeface="+mn-cs"/>
        </a:defRPr>
      </a:lvl3pPr>
      <a:lvl4pPr marL="457200" indent="914400" algn="l" rtl="0" eaLnBrk="0" fontAlgn="base" hangingPunct="0">
        <a:lnSpc>
          <a:spcPct val="95000"/>
        </a:lnSpc>
        <a:spcBef>
          <a:spcPts val="600"/>
        </a:spcBef>
        <a:spcAft>
          <a:spcPct val="0"/>
        </a:spcAft>
        <a:buFont typeface="Arial" panose="020B0604020202020204" pitchFamily="34" charset="0"/>
        <a:defRPr sz="2000">
          <a:solidFill>
            <a:srgbClr val="404040"/>
          </a:solidFill>
          <a:latin typeface="+mn-lt"/>
          <a:cs typeface="+mn-cs"/>
        </a:defRPr>
      </a:lvl4pPr>
      <a:lvl5pPr marL="685800" indent="1143000" algn="l" rtl="0" eaLnBrk="0" fontAlgn="base" hangingPunct="0">
        <a:lnSpc>
          <a:spcPct val="95000"/>
        </a:lnSpc>
        <a:spcBef>
          <a:spcPts val="600"/>
        </a:spcBef>
        <a:spcAft>
          <a:spcPct val="0"/>
        </a:spcAft>
        <a:buFont typeface="Arial" panose="020B0604020202020204" pitchFamily="34" charset="0"/>
        <a:defRPr sz="1600">
          <a:solidFill>
            <a:srgbClr val="404040"/>
          </a:solidFill>
          <a:latin typeface="+mn-lt"/>
          <a:cs typeface="+mn-cs"/>
        </a:defRPr>
      </a:lvl5pPr>
      <a:lvl6pPr marL="1143000" algn="l" rtl="0" fontAlgn="base">
        <a:lnSpc>
          <a:spcPct val="95000"/>
        </a:lnSpc>
        <a:spcBef>
          <a:spcPts val="600"/>
        </a:spcBef>
        <a:spcAft>
          <a:spcPct val="0"/>
        </a:spcAft>
        <a:buFont typeface="Arial" charset="0"/>
        <a:defRPr sz="1600">
          <a:solidFill>
            <a:srgbClr val="404040"/>
          </a:solidFill>
          <a:latin typeface="+mn-lt"/>
          <a:cs typeface="+mn-cs"/>
        </a:defRPr>
      </a:lvl6pPr>
      <a:lvl7pPr marL="1600200" algn="l" rtl="0" fontAlgn="base">
        <a:lnSpc>
          <a:spcPct val="95000"/>
        </a:lnSpc>
        <a:spcBef>
          <a:spcPts val="600"/>
        </a:spcBef>
        <a:spcAft>
          <a:spcPct val="0"/>
        </a:spcAft>
        <a:buFont typeface="Arial" charset="0"/>
        <a:defRPr sz="1600">
          <a:solidFill>
            <a:srgbClr val="404040"/>
          </a:solidFill>
          <a:latin typeface="+mn-lt"/>
          <a:cs typeface="+mn-cs"/>
        </a:defRPr>
      </a:lvl7pPr>
      <a:lvl8pPr marL="2057400" algn="l" rtl="0" fontAlgn="base">
        <a:lnSpc>
          <a:spcPct val="95000"/>
        </a:lnSpc>
        <a:spcBef>
          <a:spcPts val="600"/>
        </a:spcBef>
        <a:spcAft>
          <a:spcPct val="0"/>
        </a:spcAft>
        <a:buFont typeface="Arial" charset="0"/>
        <a:defRPr sz="1600">
          <a:solidFill>
            <a:srgbClr val="404040"/>
          </a:solidFill>
          <a:latin typeface="+mn-lt"/>
          <a:cs typeface="+mn-cs"/>
        </a:defRPr>
      </a:lvl8pPr>
      <a:lvl9pPr marL="2514600" algn="l" rtl="0" fontAlgn="base">
        <a:lnSpc>
          <a:spcPct val="95000"/>
        </a:lnSpc>
        <a:spcBef>
          <a:spcPts val="600"/>
        </a:spcBef>
        <a:spcAft>
          <a:spcPct val="0"/>
        </a:spcAft>
        <a:buFont typeface="Arial" charset="0"/>
        <a:defRPr sz="1600">
          <a:solidFill>
            <a:srgbClr val="40404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DEA98056-F522-4F4A-B1F4-3F11B93F089B}"/>
              </a:ext>
            </a:extLst>
          </p:cNvPr>
          <p:cNvSpPr>
            <a:spLocks noGrp="1"/>
          </p:cNvSpPr>
          <p:nvPr>
            <p:ph type="ctrTitle" idx="4294967295"/>
          </p:nvPr>
        </p:nvSpPr>
        <p:spPr>
          <a:xfrm>
            <a:off x="3962400" y="3657600"/>
            <a:ext cx="4995863" cy="1289050"/>
          </a:xfrm>
        </p:spPr>
        <p:txBody>
          <a:bodyPr lIns="0" rIns="0"/>
          <a:lstStyle/>
          <a:p>
            <a:pPr algn="ctr" eaLnBrk="1" hangingPunct="1"/>
            <a:r>
              <a:rPr lang="en-US" altLang="en-US" b="1"/>
              <a:t>STL 175 – Forensics</a:t>
            </a:r>
            <a:br>
              <a:rPr lang="en-US" altLang="en-US" b="1"/>
            </a:br>
            <a:r>
              <a:rPr lang="en-US" altLang="en-US" b="1"/>
              <a:t>Professor Mastromarco</a:t>
            </a:r>
          </a:p>
        </p:txBody>
      </p:sp>
      <p:sp>
        <p:nvSpPr>
          <p:cNvPr id="4099" name="Subtitle 4">
            <a:extLst>
              <a:ext uri="{FF2B5EF4-FFF2-40B4-BE49-F238E27FC236}">
                <a16:creationId xmlns:a16="http://schemas.microsoft.com/office/drawing/2014/main" id="{414299ED-762C-466E-85A4-860715E3B1E4}"/>
              </a:ext>
            </a:extLst>
          </p:cNvPr>
          <p:cNvSpPr>
            <a:spLocks noGrp="1"/>
          </p:cNvSpPr>
          <p:nvPr>
            <p:ph type="subTitle" idx="4294967295"/>
          </p:nvPr>
        </p:nvSpPr>
        <p:spPr>
          <a:xfrm>
            <a:off x="3733800" y="381000"/>
            <a:ext cx="4995863" cy="723900"/>
          </a:xfrm>
        </p:spPr>
        <p:txBody>
          <a:bodyPr/>
          <a:lstStyle/>
          <a:p>
            <a:pPr marL="0" indent="0" algn="ctr" eaLnBrk="1" hangingPunct="1">
              <a:lnSpc>
                <a:spcPct val="85000"/>
              </a:lnSpc>
            </a:pPr>
            <a:r>
              <a:rPr lang="en-US" altLang="en-US" sz="1800">
                <a:solidFill>
                  <a:schemeClr val="bg2"/>
                </a:solidFill>
              </a:rPr>
              <a:t>Warning: Some material in this presentation may be too graphic for some people. </a:t>
            </a:r>
          </a:p>
        </p:txBody>
      </p:sp>
      <p:sp>
        <p:nvSpPr>
          <p:cNvPr id="4100" name="Text Placeholder 34">
            <a:extLst>
              <a:ext uri="{FF2B5EF4-FFF2-40B4-BE49-F238E27FC236}">
                <a16:creationId xmlns:a16="http://schemas.microsoft.com/office/drawing/2014/main" id="{6E523F23-EC39-4CC7-A1E0-601FFF495968}"/>
              </a:ext>
            </a:extLst>
          </p:cNvPr>
          <p:cNvSpPr>
            <a:spLocks noGrp="1"/>
          </p:cNvSpPr>
          <p:nvPr>
            <p:ph type="body" sz="quarter" idx="4294967295"/>
          </p:nvPr>
        </p:nvSpPr>
        <p:spPr>
          <a:xfrm>
            <a:off x="3657600" y="1066800"/>
            <a:ext cx="4995863" cy="914400"/>
          </a:xfrm>
        </p:spPr>
        <p:txBody>
          <a:bodyPr lIns="0" rIns="0" anchor="ctr"/>
          <a:lstStyle/>
          <a:p>
            <a:pPr marL="0" indent="0" algn="ctr" eaLnBrk="1" hangingPunct="1"/>
            <a:r>
              <a:rPr lang="en-US" altLang="en-US" sz="4000" b="0">
                <a:solidFill>
                  <a:schemeClr val="bg1"/>
                </a:solidFill>
              </a:rPr>
              <a:t>Chapter 10:</a:t>
            </a:r>
          </a:p>
        </p:txBody>
      </p:sp>
      <p:sp>
        <p:nvSpPr>
          <p:cNvPr id="4101" name="Text Box 9">
            <a:extLst>
              <a:ext uri="{FF2B5EF4-FFF2-40B4-BE49-F238E27FC236}">
                <a16:creationId xmlns:a16="http://schemas.microsoft.com/office/drawing/2014/main" id="{8B116066-09F0-4C78-B7A4-E302D40A5CD0}"/>
              </a:ext>
            </a:extLst>
          </p:cNvPr>
          <p:cNvSpPr txBox="1">
            <a:spLocks noChangeArrowheads="1"/>
          </p:cNvSpPr>
          <p:nvPr/>
        </p:nvSpPr>
        <p:spPr bwMode="auto">
          <a:xfrm>
            <a:off x="4648200" y="1981200"/>
            <a:ext cx="4203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0"/>
              </a:spcBef>
              <a:buFontTx/>
              <a:buNone/>
            </a:pPr>
            <a:r>
              <a:rPr lang="en-US" altLang="en-US" sz="4200" b="0">
                <a:solidFill>
                  <a:schemeClr val="bg1"/>
                </a:solidFill>
              </a:rPr>
              <a:t>Bloodstain</a:t>
            </a:r>
          </a:p>
          <a:p>
            <a:pPr eaLnBrk="1" hangingPunct="1">
              <a:lnSpc>
                <a:spcPct val="100000"/>
              </a:lnSpc>
              <a:spcBef>
                <a:spcPct val="0"/>
              </a:spcBef>
              <a:buFontTx/>
              <a:buNone/>
            </a:pPr>
            <a:r>
              <a:rPr lang="en-US" altLang="en-US" sz="4200" b="0">
                <a:solidFill>
                  <a:schemeClr val="bg1"/>
                </a:solidFill>
              </a:rPr>
              <a:t>Pattern Analysis</a:t>
            </a:r>
          </a:p>
        </p:txBody>
      </p:sp>
      <p:sp>
        <p:nvSpPr>
          <p:cNvPr id="4102" name="WordArt 4">
            <a:extLst>
              <a:ext uri="{FF2B5EF4-FFF2-40B4-BE49-F238E27FC236}">
                <a16:creationId xmlns:a16="http://schemas.microsoft.com/office/drawing/2014/main" id="{036515AF-1813-47FA-B5F7-8682BECA7712}"/>
              </a:ext>
            </a:extLst>
          </p:cNvPr>
          <p:cNvSpPr>
            <a:spLocks noChangeArrowheads="1" noChangeShapeType="1" noTextEdit="1"/>
          </p:cNvSpPr>
          <p:nvPr/>
        </p:nvSpPr>
        <p:spPr bwMode="auto">
          <a:xfrm>
            <a:off x="457200" y="5181600"/>
            <a:ext cx="8001000" cy="1295400"/>
          </a:xfrm>
          <a:prstGeom prst="rect">
            <a:avLst/>
          </a:prstGeom>
        </p:spPr>
        <p:txBody>
          <a:bodyPr wrap="none" fromWordArt="1">
            <a:prstTxWarp prst="textDoubleWave1">
              <a:avLst>
                <a:gd name="adj1" fmla="val 6500"/>
                <a:gd name="adj2" fmla="val 0"/>
              </a:avLst>
            </a:prstTxWarp>
          </a:bodyPr>
          <a:lstStyle/>
          <a:p>
            <a:pPr algn="ctr"/>
            <a:r>
              <a:rPr lang="en-US" sz="3600" kern="10">
                <a:ln w="34925">
                  <a:solidFill>
                    <a:schemeClr val="bg1"/>
                  </a:solidFill>
                  <a:round/>
                  <a:headEnd/>
                  <a:tailEnd/>
                </a:ln>
                <a:solidFill>
                  <a:schemeClr val="accent2"/>
                </a:solidFill>
                <a:latin typeface="Cooper Black" panose="0208090404030B020404" pitchFamily="18" charset="0"/>
              </a:rPr>
              <a:t>Bloodstain Science</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E70983B-0D18-4F30-A7C9-0FE68DE35FC4}"/>
              </a:ext>
            </a:extLst>
          </p:cNvPr>
          <p:cNvSpPr>
            <a:spLocks noGrp="1"/>
          </p:cNvSpPr>
          <p:nvPr>
            <p:ph type="title"/>
          </p:nvPr>
        </p:nvSpPr>
        <p:spPr/>
        <p:txBody>
          <a:bodyPr/>
          <a:lstStyle/>
          <a:p>
            <a:pPr algn="ctr" eaLnBrk="1" hangingPunct="1"/>
            <a:r>
              <a:rPr lang="en-US" altLang="en-US"/>
              <a:t>    Directionality and Angle of Impact</a:t>
            </a:r>
          </a:p>
        </p:txBody>
      </p:sp>
      <p:sp>
        <p:nvSpPr>
          <p:cNvPr id="15363" name="Rectangle 3">
            <a:extLst>
              <a:ext uri="{FF2B5EF4-FFF2-40B4-BE49-F238E27FC236}">
                <a16:creationId xmlns:a16="http://schemas.microsoft.com/office/drawing/2014/main" id="{827FF070-08E1-47AD-B339-6355BA49482C}"/>
              </a:ext>
            </a:extLst>
          </p:cNvPr>
          <p:cNvSpPr>
            <a:spLocks noGrp="1"/>
          </p:cNvSpPr>
          <p:nvPr>
            <p:ph type="body" idx="1"/>
          </p:nvPr>
        </p:nvSpPr>
        <p:spPr>
          <a:xfrm>
            <a:off x="228600" y="1143000"/>
            <a:ext cx="8610600" cy="5181600"/>
          </a:xfrm>
        </p:spPr>
        <p:txBody>
          <a:bodyPr/>
          <a:lstStyle/>
          <a:p>
            <a:pPr eaLnBrk="1" hangingPunct="1">
              <a:lnSpc>
                <a:spcPct val="90000"/>
              </a:lnSpc>
              <a:spcBef>
                <a:spcPct val="20000"/>
              </a:spcBef>
              <a:buFontTx/>
              <a:buChar char="•"/>
            </a:pPr>
            <a:r>
              <a:rPr lang="en-US" altLang="en-US" sz="2000" b="0">
                <a:solidFill>
                  <a:srgbClr val="000000"/>
                </a:solidFill>
              </a:rPr>
              <a:t>The direction of travel of blood striking an object may be discerned because the pointed end of a bloodstain always faces its direction of travel.</a:t>
            </a:r>
          </a:p>
          <a:p>
            <a:pPr eaLnBrk="1" hangingPunct="1">
              <a:lnSpc>
                <a:spcPct val="90000"/>
              </a:lnSpc>
              <a:spcBef>
                <a:spcPct val="20000"/>
              </a:spcBef>
              <a:buFontTx/>
              <a:buNone/>
            </a:pPr>
            <a:endParaRPr lang="en-US" altLang="en-US" sz="2000" b="0">
              <a:solidFill>
                <a:srgbClr val="000000"/>
              </a:solidFill>
            </a:endParaRPr>
          </a:p>
          <a:p>
            <a:pPr eaLnBrk="1" hangingPunct="1">
              <a:lnSpc>
                <a:spcPct val="90000"/>
              </a:lnSpc>
              <a:spcBef>
                <a:spcPct val="20000"/>
              </a:spcBef>
              <a:buFontTx/>
              <a:buChar char="•"/>
            </a:pPr>
            <a:r>
              <a:rPr lang="en-US" altLang="en-US" sz="2000" b="0">
                <a:solidFill>
                  <a:srgbClr val="000000"/>
                </a:solidFill>
              </a:rPr>
              <a:t>The impact angle of blood on a flat surface can be determined by measuring the degree of circular distortion.  At right angles the blood drop is circular; as the angle decreases, the stain becomes elongated.</a:t>
            </a:r>
          </a:p>
          <a:p>
            <a:pPr eaLnBrk="1" hangingPunct="1">
              <a:lnSpc>
                <a:spcPct val="90000"/>
              </a:lnSpc>
              <a:spcBef>
                <a:spcPct val="20000"/>
              </a:spcBef>
              <a:buFontTx/>
              <a:buNone/>
            </a:pPr>
            <a:endParaRPr lang="en-US" altLang="en-US" sz="2000" b="0">
              <a:solidFill>
                <a:srgbClr val="000000"/>
              </a:solidFill>
            </a:endParaRPr>
          </a:p>
          <a:p>
            <a:pPr eaLnBrk="1" hangingPunct="1">
              <a:lnSpc>
                <a:spcPct val="90000"/>
              </a:lnSpc>
              <a:spcBef>
                <a:spcPct val="20000"/>
              </a:spcBef>
              <a:buFontTx/>
              <a:buChar char="•"/>
            </a:pPr>
            <a:r>
              <a:rPr lang="en-US" altLang="en-US" sz="2000" b="0">
                <a:solidFill>
                  <a:srgbClr val="000000"/>
                </a:solidFill>
              </a:rPr>
              <a:t>Mathematically, the angle of impact can be calculated by the equation and determining the inverse of Sine A:  </a:t>
            </a:r>
          </a:p>
          <a:p>
            <a:pPr eaLnBrk="1" hangingPunct="1">
              <a:lnSpc>
                <a:spcPct val="90000"/>
              </a:lnSpc>
              <a:spcBef>
                <a:spcPct val="20000"/>
              </a:spcBef>
              <a:buFontTx/>
              <a:buNone/>
            </a:pPr>
            <a:r>
              <a:rPr lang="en-US" altLang="en-US" sz="1800" b="0">
                <a:solidFill>
                  <a:srgbClr val="000000"/>
                </a:solidFill>
              </a:rPr>
              <a:t>	</a:t>
            </a:r>
          </a:p>
          <a:p>
            <a:pPr eaLnBrk="1" hangingPunct="1">
              <a:lnSpc>
                <a:spcPct val="90000"/>
              </a:lnSpc>
              <a:spcBef>
                <a:spcPct val="20000"/>
              </a:spcBef>
              <a:buFontTx/>
              <a:buNone/>
            </a:pPr>
            <a:r>
              <a:rPr lang="en-US" altLang="en-US" sz="1800" b="0">
                <a:solidFill>
                  <a:srgbClr val="000000"/>
                </a:solidFill>
              </a:rPr>
              <a:t>		     Width of blood stain</a:t>
            </a:r>
          </a:p>
          <a:p>
            <a:pPr eaLnBrk="1" hangingPunct="1">
              <a:lnSpc>
                <a:spcPct val="90000"/>
              </a:lnSpc>
              <a:spcBef>
                <a:spcPct val="20000"/>
              </a:spcBef>
              <a:buFontTx/>
              <a:buNone/>
            </a:pPr>
            <a:r>
              <a:rPr lang="en-US" altLang="en-US" sz="1800" b="0">
                <a:solidFill>
                  <a:srgbClr val="000000"/>
                </a:solidFill>
              </a:rPr>
              <a:t>	Sin A  =  ------------------------------ </a:t>
            </a:r>
          </a:p>
          <a:p>
            <a:pPr eaLnBrk="1" hangingPunct="1">
              <a:lnSpc>
                <a:spcPct val="90000"/>
              </a:lnSpc>
              <a:spcBef>
                <a:spcPct val="20000"/>
              </a:spcBef>
              <a:buFontTx/>
              <a:buNone/>
            </a:pPr>
            <a:r>
              <a:rPr lang="en-US" altLang="en-US" sz="1800" b="0">
                <a:solidFill>
                  <a:srgbClr val="000000"/>
                </a:solidFill>
              </a:rPr>
              <a:t>                    Length of blood stain</a:t>
            </a:r>
            <a:r>
              <a:rPr lang="en-US" altLang="en-US" sz="2800" b="0">
                <a:solidFill>
                  <a:srgbClr val="000000"/>
                </a:solidFill>
              </a:rPr>
              <a:t> </a:t>
            </a:r>
          </a:p>
          <a:p>
            <a:pPr eaLnBrk="1" hangingPunct="1"/>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B8B0429-FFBC-4ED2-B335-E1234B6DE6DC}"/>
              </a:ext>
            </a:extLst>
          </p:cNvPr>
          <p:cNvSpPr>
            <a:spLocks noGrp="1"/>
          </p:cNvSpPr>
          <p:nvPr>
            <p:ph type="title"/>
          </p:nvPr>
        </p:nvSpPr>
        <p:spPr/>
        <p:txBody>
          <a:bodyPr/>
          <a:lstStyle/>
          <a:p>
            <a:pPr eaLnBrk="1" hangingPunct="1"/>
            <a:r>
              <a:rPr lang="en-US" altLang="en-US"/>
              <a:t>Calculating Impact Angle</a:t>
            </a:r>
          </a:p>
        </p:txBody>
      </p:sp>
      <p:pic>
        <p:nvPicPr>
          <p:cNvPr id="16387" name="Picture 4" descr="calculating_angle">
            <a:extLst>
              <a:ext uri="{FF2B5EF4-FFF2-40B4-BE49-F238E27FC236}">
                <a16:creationId xmlns:a16="http://schemas.microsoft.com/office/drawing/2014/main" id="{0C45437D-0335-42DB-8C24-3F1C36B27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104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EF78DD3-C1EE-4834-BF21-7CC1AB7A6FF3}"/>
              </a:ext>
            </a:extLst>
          </p:cNvPr>
          <p:cNvSpPr>
            <a:spLocks noGrp="1"/>
          </p:cNvSpPr>
          <p:nvPr>
            <p:ph type="title"/>
          </p:nvPr>
        </p:nvSpPr>
        <p:spPr/>
        <p:txBody>
          <a:bodyPr/>
          <a:lstStyle/>
          <a:p>
            <a:pPr algn="ctr" eaLnBrk="1" hangingPunct="1"/>
            <a:r>
              <a:rPr lang="en-US" altLang="en-US"/>
              <a:t>Impact Bloodstain Spatter Patterns</a:t>
            </a:r>
          </a:p>
        </p:txBody>
      </p:sp>
      <p:sp>
        <p:nvSpPr>
          <p:cNvPr id="17411" name="Rectangle 3">
            <a:extLst>
              <a:ext uri="{FF2B5EF4-FFF2-40B4-BE49-F238E27FC236}">
                <a16:creationId xmlns:a16="http://schemas.microsoft.com/office/drawing/2014/main" id="{9654BBC0-D757-40FE-90F2-AEF2BAA59FBB}"/>
              </a:ext>
            </a:extLst>
          </p:cNvPr>
          <p:cNvSpPr>
            <a:spLocks noGrp="1"/>
          </p:cNvSpPr>
          <p:nvPr>
            <p:ph type="body" idx="1"/>
          </p:nvPr>
        </p:nvSpPr>
        <p:spPr/>
        <p:txBody>
          <a:bodyPr/>
          <a:lstStyle/>
          <a:p>
            <a:pPr eaLnBrk="1" hangingPunct="1">
              <a:lnSpc>
                <a:spcPct val="100000"/>
              </a:lnSpc>
              <a:spcBef>
                <a:spcPct val="20000"/>
              </a:spcBef>
              <a:buFontTx/>
              <a:buChar char="•"/>
            </a:pPr>
            <a:r>
              <a:rPr lang="en-US" altLang="en-US" b="0">
                <a:solidFill>
                  <a:srgbClr val="000000"/>
                </a:solidFill>
              </a:rPr>
              <a:t>Impact spatter occurs when an object impacts a source of blood.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b="0">
                <a:solidFill>
                  <a:srgbClr val="000000"/>
                </a:solidFill>
              </a:rPr>
              <a:t>Forward spatter is projected outward and away from the source.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b="0">
                <a:solidFill>
                  <a:srgbClr val="000000"/>
                </a:solidFill>
              </a:rPr>
              <a:t>Back spatter, also known as blow-back spatter, is projected backward from the source.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2E2D0FE-23DA-48E5-AB93-3C18FB6F5203}"/>
              </a:ext>
            </a:extLst>
          </p:cNvPr>
          <p:cNvSpPr>
            <a:spLocks noGrp="1"/>
          </p:cNvSpPr>
          <p:nvPr>
            <p:ph type="title"/>
          </p:nvPr>
        </p:nvSpPr>
        <p:spPr/>
        <p:txBody>
          <a:bodyPr/>
          <a:lstStyle/>
          <a:p>
            <a:pPr algn="ctr" eaLnBrk="1" hangingPunct="1"/>
            <a:r>
              <a:rPr lang="en-US" altLang="en-US"/>
              <a:t>Classifying Impact Spatter</a:t>
            </a:r>
          </a:p>
        </p:txBody>
      </p:sp>
      <p:sp>
        <p:nvSpPr>
          <p:cNvPr id="18435" name="Rectangle 3">
            <a:extLst>
              <a:ext uri="{FF2B5EF4-FFF2-40B4-BE49-F238E27FC236}">
                <a16:creationId xmlns:a16="http://schemas.microsoft.com/office/drawing/2014/main" id="{020E91DA-EA6E-4CC1-8DB4-780C6234A3F1}"/>
              </a:ext>
            </a:extLst>
          </p:cNvPr>
          <p:cNvSpPr>
            <a:spLocks noGrp="1"/>
          </p:cNvSpPr>
          <p:nvPr>
            <p:ph type="body" idx="1"/>
          </p:nvPr>
        </p:nvSpPr>
        <p:spPr>
          <a:xfrm>
            <a:off x="304800" y="1219200"/>
            <a:ext cx="8534400" cy="5000625"/>
          </a:xfrm>
        </p:spPr>
        <p:txBody>
          <a:bodyPr/>
          <a:lstStyle/>
          <a:p>
            <a:pPr eaLnBrk="1" hangingPunct="1">
              <a:lnSpc>
                <a:spcPct val="100000"/>
              </a:lnSpc>
              <a:spcBef>
                <a:spcPct val="20000"/>
              </a:spcBef>
              <a:buFontTx/>
              <a:buNone/>
            </a:pPr>
            <a:r>
              <a:rPr lang="en-US" altLang="en-US" b="0">
                <a:solidFill>
                  <a:srgbClr val="000000"/>
                </a:solidFill>
              </a:rPr>
              <a:t>Using droplet size to classify impact patterns by velocity gives investigators insight into the general nature of a crime but cannot illuminate the specific events that produced the spatter pattern.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sz="2000">
                <a:solidFill>
                  <a:srgbClr val="000000"/>
                </a:solidFill>
              </a:rPr>
              <a:t>Low Velocity Spatter:</a:t>
            </a:r>
            <a:r>
              <a:rPr lang="en-US" altLang="en-US" sz="2000" b="0">
                <a:solidFill>
                  <a:srgbClr val="000000"/>
                </a:solidFill>
              </a:rPr>
              <a:t> drops with diameters of 4 mm or more normally produced by an applied force of up to 5 ft/sec.</a:t>
            </a:r>
          </a:p>
          <a:p>
            <a:pPr eaLnBrk="1" hangingPunct="1">
              <a:lnSpc>
                <a:spcPct val="100000"/>
              </a:lnSpc>
              <a:spcBef>
                <a:spcPct val="20000"/>
              </a:spcBef>
              <a:buFontTx/>
              <a:buNone/>
            </a:pPr>
            <a:endParaRPr lang="en-US" altLang="en-US" sz="1400" b="0">
              <a:solidFill>
                <a:srgbClr val="000000"/>
              </a:solidFill>
            </a:endParaRPr>
          </a:p>
          <a:p>
            <a:pPr eaLnBrk="1" hangingPunct="1">
              <a:lnSpc>
                <a:spcPct val="100000"/>
              </a:lnSpc>
              <a:spcBef>
                <a:spcPct val="20000"/>
              </a:spcBef>
              <a:buFontTx/>
              <a:buChar char="•"/>
            </a:pPr>
            <a:r>
              <a:rPr lang="en-US" altLang="en-US" sz="2000">
                <a:solidFill>
                  <a:srgbClr val="000000"/>
                </a:solidFill>
              </a:rPr>
              <a:t>Medium Velocity Spatter:</a:t>
            </a:r>
            <a:r>
              <a:rPr lang="en-US" altLang="en-US" sz="2000" b="0">
                <a:solidFill>
                  <a:srgbClr val="000000"/>
                </a:solidFill>
              </a:rPr>
              <a:t> drops with diameters from 1-4 mm with an applied force of 5 to 25 ft/sec.</a:t>
            </a:r>
          </a:p>
          <a:p>
            <a:pPr eaLnBrk="1" hangingPunct="1">
              <a:lnSpc>
                <a:spcPct val="100000"/>
              </a:lnSpc>
              <a:spcBef>
                <a:spcPct val="20000"/>
              </a:spcBef>
              <a:buFontTx/>
              <a:buNone/>
            </a:pPr>
            <a:endParaRPr lang="en-US" altLang="en-US" sz="1400" b="0">
              <a:solidFill>
                <a:srgbClr val="000000"/>
              </a:solidFill>
            </a:endParaRPr>
          </a:p>
          <a:p>
            <a:pPr eaLnBrk="1" hangingPunct="1">
              <a:lnSpc>
                <a:spcPct val="100000"/>
              </a:lnSpc>
              <a:spcBef>
                <a:spcPct val="20000"/>
              </a:spcBef>
              <a:buFontTx/>
              <a:buChar char="•"/>
            </a:pPr>
            <a:r>
              <a:rPr lang="en-US" altLang="en-US" sz="2000">
                <a:solidFill>
                  <a:srgbClr val="000000"/>
                </a:solidFill>
              </a:rPr>
              <a:t>High Velocity Spatter:</a:t>
            </a:r>
            <a:r>
              <a:rPr lang="en-US" altLang="en-US" sz="2000" b="0">
                <a:solidFill>
                  <a:srgbClr val="000000"/>
                </a:solidFill>
              </a:rPr>
              <a:t> drops with diameters of less than 1mm from an applied force of 100 ft/sec or faster. </a:t>
            </a:r>
            <a:endParaRPr lang="en-US" altLang="en-US" sz="20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C4AF07C-E9D3-42CE-92DB-FB38ADFC3427}"/>
              </a:ext>
            </a:extLst>
          </p:cNvPr>
          <p:cNvSpPr>
            <a:spLocks noGrp="1"/>
          </p:cNvSpPr>
          <p:nvPr>
            <p:ph type="title"/>
          </p:nvPr>
        </p:nvSpPr>
        <p:spPr/>
        <p:txBody>
          <a:bodyPr/>
          <a:lstStyle/>
          <a:p>
            <a:pPr algn="ctr" eaLnBrk="1" hangingPunct="1"/>
            <a:r>
              <a:rPr lang="en-US" altLang="en-US"/>
              <a:t>Classifying Impact Spatter</a:t>
            </a:r>
          </a:p>
        </p:txBody>
      </p:sp>
      <p:sp>
        <p:nvSpPr>
          <p:cNvPr id="19459" name="Rectangle 3">
            <a:extLst>
              <a:ext uri="{FF2B5EF4-FFF2-40B4-BE49-F238E27FC236}">
                <a16:creationId xmlns:a16="http://schemas.microsoft.com/office/drawing/2014/main" id="{037162BD-8A80-492D-A0A5-CA5349EFD231}"/>
              </a:ext>
            </a:extLst>
          </p:cNvPr>
          <p:cNvSpPr>
            <a:spLocks noGrp="1"/>
          </p:cNvSpPr>
          <p:nvPr>
            <p:ph type="body" sz="half" idx="1"/>
          </p:nvPr>
        </p:nvSpPr>
        <p:spPr/>
        <p:txBody>
          <a:bodyPr/>
          <a:lstStyle/>
          <a:p>
            <a:pPr marL="0" indent="0" eaLnBrk="1" hangingPunct="1"/>
            <a:r>
              <a:rPr lang="en-US" altLang="en-US" sz="2400" b="0">
                <a:solidFill>
                  <a:srgbClr val="000000"/>
                </a:solidFill>
              </a:rPr>
              <a:t>The classifications of impact spatter as low, medium, and high velocity cannot illuminate the specific events that produced the stain size pattern. </a:t>
            </a:r>
          </a:p>
          <a:p>
            <a:pPr marL="0" indent="0" eaLnBrk="1" hangingPunct="1"/>
            <a:r>
              <a:rPr lang="en-US" altLang="en-US" sz="2400" b="0">
                <a:solidFill>
                  <a:srgbClr val="000000"/>
                </a:solidFill>
              </a:rPr>
              <a:t>In general, one should use stain size categories very cautiously and for descriptive purposes only in evaluating impact spatter patterns.</a:t>
            </a:r>
          </a:p>
        </p:txBody>
      </p:sp>
      <p:sp>
        <p:nvSpPr>
          <p:cNvPr id="19460" name="Rectangle 8">
            <a:extLst>
              <a:ext uri="{FF2B5EF4-FFF2-40B4-BE49-F238E27FC236}">
                <a16:creationId xmlns:a16="http://schemas.microsoft.com/office/drawing/2014/main" id="{063C0153-6A90-4F81-91AE-6F4B165C8DC3}"/>
              </a:ext>
            </a:extLst>
          </p:cNvPr>
          <p:cNvSpPr>
            <a:spLocks noGrp="1"/>
          </p:cNvSpPr>
          <p:nvPr>
            <p:ph type="body" sz="half" idx="2"/>
          </p:nvPr>
        </p:nvSpPr>
        <p:spPr/>
        <p:txBody>
          <a:bodyPr/>
          <a:lstStyle/>
          <a:p>
            <a:pPr marL="0" indent="0" eaLnBrk="1" hangingPunct="1"/>
            <a:endParaRPr lang="en-US" altLang="en-US" sz="2000"/>
          </a:p>
        </p:txBody>
      </p:sp>
      <p:pic>
        <p:nvPicPr>
          <p:cNvPr id="19461" name="Picture 7" descr="bloodstain-angle">
            <a:extLst>
              <a:ext uri="{FF2B5EF4-FFF2-40B4-BE49-F238E27FC236}">
                <a16:creationId xmlns:a16="http://schemas.microsoft.com/office/drawing/2014/main" id="{24E7B67F-3A8C-42D9-8962-77C798756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F83EBB1-8DD7-46EA-81B7-2C5D1E723A45}"/>
              </a:ext>
            </a:extLst>
          </p:cNvPr>
          <p:cNvSpPr>
            <a:spLocks noGrp="1"/>
          </p:cNvSpPr>
          <p:nvPr>
            <p:ph type="title"/>
          </p:nvPr>
        </p:nvSpPr>
        <p:spPr/>
        <p:txBody>
          <a:bodyPr/>
          <a:lstStyle/>
          <a:p>
            <a:pPr algn="ctr" eaLnBrk="1" hangingPunct="1"/>
            <a:r>
              <a:rPr lang="en-US" altLang="en-US"/>
              <a:t>Area of Convergence</a:t>
            </a:r>
          </a:p>
        </p:txBody>
      </p:sp>
      <p:sp>
        <p:nvSpPr>
          <p:cNvPr id="20483" name="Rectangle 3">
            <a:extLst>
              <a:ext uri="{FF2B5EF4-FFF2-40B4-BE49-F238E27FC236}">
                <a16:creationId xmlns:a16="http://schemas.microsoft.com/office/drawing/2014/main" id="{0FC9B900-D637-42DF-902E-DC096ECC9043}"/>
              </a:ext>
            </a:extLst>
          </p:cNvPr>
          <p:cNvSpPr>
            <a:spLocks noGrp="1"/>
          </p:cNvSpPr>
          <p:nvPr>
            <p:ph type="body" idx="1"/>
          </p:nvPr>
        </p:nvSpPr>
        <p:spPr>
          <a:xfrm>
            <a:off x="304800" y="1066800"/>
            <a:ext cx="8534400" cy="4800600"/>
          </a:xfrm>
        </p:spPr>
        <p:txBody>
          <a:bodyPr/>
          <a:lstStyle/>
          <a:p>
            <a:pPr eaLnBrk="1" hangingPunct="1">
              <a:lnSpc>
                <a:spcPct val="100000"/>
              </a:lnSpc>
              <a:spcBef>
                <a:spcPct val="20000"/>
              </a:spcBef>
              <a:buFontTx/>
              <a:buChar char="•"/>
            </a:pPr>
            <a:r>
              <a:rPr lang="en-US" altLang="en-US" b="0">
                <a:solidFill>
                  <a:srgbClr val="000000"/>
                </a:solidFill>
              </a:rPr>
              <a:t>The </a:t>
            </a:r>
            <a:r>
              <a:rPr lang="en-US" altLang="en-US">
                <a:solidFill>
                  <a:srgbClr val="000000"/>
                </a:solidFill>
              </a:rPr>
              <a:t>area of convergence</a:t>
            </a:r>
            <a:r>
              <a:rPr lang="en-US" altLang="en-US" b="0">
                <a:solidFill>
                  <a:srgbClr val="000000"/>
                </a:solidFill>
              </a:rPr>
              <a:t> is the point on a two-dimensional plane from which the drops in an impact pattern originated. This can be established by drawing straight lines through the long axis of several individual bloodstains, following the line of their tails. </a:t>
            </a:r>
            <a:endParaRPr lang="en-US" altLang="en-US"/>
          </a:p>
        </p:txBody>
      </p:sp>
      <p:pic>
        <p:nvPicPr>
          <p:cNvPr id="20484" name="Picture 5" descr="feb2005_img_31">
            <a:extLst>
              <a:ext uri="{FF2B5EF4-FFF2-40B4-BE49-F238E27FC236}">
                <a16:creationId xmlns:a16="http://schemas.microsoft.com/office/drawing/2014/main" id="{F34DC339-70EB-43EA-A525-73CBFD845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200400"/>
            <a:ext cx="6934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a:extLst>
              <a:ext uri="{FF2B5EF4-FFF2-40B4-BE49-F238E27FC236}">
                <a16:creationId xmlns:a16="http://schemas.microsoft.com/office/drawing/2014/main" id="{7A06CA90-975D-4836-9FCB-A6FD165E5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052513"/>
            <a:ext cx="57150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FE850A8-748A-465F-917C-CFFE93C211E1}"/>
              </a:ext>
            </a:extLst>
          </p:cNvPr>
          <p:cNvSpPr>
            <a:spLocks noGrp="1"/>
          </p:cNvSpPr>
          <p:nvPr>
            <p:ph type="title"/>
          </p:nvPr>
        </p:nvSpPr>
        <p:spPr/>
        <p:txBody>
          <a:bodyPr/>
          <a:lstStyle/>
          <a:p>
            <a:pPr algn="ctr" eaLnBrk="1" hangingPunct="1"/>
            <a:r>
              <a:rPr lang="en-US" altLang="en-US"/>
              <a:t>Area of Origin</a:t>
            </a:r>
          </a:p>
        </p:txBody>
      </p:sp>
      <p:sp>
        <p:nvSpPr>
          <p:cNvPr id="23555" name="Rectangle 3">
            <a:extLst>
              <a:ext uri="{FF2B5EF4-FFF2-40B4-BE49-F238E27FC236}">
                <a16:creationId xmlns:a16="http://schemas.microsoft.com/office/drawing/2014/main" id="{F884F6BD-8905-4ADA-A2C5-511D0666E321}"/>
              </a:ext>
            </a:extLst>
          </p:cNvPr>
          <p:cNvSpPr>
            <a:spLocks noGrp="1"/>
          </p:cNvSpPr>
          <p:nvPr>
            <p:ph type="body" idx="1"/>
          </p:nvPr>
        </p:nvSpPr>
        <p:spPr/>
        <p:txBody>
          <a:bodyPr/>
          <a:lstStyle/>
          <a:p>
            <a:pPr eaLnBrk="1" hangingPunct="1">
              <a:lnSpc>
                <a:spcPct val="100000"/>
              </a:lnSpc>
              <a:spcBef>
                <a:spcPct val="20000"/>
              </a:spcBef>
              <a:buFontTx/>
              <a:buChar char="•"/>
            </a:pPr>
            <a:r>
              <a:rPr lang="en-US" altLang="en-US" b="0">
                <a:solidFill>
                  <a:srgbClr val="000000"/>
                </a:solidFill>
              </a:rPr>
              <a:t>The </a:t>
            </a:r>
            <a:r>
              <a:rPr lang="en-US" altLang="en-US">
                <a:solidFill>
                  <a:srgbClr val="000000"/>
                </a:solidFill>
              </a:rPr>
              <a:t>area of origin</a:t>
            </a:r>
            <a:r>
              <a:rPr lang="en-US" altLang="en-US" b="0">
                <a:solidFill>
                  <a:srgbClr val="000000"/>
                </a:solidFill>
              </a:rPr>
              <a:t> of an impact bloodstain pattern is the area in a three-dimensional space from which the blood was projected.</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b="0">
                <a:solidFill>
                  <a:srgbClr val="000000"/>
                </a:solidFill>
              </a:rPr>
              <a:t>This will show the position of the victim or suspect in space when the stain-producing event took place.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b="0">
                <a:solidFill>
                  <a:srgbClr val="000000"/>
                </a:solidFill>
              </a:rPr>
              <a:t>The string method is commonly used at a crime scene to approximate the position of the area of origin using found angles of impact of individual stains in the pattern.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EF78883-65C3-4413-BD88-6A71527616A5}"/>
              </a:ext>
            </a:extLst>
          </p:cNvPr>
          <p:cNvSpPr>
            <a:spLocks noGrp="1"/>
          </p:cNvSpPr>
          <p:nvPr>
            <p:ph type="title"/>
          </p:nvPr>
        </p:nvSpPr>
        <p:spPr/>
        <p:txBody>
          <a:bodyPr/>
          <a:lstStyle/>
          <a:p>
            <a:pPr eaLnBrk="1" hangingPunct="1"/>
            <a:r>
              <a:rPr lang="en-US" altLang="en-US"/>
              <a:t>Determining the Area of Origin</a:t>
            </a:r>
          </a:p>
        </p:txBody>
      </p:sp>
      <p:pic>
        <p:nvPicPr>
          <p:cNvPr id="24579" name="Picture 5" descr="angleofimpact">
            <a:extLst>
              <a:ext uri="{FF2B5EF4-FFF2-40B4-BE49-F238E27FC236}">
                <a16:creationId xmlns:a16="http://schemas.microsoft.com/office/drawing/2014/main" id="{617C7014-D8FB-4600-8FB0-04F7D8D1B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4582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D138498-3FED-4349-942C-ACF751B67EC5}"/>
              </a:ext>
            </a:extLst>
          </p:cNvPr>
          <p:cNvSpPr>
            <a:spLocks noGrp="1"/>
          </p:cNvSpPr>
          <p:nvPr>
            <p:ph type="title"/>
          </p:nvPr>
        </p:nvSpPr>
        <p:spPr/>
        <p:txBody>
          <a:bodyPr/>
          <a:lstStyle/>
          <a:p>
            <a:pPr algn="ctr" eaLnBrk="1" hangingPunct="1"/>
            <a:r>
              <a:rPr lang="en-US" altLang="en-US"/>
              <a:t>String Method</a:t>
            </a:r>
          </a:p>
        </p:txBody>
      </p:sp>
      <p:sp>
        <p:nvSpPr>
          <p:cNvPr id="25603" name="Rectangle 3">
            <a:extLst>
              <a:ext uri="{FF2B5EF4-FFF2-40B4-BE49-F238E27FC236}">
                <a16:creationId xmlns:a16="http://schemas.microsoft.com/office/drawing/2014/main" id="{2E4EBD60-2A46-4B5F-AA05-C1ACB553C6CC}"/>
              </a:ext>
            </a:extLst>
          </p:cNvPr>
          <p:cNvSpPr>
            <a:spLocks noGrp="1"/>
          </p:cNvSpPr>
          <p:nvPr>
            <p:ph type="body" idx="1"/>
          </p:nvPr>
        </p:nvSpPr>
        <p:spPr/>
        <p:txBody>
          <a:bodyPr/>
          <a:lstStyle/>
          <a:p>
            <a:pPr eaLnBrk="1" hangingPunct="1"/>
            <a:endParaRPr lang="en-US" altLang="en-US"/>
          </a:p>
        </p:txBody>
      </p:sp>
      <p:pic>
        <p:nvPicPr>
          <p:cNvPr id="25604" name="Picture 7" descr="dexter">
            <a:extLst>
              <a:ext uri="{FF2B5EF4-FFF2-40B4-BE49-F238E27FC236}">
                <a16:creationId xmlns:a16="http://schemas.microsoft.com/office/drawing/2014/main" id="{05EA852F-9DD1-45DF-9A1E-03CE0C990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38400"/>
            <a:ext cx="46482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AutoShape 9" descr="2Q==">
            <a:extLst>
              <a:ext uri="{FF2B5EF4-FFF2-40B4-BE49-F238E27FC236}">
                <a16:creationId xmlns:a16="http://schemas.microsoft.com/office/drawing/2014/main" id="{6E5044FE-4362-4F19-8A45-0E0164AC92B8}"/>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0"/>
              </a:spcBef>
              <a:buFontTx/>
              <a:buNone/>
            </a:pPr>
            <a:endParaRPr lang="en-US" altLang="en-US" sz="1800" b="0">
              <a:solidFill>
                <a:schemeClr val="tx1"/>
              </a:solidFill>
              <a:latin typeface="Arial" panose="020B0604020202020204" pitchFamily="34" charset="0"/>
            </a:endParaRPr>
          </a:p>
        </p:txBody>
      </p:sp>
      <p:sp>
        <p:nvSpPr>
          <p:cNvPr id="25606" name="AutoShape 11" descr="2Q==">
            <a:extLst>
              <a:ext uri="{FF2B5EF4-FFF2-40B4-BE49-F238E27FC236}">
                <a16:creationId xmlns:a16="http://schemas.microsoft.com/office/drawing/2014/main" id="{2C243FC2-5059-452C-83AB-FE8CC085BE24}"/>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0"/>
              </a:spcBef>
              <a:buFontTx/>
              <a:buNone/>
            </a:pPr>
            <a:endParaRPr lang="en-US" altLang="en-US" sz="1800" b="0">
              <a:solidFill>
                <a:schemeClr val="tx1"/>
              </a:solidFill>
              <a:latin typeface="Arial" panose="020B0604020202020204" pitchFamily="34" charset="0"/>
            </a:endParaRPr>
          </a:p>
        </p:txBody>
      </p:sp>
      <p:sp>
        <p:nvSpPr>
          <p:cNvPr id="25607" name="AutoShape 13" descr="2Q==">
            <a:extLst>
              <a:ext uri="{FF2B5EF4-FFF2-40B4-BE49-F238E27FC236}">
                <a16:creationId xmlns:a16="http://schemas.microsoft.com/office/drawing/2014/main" id="{1EA886E2-AF5A-499E-8644-E6DAA68BF8FC}"/>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0"/>
              </a:spcBef>
              <a:buFontTx/>
              <a:buNone/>
            </a:pPr>
            <a:endParaRPr lang="en-US" altLang="en-US" sz="1800" b="0">
              <a:solidFill>
                <a:schemeClr val="tx1"/>
              </a:solidFill>
              <a:latin typeface="Arial" panose="020B0604020202020204" pitchFamily="34" charset="0"/>
            </a:endParaRPr>
          </a:p>
        </p:txBody>
      </p:sp>
      <p:pic>
        <p:nvPicPr>
          <p:cNvPr id="25608" name="Picture 15" descr="bloodstain-converge">
            <a:extLst>
              <a:ext uri="{FF2B5EF4-FFF2-40B4-BE49-F238E27FC236}">
                <a16:creationId xmlns:a16="http://schemas.microsoft.com/office/drawing/2014/main" id="{5FF3FDFF-29AE-4205-A4F0-EC6587BB6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BB0E918F-A45C-41EC-922E-5BE58E41C45B}"/>
              </a:ext>
            </a:extLst>
          </p:cNvPr>
          <p:cNvSpPr>
            <a:spLocks noGrp="1"/>
          </p:cNvSpPr>
          <p:nvPr>
            <p:ph type="title"/>
          </p:nvPr>
        </p:nvSpPr>
        <p:spPr/>
        <p:txBody>
          <a:bodyPr/>
          <a:lstStyle/>
          <a:p>
            <a:r>
              <a:rPr lang="en-US" altLang="en-US"/>
              <a:t>Dexter–Blood Spatter Expert or Serial Killer?</a:t>
            </a:r>
          </a:p>
        </p:txBody>
      </p:sp>
      <p:sp>
        <p:nvSpPr>
          <p:cNvPr id="6147" name="Slide Number Placeholder 3">
            <a:extLst>
              <a:ext uri="{FF2B5EF4-FFF2-40B4-BE49-F238E27FC236}">
                <a16:creationId xmlns:a16="http://schemas.microsoft.com/office/drawing/2014/main" id="{CF8C891B-55BB-407A-8A58-89432899DB5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a:lnSpc>
                <a:spcPct val="100000"/>
              </a:lnSpc>
              <a:spcBef>
                <a:spcPct val="0"/>
              </a:spcBef>
              <a:buFontTx/>
              <a:buNone/>
            </a:pPr>
            <a:fld id="{0C0EC236-2D25-47E2-A058-839CDE03A0B6}" type="slidenum">
              <a:rPr lang="en-US" altLang="en-US" sz="1000" b="0" smtClean="0">
                <a:solidFill>
                  <a:srgbClr val="D9D9D9"/>
                </a:solidFill>
              </a:rPr>
              <a:pPr>
                <a:lnSpc>
                  <a:spcPct val="100000"/>
                </a:lnSpc>
                <a:spcBef>
                  <a:spcPct val="0"/>
                </a:spcBef>
                <a:buFontTx/>
                <a:buNone/>
              </a:pPr>
              <a:t>2</a:t>
            </a:fld>
            <a:endParaRPr lang="en-US" altLang="en-US" sz="1000" b="0">
              <a:solidFill>
                <a:srgbClr val="D9D9D9"/>
              </a:solidFill>
            </a:endParaRPr>
          </a:p>
        </p:txBody>
      </p:sp>
      <p:pic>
        <p:nvPicPr>
          <p:cNvPr id="4" name="Dexter Blood spatter">
            <a:hlinkClick r:id="" action="ppaction://media"/>
            <a:extLst>
              <a:ext uri="{FF2B5EF4-FFF2-40B4-BE49-F238E27FC236}">
                <a16:creationId xmlns:a16="http://schemas.microsoft.com/office/drawing/2014/main" id="{ACCD7271-187D-4ABD-ADC2-D398AFE3FA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6738" y="815578"/>
            <a:ext cx="8043862" cy="603289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6a01348648f6e4970c0147e0f0a46b970b-pi">
            <a:extLst>
              <a:ext uri="{FF2B5EF4-FFF2-40B4-BE49-F238E27FC236}">
                <a16:creationId xmlns:a16="http://schemas.microsoft.com/office/drawing/2014/main" id="{15C1DC57-391F-4C93-AF27-CE0EC2FF3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14400"/>
            <a:ext cx="457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99508363-8A58-4C63-9C14-67DE310ECF96}"/>
              </a:ext>
            </a:extLst>
          </p:cNvPr>
          <p:cNvSpPr>
            <a:spLocks noGrp="1"/>
          </p:cNvSpPr>
          <p:nvPr>
            <p:ph type="title"/>
          </p:nvPr>
        </p:nvSpPr>
        <p:spPr/>
        <p:txBody>
          <a:bodyPr/>
          <a:lstStyle/>
          <a:p>
            <a:pPr algn="ctr" eaLnBrk="1" hangingPunct="1"/>
            <a:r>
              <a:rPr lang="en-US" altLang="en-US"/>
              <a:t>Gunshot Spatter or High Impact</a:t>
            </a:r>
          </a:p>
        </p:txBody>
      </p:sp>
      <p:sp>
        <p:nvSpPr>
          <p:cNvPr id="26628" name="Rectangle 3">
            <a:extLst>
              <a:ext uri="{FF2B5EF4-FFF2-40B4-BE49-F238E27FC236}">
                <a16:creationId xmlns:a16="http://schemas.microsoft.com/office/drawing/2014/main" id="{5C4FDFCC-3AD2-48C7-B23F-198A7267437C}"/>
              </a:ext>
            </a:extLst>
          </p:cNvPr>
          <p:cNvSpPr>
            <a:spLocks noGrp="1"/>
          </p:cNvSpPr>
          <p:nvPr>
            <p:ph type="body" idx="1"/>
          </p:nvPr>
        </p:nvSpPr>
        <p:spPr>
          <a:xfrm>
            <a:off x="0" y="1143000"/>
            <a:ext cx="4648200" cy="5076825"/>
          </a:xfrm>
        </p:spPr>
        <p:txBody>
          <a:bodyPr/>
          <a:lstStyle/>
          <a:p>
            <a:pPr eaLnBrk="1" hangingPunct="1">
              <a:lnSpc>
                <a:spcPct val="100000"/>
              </a:lnSpc>
              <a:spcBef>
                <a:spcPct val="20000"/>
              </a:spcBef>
              <a:buFontTx/>
              <a:buChar char="•"/>
            </a:pPr>
            <a:r>
              <a:rPr lang="en-US" altLang="en-US" sz="2200" b="0">
                <a:solidFill>
                  <a:srgbClr val="000000"/>
                </a:solidFill>
              </a:rPr>
              <a:t>Gunshot spatter is fine forward spatter from an exit wound and back spatter from an entrance wound. However, the gunshot produces only back spatter if the bullet does not exit the body. </a:t>
            </a:r>
          </a:p>
          <a:p>
            <a:pPr eaLnBrk="1" hangingPunct="1">
              <a:lnSpc>
                <a:spcPct val="100000"/>
              </a:lnSpc>
              <a:spcBef>
                <a:spcPct val="20000"/>
              </a:spcBef>
              <a:buFontTx/>
              <a:buNone/>
            </a:pPr>
            <a:endParaRPr lang="en-US" altLang="en-US" sz="2200" b="0">
              <a:solidFill>
                <a:srgbClr val="000000"/>
              </a:solidFill>
            </a:endParaRPr>
          </a:p>
          <a:p>
            <a:pPr eaLnBrk="1" hangingPunct="1">
              <a:lnSpc>
                <a:spcPct val="100000"/>
              </a:lnSpc>
              <a:spcBef>
                <a:spcPct val="20000"/>
              </a:spcBef>
              <a:buFontTx/>
              <a:buChar char="•"/>
            </a:pPr>
            <a:r>
              <a:rPr lang="en-US" altLang="en-US" sz="2200" b="0">
                <a:solidFill>
                  <a:srgbClr val="000000"/>
                </a:solidFill>
              </a:rPr>
              <a:t>Depending upon the distance from the victim that the gun was discharged, some back spatter may strike the gunman and enter the gun muzzle. This is called the </a:t>
            </a:r>
            <a:r>
              <a:rPr lang="en-US" altLang="en-US" sz="2200" b="0" i="1">
                <a:solidFill>
                  <a:srgbClr val="000000"/>
                </a:solidFill>
              </a:rPr>
              <a:t>drawback effect</a:t>
            </a:r>
            <a:r>
              <a:rPr lang="en-US" altLang="en-US" sz="2200" b="0">
                <a:solidFill>
                  <a:srgbClr val="000000"/>
                </a:solidFill>
              </a:rPr>
              <a:t>.</a:t>
            </a:r>
            <a:r>
              <a:rPr lang="en-US" altLang="en-US" sz="1800" b="0">
                <a:solidFill>
                  <a:srgbClr val="000000"/>
                </a:solidFill>
              </a:rPr>
              <a:t> </a:t>
            </a:r>
            <a:endParaRPr lang="en-US" altLang="en-US"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9D48A21-CDFD-40EA-B041-6DD66F2C9563}"/>
              </a:ext>
            </a:extLst>
          </p:cNvPr>
          <p:cNvSpPr>
            <a:spLocks noGrp="1"/>
          </p:cNvSpPr>
          <p:nvPr>
            <p:ph type="title"/>
          </p:nvPr>
        </p:nvSpPr>
        <p:spPr/>
        <p:txBody>
          <a:bodyPr/>
          <a:lstStyle/>
          <a:p>
            <a:pPr algn="ctr" eaLnBrk="1" hangingPunct="1"/>
            <a:r>
              <a:rPr lang="en-US" altLang="en-US"/>
              <a:t>Cast-off Spatter</a:t>
            </a:r>
          </a:p>
        </p:txBody>
      </p:sp>
      <p:sp>
        <p:nvSpPr>
          <p:cNvPr id="27651" name="Rectangle 3">
            <a:extLst>
              <a:ext uri="{FF2B5EF4-FFF2-40B4-BE49-F238E27FC236}">
                <a16:creationId xmlns:a16="http://schemas.microsoft.com/office/drawing/2014/main" id="{135FB479-D026-4106-82D1-B026F106E147}"/>
              </a:ext>
            </a:extLst>
          </p:cNvPr>
          <p:cNvSpPr>
            <a:spLocks noGrp="1"/>
          </p:cNvSpPr>
          <p:nvPr>
            <p:ph type="body" idx="1"/>
          </p:nvPr>
        </p:nvSpPr>
        <p:spPr>
          <a:xfrm>
            <a:off x="304800" y="1066800"/>
            <a:ext cx="8610600" cy="3352800"/>
          </a:xfrm>
        </p:spPr>
        <p:txBody>
          <a:bodyPr/>
          <a:lstStyle/>
          <a:p>
            <a:pPr eaLnBrk="1" hangingPunct="1">
              <a:lnSpc>
                <a:spcPct val="100000"/>
              </a:lnSpc>
              <a:spcBef>
                <a:spcPct val="20000"/>
              </a:spcBef>
              <a:buFontTx/>
              <a:buChar char="•"/>
            </a:pPr>
            <a:r>
              <a:rPr lang="en-US" altLang="en-US" sz="1800" b="0">
                <a:solidFill>
                  <a:srgbClr val="000000"/>
                </a:solidFill>
              </a:rPr>
              <a:t>A </a:t>
            </a:r>
            <a:r>
              <a:rPr lang="en-US" altLang="en-US" sz="1800">
                <a:solidFill>
                  <a:srgbClr val="000000"/>
                </a:solidFill>
              </a:rPr>
              <a:t>cast-off </a:t>
            </a:r>
            <a:r>
              <a:rPr lang="en-US" altLang="en-US" sz="1800" b="0">
                <a:solidFill>
                  <a:srgbClr val="000000"/>
                </a:solidFill>
              </a:rPr>
              <a:t>pattern is created when a blood-covered object flings blood in an arc onto a nearby surface. </a:t>
            </a:r>
          </a:p>
          <a:p>
            <a:pPr eaLnBrk="1" hangingPunct="1">
              <a:lnSpc>
                <a:spcPct val="100000"/>
              </a:lnSpc>
              <a:spcBef>
                <a:spcPct val="20000"/>
              </a:spcBef>
              <a:buFontTx/>
              <a:buNone/>
            </a:pPr>
            <a:endParaRPr lang="en-US" altLang="en-US" sz="1400" b="0">
              <a:solidFill>
                <a:srgbClr val="000000"/>
              </a:solidFill>
            </a:endParaRPr>
          </a:p>
          <a:p>
            <a:pPr eaLnBrk="1" hangingPunct="1">
              <a:lnSpc>
                <a:spcPct val="100000"/>
              </a:lnSpc>
              <a:spcBef>
                <a:spcPct val="20000"/>
              </a:spcBef>
              <a:buFontTx/>
              <a:buChar char="•"/>
            </a:pPr>
            <a:r>
              <a:rPr lang="en-US" altLang="en-US" sz="1800" b="0">
                <a:solidFill>
                  <a:srgbClr val="000000"/>
                </a:solidFill>
              </a:rPr>
              <a:t>This kind of pattern commonly produced by a bloody fist or weapon between delivering blows.</a:t>
            </a:r>
          </a:p>
          <a:p>
            <a:pPr eaLnBrk="1" hangingPunct="1">
              <a:lnSpc>
                <a:spcPct val="100000"/>
              </a:lnSpc>
              <a:spcBef>
                <a:spcPct val="20000"/>
              </a:spcBef>
              <a:buFontTx/>
              <a:buNone/>
            </a:pPr>
            <a:endParaRPr lang="en-US" altLang="en-US" sz="1400" b="0">
              <a:solidFill>
                <a:srgbClr val="000000"/>
              </a:solidFill>
            </a:endParaRPr>
          </a:p>
          <a:p>
            <a:pPr eaLnBrk="1" hangingPunct="1">
              <a:lnSpc>
                <a:spcPct val="100000"/>
              </a:lnSpc>
              <a:spcBef>
                <a:spcPct val="20000"/>
              </a:spcBef>
              <a:buFontTx/>
              <a:buChar char="•"/>
            </a:pPr>
            <a:r>
              <a:rPr lang="en-US" altLang="en-US" sz="1800" b="0">
                <a:solidFill>
                  <a:srgbClr val="000000"/>
                </a:solidFill>
              </a:rPr>
              <a:t>The features of the cast-off pattern are affected by the size of the object, the amount of blood, and the direction the object was moving.</a:t>
            </a:r>
          </a:p>
          <a:p>
            <a:pPr eaLnBrk="1" hangingPunct="1">
              <a:lnSpc>
                <a:spcPct val="100000"/>
              </a:lnSpc>
              <a:spcBef>
                <a:spcPct val="20000"/>
              </a:spcBef>
              <a:buFontTx/>
              <a:buNone/>
            </a:pPr>
            <a:endParaRPr lang="en-US" altLang="en-US" sz="1200" b="0">
              <a:solidFill>
                <a:srgbClr val="000000"/>
              </a:solidFill>
            </a:endParaRPr>
          </a:p>
          <a:p>
            <a:pPr eaLnBrk="1" hangingPunct="1">
              <a:lnSpc>
                <a:spcPct val="100000"/>
              </a:lnSpc>
              <a:spcBef>
                <a:spcPct val="20000"/>
              </a:spcBef>
              <a:buFontTx/>
              <a:buChar char="•"/>
            </a:pPr>
            <a:r>
              <a:rPr lang="en-US" altLang="en-US" sz="1800" b="0">
                <a:solidFill>
                  <a:srgbClr val="000000"/>
                </a:solidFill>
              </a:rPr>
              <a:t>By counting and pairing forward/backward patterns, one may determine the </a:t>
            </a:r>
            <a:r>
              <a:rPr lang="en-US" altLang="en-US" sz="1800" b="0" i="1">
                <a:solidFill>
                  <a:srgbClr val="000000"/>
                </a:solidFill>
              </a:rPr>
              <a:t>minimum </a:t>
            </a:r>
            <a:r>
              <a:rPr lang="en-US" altLang="en-US" sz="1800" b="0">
                <a:solidFill>
                  <a:srgbClr val="000000"/>
                </a:solidFill>
              </a:rPr>
              <a:t>number of blows delivered. </a:t>
            </a:r>
            <a:endParaRPr lang="en-US" altLang="en-US" sz="1600"/>
          </a:p>
        </p:txBody>
      </p:sp>
      <p:pic>
        <p:nvPicPr>
          <p:cNvPr id="27652" name="Picture 5" descr="cast-off">
            <a:extLst>
              <a:ext uri="{FF2B5EF4-FFF2-40B4-BE49-F238E27FC236}">
                <a16:creationId xmlns:a16="http://schemas.microsoft.com/office/drawing/2014/main" id="{EDBDF8BE-5277-4728-8F13-03DACEE10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67200"/>
            <a:ext cx="7848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Projected_Pattern">
            <a:extLst>
              <a:ext uri="{FF2B5EF4-FFF2-40B4-BE49-F238E27FC236}">
                <a16:creationId xmlns:a16="http://schemas.microsoft.com/office/drawing/2014/main" id="{5BF9D6DF-19BB-47DD-BAD8-82C88AC93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55988"/>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a:extLst>
              <a:ext uri="{FF2B5EF4-FFF2-40B4-BE49-F238E27FC236}">
                <a16:creationId xmlns:a16="http://schemas.microsoft.com/office/drawing/2014/main" id="{0D28C80B-2BD2-446E-ACB0-5614928FA9BB}"/>
              </a:ext>
            </a:extLst>
          </p:cNvPr>
          <p:cNvSpPr>
            <a:spLocks noGrp="1"/>
          </p:cNvSpPr>
          <p:nvPr>
            <p:ph type="title"/>
          </p:nvPr>
        </p:nvSpPr>
        <p:spPr/>
        <p:txBody>
          <a:bodyPr/>
          <a:lstStyle/>
          <a:p>
            <a:pPr algn="ctr" eaLnBrk="1" hangingPunct="1"/>
            <a:r>
              <a:rPr lang="en-US" altLang="en-US"/>
              <a:t>Arterial Spray Spatter</a:t>
            </a:r>
          </a:p>
        </p:txBody>
      </p:sp>
      <p:sp>
        <p:nvSpPr>
          <p:cNvPr id="28676" name="Rectangle 3">
            <a:extLst>
              <a:ext uri="{FF2B5EF4-FFF2-40B4-BE49-F238E27FC236}">
                <a16:creationId xmlns:a16="http://schemas.microsoft.com/office/drawing/2014/main" id="{45486277-32BD-4DD9-A8CB-3D1724EC7237}"/>
              </a:ext>
            </a:extLst>
          </p:cNvPr>
          <p:cNvSpPr>
            <a:spLocks noGrp="1"/>
          </p:cNvSpPr>
          <p:nvPr>
            <p:ph type="body" idx="1"/>
          </p:nvPr>
        </p:nvSpPr>
        <p:spPr>
          <a:xfrm>
            <a:off x="304800" y="1143000"/>
            <a:ext cx="8534400" cy="5257800"/>
          </a:xfrm>
        </p:spPr>
        <p:txBody>
          <a:bodyPr/>
          <a:lstStyle/>
          <a:p>
            <a:pPr eaLnBrk="1" hangingPunct="1">
              <a:lnSpc>
                <a:spcPct val="100000"/>
              </a:lnSpc>
              <a:spcBef>
                <a:spcPct val="20000"/>
              </a:spcBef>
              <a:buFontTx/>
              <a:buChar char="•"/>
            </a:pPr>
            <a:r>
              <a:rPr lang="en-US" altLang="en-US">
                <a:solidFill>
                  <a:srgbClr val="000000"/>
                </a:solidFill>
              </a:rPr>
              <a:t>Arterial spray</a:t>
            </a:r>
            <a:r>
              <a:rPr lang="en-US" altLang="en-US" b="0">
                <a:solidFill>
                  <a:srgbClr val="000000"/>
                </a:solidFill>
              </a:rPr>
              <a:t> spatter is caused by an injury to the heart or a main artery and the pressure of the continuing pumping.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b="0">
                <a:solidFill>
                  <a:srgbClr val="000000"/>
                </a:solidFill>
              </a:rPr>
              <a:t>The site of the initial injury to the artery can be found where the pattern begins with the biggest spurt. The trail away from this point shows the victim’s movement.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r>
              <a:rPr lang="en-US" altLang="en-US" b="0">
                <a:solidFill>
                  <a:srgbClr val="000000"/>
                </a:solidFill>
              </a:rPr>
              <a:t>The oxygenated blood spurting</a:t>
            </a:r>
          </a:p>
          <a:p>
            <a:pPr eaLnBrk="1" hangingPunct="1">
              <a:lnSpc>
                <a:spcPct val="100000"/>
              </a:lnSpc>
              <a:spcBef>
                <a:spcPct val="20000"/>
              </a:spcBef>
              <a:buFontTx/>
              <a:buNone/>
            </a:pPr>
            <a:r>
              <a:rPr lang="en-US" altLang="en-US" b="0">
                <a:solidFill>
                  <a:srgbClr val="000000"/>
                </a:solidFill>
              </a:rPr>
              <a:t>    from the artery tends to be a </a:t>
            </a:r>
          </a:p>
          <a:p>
            <a:pPr eaLnBrk="1" hangingPunct="1">
              <a:lnSpc>
                <a:spcPct val="100000"/>
              </a:lnSpc>
              <a:spcBef>
                <a:spcPct val="20000"/>
              </a:spcBef>
              <a:buFontTx/>
              <a:buNone/>
            </a:pPr>
            <a:r>
              <a:rPr lang="en-US" altLang="en-US" b="0">
                <a:solidFill>
                  <a:srgbClr val="000000"/>
                </a:solidFill>
              </a:rPr>
              <a:t>    brighter red color.</a:t>
            </a:r>
            <a:endParaRPr lang="en-US" altLang="en-US"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Bubble_Ring">
            <a:extLst>
              <a:ext uri="{FF2B5EF4-FFF2-40B4-BE49-F238E27FC236}">
                <a16:creationId xmlns:a16="http://schemas.microsoft.com/office/drawing/2014/main" id="{8F8F85BE-99F9-4112-B91E-ACCB7A8F6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1242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a:extLst>
              <a:ext uri="{FF2B5EF4-FFF2-40B4-BE49-F238E27FC236}">
                <a16:creationId xmlns:a16="http://schemas.microsoft.com/office/drawing/2014/main" id="{FA27FADE-5E90-49BD-8947-DE7FF40A2F9B}"/>
              </a:ext>
            </a:extLst>
          </p:cNvPr>
          <p:cNvSpPr>
            <a:spLocks noGrp="1"/>
          </p:cNvSpPr>
          <p:nvPr>
            <p:ph type="title"/>
          </p:nvPr>
        </p:nvSpPr>
        <p:spPr/>
        <p:txBody>
          <a:bodyPr/>
          <a:lstStyle/>
          <a:p>
            <a:pPr algn="ctr" eaLnBrk="1" hangingPunct="1"/>
            <a:r>
              <a:rPr lang="en-US" altLang="en-US"/>
              <a:t>Expirated Blood Patterns</a:t>
            </a:r>
          </a:p>
        </p:txBody>
      </p:sp>
      <p:sp>
        <p:nvSpPr>
          <p:cNvPr id="29700" name="Rectangle 3">
            <a:extLst>
              <a:ext uri="{FF2B5EF4-FFF2-40B4-BE49-F238E27FC236}">
                <a16:creationId xmlns:a16="http://schemas.microsoft.com/office/drawing/2014/main" id="{98E90343-51A3-496A-A823-BF91600161CB}"/>
              </a:ext>
            </a:extLst>
          </p:cNvPr>
          <p:cNvSpPr>
            <a:spLocks noGrp="1"/>
          </p:cNvSpPr>
          <p:nvPr>
            <p:ph type="body" idx="1"/>
          </p:nvPr>
        </p:nvSpPr>
        <p:spPr>
          <a:xfrm>
            <a:off x="304800" y="1143000"/>
            <a:ext cx="8534400" cy="5076825"/>
          </a:xfrm>
        </p:spPr>
        <p:txBody>
          <a:bodyPr/>
          <a:lstStyle/>
          <a:p>
            <a:pPr eaLnBrk="1" hangingPunct="1">
              <a:lnSpc>
                <a:spcPct val="100000"/>
              </a:lnSpc>
              <a:spcBef>
                <a:spcPct val="20000"/>
              </a:spcBef>
              <a:buFontTx/>
              <a:buChar char="•"/>
            </a:pPr>
            <a:r>
              <a:rPr lang="en-US" altLang="en-US" sz="2300" b="0">
                <a:solidFill>
                  <a:srgbClr val="000000"/>
                </a:solidFill>
              </a:rPr>
              <a:t>An </a:t>
            </a:r>
            <a:r>
              <a:rPr lang="en-US" altLang="en-US" sz="2300">
                <a:solidFill>
                  <a:srgbClr val="000000"/>
                </a:solidFill>
              </a:rPr>
              <a:t>expirated blood pattern</a:t>
            </a:r>
            <a:r>
              <a:rPr lang="en-US" altLang="en-US" sz="2300" b="0">
                <a:solidFill>
                  <a:srgbClr val="000000"/>
                </a:solidFill>
              </a:rPr>
              <a:t> is created by blood that is expelled from the mouth or nose from an internal injury.</a:t>
            </a:r>
          </a:p>
          <a:p>
            <a:pPr eaLnBrk="1" hangingPunct="1">
              <a:lnSpc>
                <a:spcPct val="100000"/>
              </a:lnSpc>
              <a:spcBef>
                <a:spcPct val="20000"/>
              </a:spcBef>
              <a:buFontTx/>
              <a:buNone/>
            </a:pPr>
            <a:endParaRPr lang="en-US" altLang="en-US" sz="2300" b="0">
              <a:solidFill>
                <a:srgbClr val="000000"/>
              </a:solidFill>
            </a:endParaRPr>
          </a:p>
          <a:p>
            <a:pPr eaLnBrk="1" hangingPunct="1">
              <a:lnSpc>
                <a:spcPct val="100000"/>
              </a:lnSpc>
              <a:spcBef>
                <a:spcPct val="20000"/>
              </a:spcBef>
              <a:buFontTx/>
              <a:buChar char="•"/>
            </a:pPr>
            <a:r>
              <a:rPr lang="en-US" altLang="en-US" sz="2300" b="0">
                <a:solidFill>
                  <a:srgbClr val="000000"/>
                </a:solidFill>
              </a:rPr>
              <a:t>The presence of bubbles of oxygen in the drying drops or a lighter color as a result of dilution by saliva can differentiate a pattern created by expirated blood.</a:t>
            </a:r>
          </a:p>
          <a:p>
            <a:pPr eaLnBrk="1" hangingPunct="1">
              <a:lnSpc>
                <a:spcPct val="100000"/>
              </a:lnSpc>
              <a:spcBef>
                <a:spcPct val="20000"/>
              </a:spcBef>
              <a:buFontTx/>
              <a:buNone/>
            </a:pPr>
            <a:endParaRPr lang="en-US" altLang="en-US" sz="2300" b="0">
              <a:solidFill>
                <a:srgbClr val="000000"/>
              </a:solidFill>
            </a:endParaRPr>
          </a:p>
          <a:p>
            <a:pPr eaLnBrk="1" hangingPunct="1">
              <a:lnSpc>
                <a:spcPct val="100000"/>
              </a:lnSpc>
              <a:spcBef>
                <a:spcPct val="20000"/>
              </a:spcBef>
              <a:buFontTx/>
              <a:buChar char="•"/>
            </a:pPr>
            <a:r>
              <a:rPr lang="en-US" altLang="en-US" sz="2300" b="0">
                <a:solidFill>
                  <a:srgbClr val="000000"/>
                </a:solidFill>
              </a:rPr>
              <a:t>The presence of expirated blood</a:t>
            </a:r>
          </a:p>
          <a:p>
            <a:pPr eaLnBrk="1" hangingPunct="1">
              <a:lnSpc>
                <a:spcPct val="100000"/>
              </a:lnSpc>
              <a:spcBef>
                <a:spcPct val="20000"/>
              </a:spcBef>
              <a:buFontTx/>
              <a:buNone/>
            </a:pPr>
            <a:r>
              <a:rPr lang="en-US" altLang="en-US" sz="2300" b="0">
                <a:solidFill>
                  <a:srgbClr val="000000"/>
                </a:solidFill>
              </a:rPr>
              <a:t>     gives an important clue as to the </a:t>
            </a:r>
          </a:p>
          <a:p>
            <a:pPr eaLnBrk="1" hangingPunct="1">
              <a:lnSpc>
                <a:spcPct val="100000"/>
              </a:lnSpc>
              <a:spcBef>
                <a:spcPct val="20000"/>
              </a:spcBef>
              <a:buFontTx/>
              <a:buNone/>
            </a:pPr>
            <a:r>
              <a:rPr lang="en-US" altLang="en-US" sz="2300" b="0">
                <a:solidFill>
                  <a:srgbClr val="000000"/>
                </a:solidFill>
              </a:rPr>
              <a:t>     injuries suffered and the events </a:t>
            </a:r>
          </a:p>
          <a:p>
            <a:pPr eaLnBrk="1" hangingPunct="1">
              <a:lnSpc>
                <a:spcPct val="100000"/>
              </a:lnSpc>
              <a:spcBef>
                <a:spcPct val="20000"/>
              </a:spcBef>
              <a:buFontTx/>
              <a:buNone/>
            </a:pPr>
            <a:r>
              <a:rPr lang="en-US" altLang="en-US" sz="2300" b="0">
                <a:solidFill>
                  <a:srgbClr val="000000"/>
                </a:solidFill>
              </a:rPr>
              <a:t>     that took place at a crime scene.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CCD7F26-6ACE-4C15-8064-B80AD7EC998A}"/>
              </a:ext>
            </a:extLst>
          </p:cNvPr>
          <p:cNvSpPr>
            <a:spLocks noGrp="1"/>
          </p:cNvSpPr>
          <p:nvPr>
            <p:ph type="title"/>
          </p:nvPr>
        </p:nvSpPr>
        <p:spPr/>
        <p:txBody>
          <a:bodyPr/>
          <a:lstStyle/>
          <a:p>
            <a:pPr algn="ctr" eaLnBrk="1" hangingPunct="1"/>
            <a:r>
              <a:rPr lang="en-US" altLang="en-US"/>
              <a:t>Void or Ghosting Patterns</a:t>
            </a:r>
          </a:p>
        </p:txBody>
      </p:sp>
      <p:sp>
        <p:nvSpPr>
          <p:cNvPr id="30723" name="Rectangle 3">
            <a:extLst>
              <a:ext uri="{FF2B5EF4-FFF2-40B4-BE49-F238E27FC236}">
                <a16:creationId xmlns:a16="http://schemas.microsoft.com/office/drawing/2014/main" id="{5D97E972-E482-4A5C-B327-C5F4DFACA120}"/>
              </a:ext>
            </a:extLst>
          </p:cNvPr>
          <p:cNvSpPr>
            <a:spLocks noGrp="1"/>
          </p:cNvSpPr>
          <p:nvPr>
            <p:ph type="body" idx="1"/>
          </p:nvPr>
        </p:nvSpPr>
        <p:spPr>
          <a:xfrm>
            <a:off x="304800" y="1066800"/>
            <a:ext cx="8534400" cy="5153025"/>
          </a:xfrm>
        </p:spPr>
        <p:txBody>
          <a:bodyPr/>
          <a:lstStyle/>
          <a:p>
            <a:pPr eaLnBrk="1" hangingPunct="1">
              <a:lnSpc>
                <a:spcPct val="100000"/>
              </a:lnSpc>
              <a:spcBef>
                <a:spcPct val="20000"/>
              </a:spcBef>
              <a:buFontTx/>
              <a:buChar char="•"/>
            </a:pPr>
            <a:r>
              <a:rPr lang="en-US" altLang="en-US" b="0">
                <a:solidFill>
                  <a:srgbClr val="000000"/>
                </a:solidFill>
              </a:rPr>
              <a:t>A </a:t>
            </a:r>
            <a:r>
              <a:rPr lang="en-US" altLang="en-US">
                <a:solidFill>
                  <a:srgbClr val="000000"/>
                </a:solidFill>
              </a:rPr>
              <a:t>void</a:t>
            </a:r>
            <a:r>
              <a:rPr lang="en-US" altLang="en-US" b="0">
                <a:solidFill>
                  <a:srgbClr val="000000"/>
                </a:solidFill>
              </a:rPr>
              <a:t> is created when an object blocks the deposition of blood spatter onto a target surface or object and the spatter is deposited onto the object or person instead. </a:t>
            </a: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Char char="•"/>
            </a:pPr>
            <a:r>
              <a:rPr lang="en-US" altLang="en-US" b="0">
                <a:solidFill>
                  <a:srgbClr val="000000"/>
                </a:solidFill>
              </a:rPr>
              <a:t>The blank space on the surface or object may give a clue as to the size and shape of the missing object or</a:t>
            </a:r>
          </a:p>
          <a:p>
            <a:pPr eaLnBrk="1" hangingPunct="1">
              <a:lnSpc>
                <a:spcPct val="100000"/>
              </a:lnSpc>
              <a:spcBef>
                <a:spcPct val="20000"/>
              </a:spcBef>
              <a:buFontTx/>
              <a:buNone/>
            </a:pPr>
            <a:endParaRPr lang="en-US" altLang="en-US" b="0">
              <a:solidFill>
                <a:srgbClr val="000000"/>
              </a:solidFill>
            </a:endParaRPr>
          </a:p>
        </p:txBody>
      </p:sp>
      <p:pic>
        <p:nvPicPr>
          <p:cNvPr id="30724" name="Picture 5" descr="ANd9GcTyTkmQqclCpept8reaiYorKTInIwXFnwR5UABNHv_-PW3M_HI1">
            <a:extLst>
              <a:ext uri="{FF2B5EF4-FFF2-40B4-BE49-F238E27FC236}">
                <a16:creationId xmlns:a16="http://schemas.microsoft.com/office/drawing/2014/main" id="{C98E5686-0861-4566-82BE-A53FDBF2A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3581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6">
            <a:extLst>
              <a:ext uri="{FF2B5EF4-FFF2-40B4-BE49-F238E27FC236}">
                <a16:creationId xmlns:a16="http://schemas.microsoft.com/office/drawing/2014/main" id="{7F876AC7-D900-441B-94BC-4EADC0D26543}"/>
              </a:ext>
            </a:extLst>
          </p:cNvPr>
          <p:cNvSpPr txBox="1">
            <a:spLocks noChangeArrowheads="1"/>
          </p:cNvSpPr>
          <p:nvPr/>
        </p:nvSpPr>
        <p:spPr bwMode="auto">
          <a:xfrm>
            <a:off x="3886200" y="3962400"/>
            <a:ext cx="48006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20000"/>
              </a:spcBef>
              <a:buFontTx/>
              <a:buChar char="•"/>
            </a:pPr>
            <a:r>
              <a:rPr lang="en-US" altLang="en-US" b="0">
                <a:solidFill>
                  <a:srgbClr val="000000"/>
                </a:solidFill>
              </a:rPr>
              <a:t>Voids may be applicable for establishing the body position of the victim or assailant at the time of the incident.</a:t>
            </a:r>
            <a:endParaRPr lang="en-US" altLang="en-US"/>
          </a:p>
          <a:p>
            <a:pPr eaLnBrk="1" hangingPunct="1">
              <a:lnSpc>
                <a:spcPct val="100000"/>
              </a:lnSpc>
              <a:spcBef>
                <a:spcPct val="50000"/>
              </a:spcBef>
              <a:buFontTx/>
              <a:buNone/>
            </a:pPr>
            <a:endParaRPr lang="en-US" altLang="en-US" b="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a:extLst>
              <a:ext uri="{FF2B5EF4-FFF2-40B4-BE49-F238E27FC236}">
                <a16:creationId xmlns:a16="http://schemas.microsoft.com/office/drawing/2014/main" id="{088CB755-BA01-47AD-8F43-7D7827433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886200"/>
            <a:ext cx="32766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2FED44E1-AE01-4F4F-A572-810FB0DC5134}"/>
              </a:ext>
            </a:extLst>
          </p:cNvPr>
          <p:cNvSpPr>
            <a:spLocks noGrp="1"/>
          </p:cNvSpPr>
          <p:nvPr>
            <p:ph type="title"/>
          </p:nvPr>
        </p:nvSpPr>
        <p:spPr/>
        <p:txBody>
          <a:bodyPr/>
          <a:lstStyle/>
          <a:p>
            <a:pPr algn="ctr" eaLnBrk="1" hangingPunct="1"/>
            <a:r>
              <a:rPr lang="en-US" altLang="en-US"/>
              <a:t>Contact/Transfer Patterns</a:t>
            </a:r>
          </a:p>
        </p:txBody>
      </p:sp>
      <p:sp>
        <p:nvSpPr>
          <p:cNvPr id="31748" name="Rectangle 3">
            <a:extLst>
              <a:ext uri="{FF2B5EF4-FFF2-40B4-BE49-F238E27FC236}">
                <a16:creationId xmlns:a16="http://schemas.microsoft.com/office/drawing/2014/main" id="{10CFE930-8FDA-4F41-B1A5-9F577A5E9EA0}"/>
              </a:ext>
            </a:extLst>
          </p:cNvPr>
          <p:cNvSpPr>
            <a:spLocks noGrp="1"/>
          </p:cNvSpPr>
          <p:nvPr>
            <p:ph type="body" idx="1"/>
          </p:nvPr>
        </p:nvSpPr>
        <p:spPr>
          <a:xfrm>
            <a:off x="304800" y="1143000"/>
            <a:ext cx="8534400" cy="5076825"/>
          </a:xfrm>
        </p:spPr>
        <p:txBody>
          <a:bodyPr/>
          <a:lstStyle/>
          <a:p>
            <a:pPr eaLnBrk="1" hangingPunct="1">
              <a:lnSpc>
                <a:spcPct val="100000"/>
              </a:lnSpc>
              <a:spcBef>
                <a:spcPct val="20000"/>
              </a:spcBef>
              <a:buFontTx/>
              <a:buChar char="•"/>
            </a:pPr>
            <a:r>
              <a:rPr lang="en-US" altLang="en-US" b="0">
                <a:solidFill>
                  <a:srgbClr val="000000"/>
                </a:solidFill>
              </a:rPr>
              <a:t>A </a:t>
            </a:r>
            <a:r>
              <a:rPr lang="en-US" altLang="en-US">
                <a:solidFill>
                  <a:srgbClr val="000000"/>
                </a:solidFill>
              </a:rPr>
              <a:t>contact</a:t>
            </a:r>
            <a:r>
              <a:rPr lang="en-US" altLang="en-US" b="0">
                <a:solidFill>
                  <a:srgbClr val="000000"/>
                </a:solidFill>
              </a:rPr>
              <a:t> or </a:t>
            </a:r>
            <a:r>
              <a:rPr lang="en-US" altLang="en-US">
                <a:solidFill>
                  <a:srgbClr val="000000"/>
                </a:solidFill>
              </a:rPr>
              <a:t>transfer pattern</a:t>
            </a:r>
            <a:r>
              <a:rPr lang="en-US" altLang="en-US" b="0">
                <a:solidFill>
                  <a:srgbClr val="000000"/>
                </a:solidFill>
              </a:rPr>
              <a:t> is created when an object with blood on it touches one that does not have blood on it.</a:t>
            </a:r>
          </a:p>
          <a:p>
            <a:pPr eaLnBrk="1" hangingPunct="1">
              <a:lnSpc>
                <a:spcPct val="100000"/>
              </a:lnSpc>
              <a:spcBef>
                <a:spcPct val="20000"/>
              </a:spcBef>
              <a:buFontTx/>
              <a:buChar char="•"/>
            </a:pPr>
            <a:r>
              <a:rPr lang="en-US" altLang="en-US" b="0">
                <a:solidFill>
                  <a:srgbClr val="000000"/>
                </a:solidFill>
              </a:rPr>
              <a:t>Simple transfer patterns are produced when the object makes contact with the surface and is removed without any movement of the object. </a:t>
            </a:r>
          </a:p>
          <a:p>
            <a:pPr eaLnBrk="1" hangingPunct="1">
              <a:lnSpc>
                <a:spcPct val="100000"/>
              </a:lnSpc>
              <a:spcBef>
                <a:spcPct val="20000"/>
              </a:spcBef>
              <a:buFontTx/>
              <a:buChar char="•"/>
            </a:pPr>
            <a:r>
              <a:rPr lang="en-US" altLang="en-US" b="0">
                <a:solidFill>
                  <a:srgbClr val="000000"/>
                </a:solidFill>
              </a:rPr>
              <a:t>The size and general shape of the object may be seen in a simple transfer. </a:t>
            </a: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Char char="•"/>
            </a:pPr>
            <a:r>
              <a:rPr lang="en-US" altLang="en-US" b="0">
                <a:solidFill>
                  <a:srgbClr val="000000"/>
                </a:solidFill>
              </a:rPr>
              <a:t>Other transfers may be caused by </a:t>
            </a:r>
          </a:p>
          <a:p>
            <a:pPr eaLnBrk="1" hangingPunct="1">
              <a:lnSpc>
                <a:spcPct val="100000"/>
              </a:lnSpc>
              <a:spcBef>
                <a:spcPct val="20000"/>
              </a:spcBef>
              <a:buFontTx/>
              <a:buNone/>
            </a:pPr>
            <a:r>
              <a:rPr lang="en-US" altLang="en-US" b="0">
                <a:solidFill>
                  <a:srgbClr val="000000"/>
                </a:solidFill>
              </a:rPr>
              <a:t>    movement of the bloody object </a:t>
            </a:r>
          </a:p>
          <a:p>
            <a:pPr eaLnBrk="1" hangingPunct="1">
              <a:lnSpc>
                <a:spcPct val="100000"/>
              </a:lnSpc>
              <a:spcBef>
                <a:spcPct val="20000"/>
              </a:spcBef>
              <a:buFontTx/>
              <a:buNone/>
            </a:pPr>
            <a:r>
              <a:rPr lang="en-US" altLang="en-US" b="0">
                <a:solidFill>
                  <a:srgbClr val="000000"/>
                </a:solidFill>
              </a:rPr>
              <a:t>    across a surface.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swipe">
            <a:extLst>
              <a:ext uri="{FF2B5EF4-FFF2-40B4-BE49-F238E27FC236}">
                <a16:creationId xmlns:a16="http://schemas.microsoft.com/office/drawing/2014/main" id="{37460DC8-E3F2-4EC9-A0F0-22E483ADE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767138"/>
            <a:ext cx="40386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62ACB7B8-808F-41E0-A76B-4079F9C4FCFC}"/>
              </a:ext>
            </a:extLst>
          </p:cNvPr>
          <p:cNvSpPr>
            <a:spLocks noGrp="1"/>
          </p:cNvSpPr>
          <p:nvPr>
            <p:ph type="title"/>
          </p:nvPr>
        </p:nvSpPr>
        <p:spPr/>
        <p:txBody>
          <a:bodyPr/>
          <a:lstStyle/>
          <a:p>
            <a:pPr eaLnBrk="1" hangingPunct="1"/>
            <a:r>
              <a:rPr lang="en-US" altLang="en-US"/>
              <a:t>Swipes &amp; Wipes</a:t>
            </a:r>
          </a:p>
        </p:txBody>
      </p:sp>
      <p:sp>
        <p:nvSpPr>
          <p:cNvPr id="32772" name="Rectangle 8">
            <a:extLst>
              <a:ext uri="{FF2B5EF4-FFF2-40B4-BE49-F238E27FC236}">
                <a16:creationId xmlns:a16="http://schemas.microsoft.com/office/drawing/2014/main" id="{7DB10083-6F61-49FE-AF3B-ED79E0B6A7A3}"/>
              </a:ext>
            </a:extLst>
          </p:cNvPr>
          <p:cNvSpPr>
            <a:spLocks noGrp="1"/>
          </p:cNvSpPr>
          <p:nvPr>
            <p:ph type="body" sz="half" idx="1"/>
          </p:nvPr>
        </p:nvSpPr>
        <p:spPr>
          <a:xfrm>
            <a:off x="4629150" y="979488"/>
            <a:ext cx="4495800" cy="5153025"/>
          </a:xfrm>
        </p:spPr>
        <p:txBody>
          <a:bodyPr/>
          <a:lstStyle/>
          <a:p>
            <a:pPr marL="0" indent="0" eaLnBrk="1" hangingPunct="1"/>
            <a:r>
              <a:rPr lang="en-US" altLang="en-US" sz="2400" b="0" i="1">
                <a:solidFill>
                  <a:schemeClr val="tx1"/>
                </a:solidFill>
                <a:latin typeface="Century" panose="02040604050505020304" pitchFamily="18" charset="0"/>
              </a:rPr>
              <a:t>SWIPES:</a:t>
            </a:r>
            <a:r>
              <a:rPr lang="en-US" altLang="en-US" sz="2400" b="0" i="1"/>
              <a:t> A bloodstain pattern resulting from the transfer of blood from a blood-bearing surface onto another surface, that indicate relative motion between the two surfaces. </a:t>
            </a:r>
            <a:r>
              <a:rPr lang="en-US" altLang="en-US" sz="2400"/>
              <a:t> </a:t>
            </a:r>
          </a:p>
        </p:txBody>
      </p:sp>
      <p:sp>
        <p:nvSpPr>
          <p:cNvPr id="32773" name="Rectangle 9">
            <a:extLst>
              <a:ext uri="{FF2B5EF4-FFF2-40B4-BE49-F238E27FC236}">
                <a16:creationId xmlns:a16="http://schemas.microsoft.com/office/drawing/2014/main" id="{18E8E9E4-F5EC-481D-B8FA-11C1747516D0}"/>
              </a:ext>
            </a:extLst>
          </p:cNvPr>
          <p:cNvSpPr>
            <a:spLocks noGrp="1"/>
          </p:cNvSpPr>
          <p:nvPr>
            <p:ph type="body" sz="half" idx="2"/>
          </p:nvPr>
        </p:nvSpPr>
        <p:spPr>
          <a:xfrm>
            <a:off x="228600" y="1117600"/>
            <a:ext cx="3962400" cy="5153025"/>
          </a:xfrm>
        </p:spPr>
        <p:txBody>
          <a:bodyPr/>
          <a:lstStyle/>
          <a:p>
            <a:pPr marL="0" indent="0" eaLnBrk="1" hangingPunct="1"/>
            <a:r>
              <a:rPr lang="en-US" altLang="en-US" sz="2400" b="0" i="1">
                <a:solidFill>
                  <a:schemeClr val="tx1"/>
                </a:solidFill>
                <a:latin typeface="Century" panose="02040604050505020304" pitchFamily="18" charset="0"/>
              </a:rPr>
              <a:t>Wipes:</a:t>
            </a:r>
            <a:r>
              <a:rPr lang="en-US" altLang="en-US" sz="2400" b="0" i="1"/>
              <a:t> </a:t>
            </a:r>
          </a:p>
          <a:p>
            <a:pPr marL="0" indent="0" eaLnBrk="1" hangingPunct="1"/>
            <a:r>
              <a:rPr lang="en-US" altLang="en-US" sz="2400" b="0" i="1"/>
              <a:t>An altered bloodstain pattern resulting from an object moving through a preexisting wet bloodstain.</a:t>
            </a:r>
            <a:r>
              <a:rPr lang="en-US" altLang="en-US" sz="2400"/>
              <a:t> </a:t>
            </a:r>
          </a:p>
        </p:txBody>
      </p:sp>
      <p:pic>
        <p:nvPicPr>
          <p:cNvPr id="32774" name="Picture 7" descr="img_0007-e1348540191604">
            <a:extLst>
              <a:ext uri="{FF2B5EF4-FFF2-40B4-BE49-F238E27FC236}">
                <a16:creationId xmlns:a16="http://schemas.microsoft.com/office/drawing/2014/main" id="{2C867468-F8CD-4373-953A-6B5898DC0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41750"/>
            <a:ext cx="38481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F73B9D5-8771-4717-85D8-A1C179949436}"/>
              </a:ext>
            </a:extLst>
          </p:cNvPr>
          <p:cNvSpPr>
            <a:spLocks noGrp="1"/>
          </p:cNvSpPr>
          <p:nvPr>
            <p:ph type="title"/>
          </p:nvPr>
        </p:nvSpPr>
        <p:spPr/>
        <p:txBody>
          <a:bodyPr/>
          <a:lstStyle/>
          <a:p>
            <a:pPr algn="ctr" eaLnBrk="1" hangingPunct="1"/>
            <a:r>
              <a:rPr lang="en-US" altLang="en-US"/>
              <a:t>Flows</a:t>
            </a:r>
          </a:p>
        </p:txBody>
      </p:sp>
      <p:sp>
        <p:nvSpPr>
          <p:cNvPr id="33795" name="Rectangle 3">
            <a:extLst>
              <a:ext uri="{FF2B5EF4-FFF2-40B4-BE49-F238E27FC236}">
                <a16:creationId xmlns:a16="http://schemas.microsoft.com/office/drawing/2014/main" id="{81453E42-33AB-44AC-B5D1-866E50B5F2EA}"/>
              </a:ext>
            </a:extLst>
          </p:cNvPr>
          <p:cNvSpPr>
            <a:spLocks noGrp="1"/>
          </p:cNvSpPr>
          <p:nvPr>
            <p:ph type="body" idx="1"/>
          </p:nvPr>
        </p:nvSpPr>
        <p:spPr>
          <a:xfrm>
            <a:off x="304800" y="990600"/>
            <a:ext cx="8534400" cy="3276600"/>
          </a:xfrm>
        </p:spPr>
        <p:txBody>
          <a:bodyPr/>
          <a:lstStyle/>
          <a:p>
            <a:pPr eaLnBrk="1" hangingPunct="1">
              <a:lnSpc>
                <a:spcPct val="100000"/>
              </a:lnSpc>
              <a:spcBef>
                <a:spcPct val="20000"/>
              </a:spcBef>
              <a:buFontTx/>
              <a:buChar char="•"/>
            </a:pPr>
            <a:r>
              <a:rPr lang="en-US" altLang="en-US">
                <a:solidFill>
                  <a:srgbClr val="000000"/>
                </a:solidFill>
              </a:rPr>
              <a:t>Flow patterns </a:t>
            </a:r>
            <a:r>
              <a:rPr lang="en-US" altLang="en-US" b="0">
                <a:solidFill>
                  <a:srgbClr val="000000"/>
                </a:solidFill>
              </a:rPr>
              <a:t>are made by drops or large amounts of blood flowing by the pull of gravity.</a:t>
            </a:r>
          </a:p>
          <a:p>
            <a:pPr eaLnBrk="1" hangingPunct="1">
              <a:lnSpc>
                <a:spcPct val="100000"/>
              </a:lnSpc>
              <a:spcBef>
                <a:spcPct val="20000"/>
              </a:spcBef>
              <a:buFontTx/>
              <a:buNone/>
            </a:pPr>
            <a:endParaRPr lang="en-US" altLang="en-US" sz="1200" b="0">
              <a:solidFill>
                <a:srgbClr val="000000"/>
              </a:solidFill>
            </a:endParaRPr>
          </a:p>
          <a:p>
            <a:pPr eaLnBrk="1" hangingPunct="1">
              <a:lnSpc>
                <a:spcPct val="100000"/>
              </a:lnSpc>
              <a:spcBef>
                <a:spcPct val="20000"/>
              </a:spcBef>
              <a:buFontTx/>
              <a:buChar char="•"/>
            </a:pPr>
            <a:r>
              <a:rPr lang="en-US" altLang="en-US" b="0">
                <a:solidFill>
                  <a:srgbClr val="000000"/>
                </a:solidFill>
              </a:rPr>
              <a:t>The flow direction may show movements of objects or bodies while the flow was still in progress or after the blood dried.</a:t>
            </a:r>
          </a:p>
          <a:p>
            <a:pPr eaLnBrk="1" hangingPunct="1">
              <a:lnSpc>
                <a:spcPct val="100000"/>
              </a:lnSpc>
              <a:spcBef>
                <a:spcPct val="20000"/>
              </a:spcBef>
              <a:buFontTx/>
              <a:buNone/>
            </a:pPr>
            <a:endParaRPr lang="en-US" altLang="en-US" b="0">
              <a:solidFill>
                <a:srgbClr val="000000"/>
              </a:solidFill>
            </a:endParaRPr>
          </a:p>
        </p:txBody>
      </p:sp>
      <p:pic>
        <p:nvPicPr>
          <p:cNvPr id="33796" name="Picture 5" descr="blood-pool-e1306981757315">
            <a:extLst>
              <a:ext uri="{FF2B5EF4-FFF2-40B4-BE49-F238E27FC236}">
                <a16:creationId xmlns:a16="http://schemas.microsoft.com/office/drawing/2014/main" id="{FBEA5493-321E-4DC1-A62B-577DB26C9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24200"/>
            <a:ext cx="40767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a:extLst>
              <a:ext uri="{FF2B5EF4-FFF2-40B4-BE49-F238E27FC236}">
                <a16:creationId xmlns:a16="http://schemas.microsoft.com/office/drawing/2014/main" id="{9BB85714-C08D-4FBD-9F4B-A2E4678743A6}"/>
              </a:ext>
            </a:extLst>
          </p:cNvPr>
          <p:cNvSpPr txBox="1">
            <a:spLocks noChangeArrowheads="1"/>
          </p:cNvSpPr>
          <p:nvPr/>
        </p:nvSpPr>
        <p:spPr bwMode="auto">
          <a:xfrm>
            <a:off x="4419600" y="3581400"/>
            <a:ext cx="47244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20000"/>
              </a:spcBef>
              <a:buFontTx/>
              <a:buChar char="•"/>
            </a:pPr>
            <a:r>
              <a:rPr lang="en-US" altLang="en-US" b="0">
                <a:solidFill>
                  <a:srgbClr val="000000"/>
                </a:solidFill>
              </a:rPr>
              <a:t>Interruption of a flow pattern </a:t>
            </a:r>
          </a:p>
          <a:p>
            <a:pPr eaLnBrk="1" hangingPunct="1">
              <a:lnSpc>
                <a:spcPct val="100000"/>
              </a:lnSpc>
              <a:spcBef>
                <a:spcPct val="20000"/>
              </a:spcBef>
              <a:buFontTx/>
              <a:buNone/>
            </a:pPr>
            <a:r>
              <a:rPr lang="en-US" altLang="en-US" b="0">
                <a:solidFill>
                  <a:srgbClr val="000000"/>
                </a:solidFill>
              </a:rPr>
              <a:t>may indicate the sequence </a:t>
            </a:r>
          </a:p>
          <a:p>
            <a:pPr eaLnBrk="1" hangingPunct="1">
              <a:lnSpc>
                <a:spcPct val="100000"/>
              </a:lnSpc>
              <a:spcBef>
                <a:spcPct val="20000"/>
              </a:spcBef>
              <a:buFontTx/>
              <a:buNone/>
            </a:pPr>
            <a:r>
              <a:rPr lang="en-US" altLang="en-US" b="0">
                <a:solidFill>
                  <a:srgbClr val="000000"/>
                </a:solidFill>
              </a:rPr>
              <a:t>and passage of time between the flow and its interruption.</a:t>
            </a:r>
          </a:p>
          <a:p>
            <a:pPr eaLnBrk="1" hangingPunct="1">
              <a:lnSpc>
                <a:spcPct val="100000"/>
              </a:lnSpc>
              <a:spcBef>
                <a:spcPct val="50000"/>
              </a:spcBef>
              <a:buFontTx/>
              <a:buNone/>
            </a:pPr>
            <a:endParaRPr lang="en-US" altLang="en-US" sz="1800" b="0">
              <a:solidFill>
                <a:schemeClr val="tx1"/>
              </a:solidFill>
              <a:latin typeface="Century" panose="020406040505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9B3D434-DD35-4F01-B0FB-254B2C7EC434}"/>
              </a:ext>
            </a:extLst>
          </p:cNvPr>
          <p:cNvSpPr>
            <a:spLocks noGrp="1"/>
          </p:cNvSpPr>
          <p:nvPr>
            <p:ph type="title"/>
          </p:nvPr>
        </p:nvSpPr>
        <p:spPr/>
        <p:txBody>
          <a:bodyPr/>
          <a:lstStyle/>
          <a:p>
            <a:pPr algn="ctr" eaLnBrk="1" hangingPunct="1"/>
            <a:r>
              <a:rPr lang="en-US" altLang="en-US"/>
              <a:t>Pools</a:t>
            </a:r>
          </a:p>
        </p:txBody>
      </p:sp>
      <p:sp>
        <p:nvSpPr>
          <p:cNvPr id="34819" name="Rectangle 3">
            <a:extLst>
              <a:ext uri="{FF2B5EF4-FFF2-40B4-BE49-F238E27FC236}">
                <a16:creationId xmlns:a16="http://schemas.microsoft.com/office/drawing/2014/main" id="{2D1B9D41-FC28-4A86-9D1A-34435D8143C2}"/>
              </a:ext>
            </a:extLst>
          </p:cNvPr>
          <p:cNvSpPr>
            <a:spLocks noGrp="1"/>
          </p:cNvSpPr>
          <p:nvPr>
            <p:ph type="body" idx="1"/>
          </p:nvPr>
        </p:nvSpPr>
        <p:spPr>
          <a:xfrm>
            <a:off x="228600" y="1066800"/>
            <a:ext cx="8534400" cy="4800600"/>
          </a:xfrm>
        </p:spPr>
        <p:txBody>
          <a:bodyPr/>
          <a:lstStyle/>
          <a:p>
            <a:pPr eaLnBrk="1" hangingPunct="1">
              <a:lnSpc>
                <a:spcPct val="100000"/>
              </a:lnSpc>
              <a:spcBef>
                <a:spcPct val="20000"/>
              </a:spcBef>
              <a:buFontTx/>
              <a:buChar char="•"/>
            </a:pPr>
            <a:r>
              <a:rPr lang="en-US" altLang="en-US" b="0">
                <a:solidFill>
                  <a:srgbClr val="000000"/>
                </a:solidFill>
              </a:rPr>
              <a:t>A pool of blood occurs when blood collects in a level (not sloped) and undisturbed place. Blood that pools on an absorbent surface may be absorbed throughout the surface and diffuse, creating a pattern larger than the original pool. </a:t>
            </a: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None/>
            </a:pPr>
            <a:r>
              <a:rPr lang="en-US" altLang="en-US" b="0">
                <a:solidFill>
                  <a:srgbClr val="000000"/>
                </a:solidFill>
              </a:rPr>
              <a:t>Considering the drying time of a</a:t>
            </a:r>
          </a:p>
          <a:p>
            <a:pPr eaLnBrk="1" hangingPunct="1">
              <a:lnSpc>
                <a:spcPct val="100000"/>
              </a:lnSpc>
              <a:spcBef>
                <a:spcPct val="20000"/>
              </a:spcBef>
              <a:buFontTx/>
              <a:buNone/>
            </a:pPr>
            <a:r>
              <a:rPr lang="en-US" altLang="en-US" b="0">
                <a:solidFill>
                  <a:srgbClr val="000000"/>
                </a:solidFill>
              </a:rPr>
              <a:t>blood pool can yield information </a:t>
            </a:r>
          </a:p>
          <a:p>
            <a:pPr eaLnBrk="1" hangingPunct="1">
              <a:lnSpc>
                <a:spcPct val="100000"/>
              </a:lnSpc>
              <a:spcBef>
                <a:spcPct val="20000"/>
              </a:spcBef>
              <a:buFontTx/>
              <a:buNone/>
            </a:pPr>
            <a:r>
              <a:rPr lang="en-US" altLang="en-US" b="0">
                <a:solidFill>
                  <a:srgbClr val="000000"/>
                </a:solidFill>
              </a:rPr>
              <a:t>about the timing of events that </a:t>
            </a:r>
          </a:p>
          <a:p>
            <a:pPr eaLnBrk="1" hangingPunct="1">
              <a:lnSpc>
                <a:spcPct val="100000"/>
              </a:lnSpc>
              <a:spcBef>
                <a:spcPct val="20000"/>
              </a:spcBef>
              <a:buFontTx/>
              <a:buNone/>
            </a:pPr>
            <a:r>
              <a:rPr lang="en-US" altLang="en-US" b="0">
                <a:solidFill>
                  <a:srgbClr val="000000"/>
                </a:solidFill>
              </a:rPr>
              <a:t>accompanied the incident.</a:t>
            </a:r>
          </a:p>
        </p:txBody>
      </p:sp>
      <p:pic>
        <p:nvPicPr>
          <p:cNvPr id="34820" name="Picture 5" descr="00016c8b5de01070c8f513">
            <a:extLst>
              <a:ext uri="{FF2B5EF4-FFF2-40B4-BE49-F238E27FC236}">
                <a16:creationId xmlns:a16="http://schemas.microsoft.com/office/drawing/2014/main" id="{93204D01-6B83-491C-BBD1-DCA183F23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971800"/>
            <a:ext cx="35814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THUMB_12024_2010_9198_Fig12_HTML">
            <a:extLst>
              <a:ext uri="{FF2B5EF4-FFF2-40B4-BE49-F238E27FC236}">
                <a16:creationId xmlns:a16="http://schemas.microsoft.com/office/drawing/2014/main" id="{A1693C3C-8CF5-4D8F-8C54-C62F395D1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2895600"/>
            <a:ext cx="272732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a:extLst>
              <a:ext uri="{FF2B5EF4-FFF2-40B4-BE49-F238E27FC236}">
                <a16:creationId xmlns:a16="http://schemas.microsoft.com/office/drawing/2014/main" id="{19D4F6B5-64B1-4418-9CE2-1195559D1C93}"/>
              </a:ext>
            </a:extLst>
          </p:cNvPr>
          <p:cNvSpPr>
            <a:spLocks noGrp="1"/>
          </p:cNvSpPr>
          <p:nvPr>
            <p:ph type="title"/>
          </p:nvPr>
        </p:nvSpPr>
        <p:spPr/>
        <p:txBody>
          <a:bodyPr/>
          <a:lstStyle/>
          <a:p>
            <a:pPr algn="ctr" eaLnBrk="1" hangingPunct="1"/>
            <a:r>
              <a:rPr lang="en-US" altLang="en-US"/>
              <a:t>Skeletonization</a:t>
            </a:r>
          </a:p>
        </p:txBody>
      </p:sp>
      <p:sp>
        <p:nvSpPr>
          <p:cNvPr id="35844" name="Rectangle 3">
            <a:extLst>
              <a:ext uri="{FF2B5EF4-FFF2-40B4-BE49-F238E27FC236}">
                <a16:creationId xmlns:a16="http://schemas.microsoft.com/office/drawing/2014/main" id="{792C0CA3-E60D-4029-BFFA-8639D8AD0D38}"/>
              </a:ext>
            </a:extLst>
          </p:cNvPr>
          <p:cNvSpPr>
            <a:spLocks noGrp="1"/>
          </p:cNvSpPr>
          <p:nvPr>
            <p:ph type="body" idx="1"/>
          </p:nvPr>
        </p:nvSpPr>
        <p:spPr>
          <a:xfrm>
            <a:off x="152400" y="990600"/>
            <a:ext cx="8991600" cy="5562600"/>
          </a:xfrm>
        </p:spPr>
        <p:txBody>
          <a:bodyPr/>
          <a:lstStyle/>
          <a:p>
            <a:pPr eaLnBrk="1" hangingPunct="1">
              <a:lnSpc>
                <a:spcPct val="100000"/>
              </a:lnSpc>
              <a:spcBef>
                <a:spcPct val="20000"/>
              </a:spcBef>
              <a:buFontTx/>
              <a:buChar char="•"/>
            </a:pPr>
            <a:r>
              <a:rPr lang="en-US" altLang="en-US" b="0">
                <a:solidFill>
                  <a:srgbClr val="000000"/>
                </a:solidFill>
              </a:rPr>
              <a:t>The phenomenon of </a:t>
            </a:r>
            <a:r>
              <a:rPr lang="en-US" altLang="en-US">
                <a:solidFill>
                  <a:srgbClr val="000000"/>
                </a:solidFill>
              </a:rPr>
              <a:t>skeletonization </a:t>
            </a:r>
            <a:r>
              <a:rPr lang="en-US" altLang="en-US" b="0">
                <a:solidFill>
                  <a:srgbClr val="000000"/>
                </a:solidFill>
              </a:rPr>
              <a:t>occurs when the edges of a stain dry to the surface.</a:t>
            </a:r>
          </a:p>
          <a:p>
            <a:pPr eaLnBrk="1" hangingPunct="1">
              <a:lnSpc>
                <a:spcPct val="100000"/>
              </a:lnSpc>
              <a:spcBef>
                <a:spcPct val="20000"/>
              </a:spcBef>
              <a:buFontTx/>
              <a:buNone/>
            </a:pPr>
            <a:endParaRPr lang="en-US" altLang="en-US" sz="1200" b="0">
              <a:solidFill>
                <a:srgbClr val="000000"/>
              </a:solidFill>
            </a:endParaRPr>
          </a:p>
          <a:p>
            <a:pPr eaLnBrk="1" hangingPunct="1">
              <a:lnSpc>
                <a:spcPct val="100000"/>
              </a:lnSpc>
              <a:spcBef>
                <a:spcPct val="20000"/>
              </a:spcBef>
              <a:buFontTx/>
              <a:buChar char="•"/>
            </a:pPr>
            <a:r>
              <a:rPr lang="en-US" altLang="en-US" b="0">
                <a:solidFill>
                  <a:srgbClr val="000000"/>
                </a:solidFill>
              </a:rPr>
              <a:t>This usually occurs within 50 seconds of deposition of droplets, and longer for larger volumes of blood. </a:t>
            </a:r>
          </a:p>
          <a:p>
            <a:pPr eaLnBrk="1" hangingPunct="1">
              <a:lnSpc>
                <a:spcPct val="100000"/>
              </a:lnSpc>
              <a:spcBef>
                <a:spcPct val="20000"/>
              </a:spcBef>
              <a:buFontTx/>
              <a:buNone/>
            </a:pPr>
            <a:endParaRPr lang="en-US" altLang="en-US" sz="1200" b="0">
              <a:solidFill>
                <a:srgbClr val="000000"/>
              </a:solidFill>
            </a:endParaRPr>
          </a:p>
          <a:p>
            <a:pPr eaLnBrk="1" hangingPunct="1">
              <a:lnSpc>
                <a:spcPct val="100000"/>
              </a:lnSpc>
              <a:spcBef>
                <a:spcPct val="20000"/>
              </a:spcBef>
              <a:buFontTx/>
              <a:buChar char="•"/>
            </a:pPr>
            <a:r>
              <a:rPr lang="en-US" altLang="en-US" b="0">
                <a:solidFill>
                  <a:srgbClr val="000000"/>
                </a:solidFill>
              </a:rPr>
              <a:t>After this time, if the bloodstain is </a:t>
            </a:r>
          </a:p>
          <a:p>
            <a:pPr eaLnBrk="1" hangingPunct="1">
              <a:lnSpc>
                <a:spcPct val="100000"/>
              </a:lnSpc>
              <a:spcBef>
                <a:spcPct val="20000"/>
              </a:spcBef>
              <a:buFontTx/>
              <a:buNone/>
            </a:pPr>
            <a:r>
              <a:rPr lang="en-US" altLang="en-US" b="0">
                <a:solidFill>
                  <a:srgbClr val="000000"/>
                </a:solidFill>
              </a:rPr>
              <a:t>    altered by a contact of wiping motion, </a:t>
            </a:r>
          </a:p>
          <a:p>
            <a:pPr eaLnBrk="1" hangingPunct="1">
              <a:lnSpc>
                <a:spcPct val="100000"/>
              </a:lnSpc>
              <a:spcBef>
                <a:spcPct val="20000"/>
              </a:spcBef>
              <a:buFontTx/>
              <a:buNone/>
            </a:pPr>
            <a:r>
              <a:rPr lang="en-US" altLang="en-US" b="0">
                <a:solidFill>
                  <a:srgbClr val="000000"/>
                </a:solidFill>
              </a:rPr>
              <a:t>    the skeletonized perimeter will be left </a:t>
            </a:r>
          </a:p>
          <a:p>
            <a:pPr eaLnBrk="1" hangingPunct="1">
              <a:lnSpc>
                <a:spcPct val="100000"/>
              </a:lnSpc>
              <a:spcBef>
                <a:spcPct val="20000"/>
              </a:spcBef>
              <a:buFontTx/>
              <a:buNone/>
            </a:pPr>
            <a:r>
              <a:rPr lang="en-US" altLang="en-US" b="0">
                <a:solidFill>
                  <a:srgbClr val="000000"/>
                </a:solidFill>
              </a:rPr>
              <a:t>    intact.</a:t>
            </a:r>
          </a:p>
          <a:p>
            <a:pPr eaLnBrk="1" hangingPunct="1">
              <a:lnSpc>
                <a:spcPct val="100000"/>
              </a:lnSpc>
              <a:spcBef>
                <a:spcPct val="20000"/>
              </a:spcBef>
              <a:buFontTx/>
              <a:buNone/>
            </a:pPr>
            <a:endParaRPr lang="en-US" altLang="en-US" sz="1200" b="0">
              <a:solidFill>
                <a:srgbClr val="000000"/>
              </a:solidFill>
            </a:endParaRPr>
          </a:p>
          <a:p>
            <a:pPr eaLnBrk="1" hangingPunct="1">
              <a:lnSpc>
                <a:spcPct val="100000"/>
              </a:lnSpc>
              <a:spcBef>
                <a:spcPct val="20000"/>
              </a:spcBef>
              <a:buFontTx/>
              <a:buChar char="•"/>
            </a:pPr>
            <a:r>
              <a:rPr lang="en-US" altLang="en-US" b="0">
                <a:solidFill>
                  <a:srgbClr val="000000"/>
                </a:solidFill>
              </a:rPr>
              <a:t>Knowing the skeletonization time, an </a:t>
            </a:r>
          </a:p>
          <a:p>
            <a:pPr eaLnBrk="1" hangingPunct="1">
              <a:lnSpc>
                <a:spcPct val="100000"/>
              </a:lnSpc>
              <a:spcBef>
                <a:spcPct val="20000"/>
              </a:spcBef>
              <a:buFontTx/>
              <a:buNone/>
            </a:pPr>
            <a:r>
              <a:rPr lang="en-US" altLang="en-US" b="0">
                <a:solidFill>
                  <a:srgbClr val="000000"/>
                </a:solidFill>
              </a:rPr>
              <a:t>     investigator determine the timing of </a:t>
            </a:r>
          </a:p>
          <a:p>
            <a:pPr eaLnBrk="1" hangingPunct="1">
              <a:lnSpc>
                <a:spcPct val="100000"/>
              </a:lnSpc>
              <a:spcBef>
                <a:spcPct val="20000"/>
              </a:spcBef>
              <a:buFontTx/>
              <a:buNone/>
            </a:pPr>
            <a:r>
              <a:rPr lang="en-US" altLang="en-US" b="0">
                <a:solidFill>
                  <a:srgbClr val="000000"/>
                </a:solidFill>
              </a:rPr>
              <a:t>     movement or activity.</a:t>
            </a:r>
            <a:endParaRPr lang="en-US"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35AFDCA-9A3B-4BCC-99FF-AC5B98EECC58}"/>
              </a:ext>
            </a:extLst>
          </p:cNvPr>
          <p:cNvSpPr>
            <a:spLocks noGrp="1"/>
          </p:cNvSpPr>
          <p:nvPr>
            <p:ph type="title"/>
          </p:nvPr>
        </p:nvSpPr>
        <p:spPr/>
        <p:txBody>
          <a:bodyPr/>
          <a:lstStyle/>
          <a:p>
            <a:pPr algn="ctr" eaLnBrk="1" hangingPunct="1"/>
            <a:r>
              <a:rPr lang="en-US" altLang="en-US"/>
              <a:t>Blood Spatter Terms</a:t>
            </a:r>
          </a:p>
        </p:txBody>
      </p:sp>
      <p:sp>
        <p:nvSpPr>
          <p:cNvPr id="158724" name="Rectangle 4">
            <a:extLst>
              <a:ext uri="{FF2B5EF4-FFF2-40B4-BE49-F238E27FC236}">
                <a16:creationId xmlns:a16="http://schemas.microsoft.com/office/drawing/2014/main" id="{B710F1BD-31BF-415B-A84C-4B75B2802343}"/>
              </a:ext>
            </a:extLst>
          </p:cNvPr>
          <p:cNvSpPr>
            <a:spLocks noGrp="1" noChangeArrowheads="1"/>
          </p:cNvSpPr>
          <p:nvPr>
            <p:ph type="body" idx="1"/>
          </p:nvPr>
        </p:nvSpPr>
        <p:spPr>
          <a:xfrm>
            <a:off x="228600" y="1066800"/>
            <a:ext cx="6781800" cy="5029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75000"/>
              </a:lnSpc>
            </a:pPr>
            <a:r>
              <a:rPr lang="en-US" altLang="en-US" sz="2200"/>
              <a:t>Spatter – </a:t>
            </a:r>
            <a:r>
              <a:rPr lang="en-US" altLang="en-US" sz="2200" b="0"/>
              <a:t>Bloodstains created from the application of   force to the area where the blood originated.</a:t>
            </a:r>
          </a:p>
          <a:p>
            <a:pPr eaLnBrk="1" hangingPunct="1">
              <a:lnSpc>
                <a:spcPct val="75000"/>
              </a:lnSpc>
            </a:pPr>
            <a:r>
              <a:rPr lang="en-US" altLang="en-US" sz="2200"/>
              <a:t>Origin/Source – </a:t>
            </a:r>
            <a:r>
              <a:rPr lang="en-US" altLang="en-US" sz="2200" b="0"/>
              <a:t>The place from where the blood spatter came from.</a:t>
            </a:r>
          </a:p>
          <a:p>
            <a:pPr eaLnBrk="1" hangingPunct="1">
              <a:lnSpc>
                <a:spcPct val="75000"/>
              </a:lnSpc>
            </a:pPr>
            <a:r>
              <a:rPr lang="en-US" altLang="en-US" sz="2200"/>
              <a:t>Angle of Impact </a:t>
            </a:r>
            <a:r>
              <a:rPr lang="en-US" altLang="en-US" sz="2200" b="0"/>
              <a:t>– The angle at which a blood droplet strikes a surface.</a:t>
            </a:r>
          </a:p>
          <a:p>
            <a:pPr eaLnBrk="1" hangingPunct="1">
              <a:lnSpc>
                <a:spcPct val="75000"/>
              </a:lnSpc>
            </a:pPr>
            <a:r>
              <a:rPr lang="en-US" altLang="en-US" sz="2200"/>
              <a:t>Parent Drop – </a:t>
            </a:r>
            <a:r>
              <a:rPr lang="en-US" altLang="en-US" sz="2200" b="0"/>
              <a:t>The droplet from which a satellite spatter originates.</a:t>
            </a:r>
          </a:p>
          <a:p>
            <a:pPr eaLnBrk="1" hangingPunct="1">
              <a:lnSpc>
                <a:spcPct val="75000"/>
              </a:lnSpc>
            </a:pPr>
            <a:r>
              <a:rPr lang="en-US" altLang="en-US" sz="2200"/>
              <a:t>Satellite Spatters – </a:t>
            </a:r>
            <a:r>
              <a:rPr lang="en-US" altLang="en-US" sz="2200" b="0"/>
              <a:t>Small drops of blood that break of from the parent spatter when the blood droplet hits a surface.</a:t>
            </a:r>
          </a:p>
          <a:p>
            <a:pPr eaLnBrk="1" hangingPunct="1">
              <a:lnSpc>
                <a:spcPct val="75000"/>
              </a:lnSpc>
            </a:pPr>
            <a:r>
              <a:rPr lang="en-US" altLang="en-US" sz="2200"/>
              <a:t>Spines – </a:t>
            </a:r>
            <a:r>
              <a:rPr lang="en-US" altLang="en-US" sz="2200" b="0"/>
              <a:t>The pointed edges of a stain that radiate out form the spatter; can help determine the direction from which the blood traveled.</a:t>
            </a:r>
          </a:p>
        </p:txBody>
      </p:sp>
      <p:pic>
        <p:nvPicPr>
          <p:cNvPr id="7172" name="Picture 1">
            <a:extLst>
              <a:ext uri="{FF2B5EF4-FFF2-40B4-BE49-F238E27FC236}">
                <a16:creationId xmlns:a16="http://schemas.microsoft.com/office/drawing/2014/main" id="{55513022-B597-4DD7-8AA5-00FD863E28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514600"/>
            <a:ext cx="20574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7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7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872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87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F0C3B96-ED83-4144-BBA6-6399522421AF}"/>
              </a:ext>
            </a:extLst>
          </p:cNvPr>
          <p:cNvSpPr>
            <a:spLocks noGrp="1"/>
          </p:cNvSpPr>
          <p:nvPr>
            <p:ph type="title"/>
          </p:nvPr>
        </p:nvSpPr>
        <p:spPr/>
        <p:txBody>
          <a:bodyPr/>
          <a:lstStyle/>
          <a:p>
            <a:pPr algn="ctr" eaLnBrk="1" hangingPunct="1"/>
            <a:r>
              <a:rPr lang="en-US" altLang="en-US"/>
              <a:t>Drop Trail Patterns</a:t>
            </a:r>
          </a:p>
        </p:txBody>
      </p:sp>
      <p:sp>
        <p:nvSpPr>
          <p:cNvPr id="36867" name="Rectangle 3">
            <a:extLst>
              <a:ext uri="{FF2B5EF4-FFF2-40B4-BE49-F238E27FC236}">
                <a16:creationId xmlns:a16="http://schemas.microsoft.com/office/drawing/2014/main" id="{D425E342-69D4-4EB8-A0E2-C16BA55B93DE}"/>
              </a:ext>
            </a:extLst>
          </p:cNvPr>
          <p:cNvSpPr>
            <a:spLocks noGrp="1"/>
          </p:cNvSpPr>
          <p:nvPr>
            <p:ph type="body" idx="1"/>
          </p:nvPr>
        </p:nvSpPr>
        <p:spPr>
          <a:xfrm>
            <a:off x="0" y="1066800"/>
            <a:ext cx="8839200" cy="4343400"/>
          </a:xfrm>
        </p:spPr>
        <p:txBody>
          <a:bodyPr/>
          <a:lstStyle/>
          <a:p>
            <a:pPr eaLnBrk="1" hangingPunct="1">
              <a:lnSpc>
                <a:spcPct val="100000"/>
              </a:lnSpc>
              <a:spcBef>
                <a:spcPct val="20000"/>
              </a:spcBef>
              <a:buFontTx/>
              <a:buChar char="•"/>
            </a:pPr>
            <a:r>
              <a:rPr lang="en-US" altLang="en-US" b="0">
                <a:solidFill>
                  <a:srgbClr val="000000"/>
                </a:solidFill>
              </a:rPr>
              <a:t>A</a:t>
            </a:r>
            <a:r>
              <a:rPr lang="en-US" altLang="en-US">
                <a:solidFill>
                  <a:srgbClr val="000000"/>
                </a:solidFill>
              </a:rPr>
              <a:t> drop trail</a:t>
            </a:r>
            <a:r>
              <a:rPr lang="en-US" altLang="en-US" b="0">
                <a:solidFill>
                  <a:srgbClr val="000000"/>
                </a:solidFill>
              </a:rPr>
              <a:t> </a:t>
            </a:r>
            <a:r>
              <a:rPr lang="en-US" altLang="en-US">
                <a:solidFill>
                  <a:srgbClr val="000000"/>
                </a:solidFill>
              </a:rPr>
              <a:t>pattern</a:t>
            </a:r>
            <a:r>
              <a:rPr lang="en-US" altLang="en-US" b="0">
                <a:solidFill>
                  <a:srgbClr val="000000"/>
                </a:solidFill>
              </a:rPr>
              <a:t> or </a:t>
            </a:r>
            <a:r>
              <a:rPr lang="en-US" altLang="en-US">
                <a:solidFill>
                  <a:srgbClr val="000000"/>
                </a:solidFill>
              </a:rPr>
              <a:t>walking drip</a:t>
            </a:r>
            <a:r>
              <a:rPr lang="en-US" altLang="en-US" b="0">
                <a:solidFill>
                  <a:srgbClr val="000000"/>
                </a:solidFill>
              </a:rPr>
              <a:t> is a series of </a:t>
            </a:r>
          </a:p>
          <a:p>
            <a:pPr eaLnBrk="1" hangingPunct="1">
              <a:lnSpc>
                <a:spcPct val="100000"/>
              </a:lnSpc>
              <a:spcBef>
                <a:spcPct val="20000"/>
              </a:spcBef>
              <a:buFontTx/>
              <a:buChar char="•"/>
            </a:pPr>
            <a:r>
              <a:rPr lang="en-US" altLang="en-US" b="0">
                <a:solidFill>
                  <a:srgbClr val="000000"/>
                </a:solidFill>
              </a:rPr>
              <a:t>drops that are separate from other patterns, </a:t>
            </a:r>
          </a:p>
          <a:p>
            <a:pPr eaLnBrk="1" hangingPunct="1">
              <a:lnSpc>
                <a:spcPct val="100000"/>
              </a:lnSpc>
              <a:spcBef>
                <a:spcPct val="20000"/>
              </a:spcBef>
              <a:buFontTx/>
              <a:buChar char="•"/>
            </a:pPr>
            <a:r>
              <a:rPr lang="en-US" altLang="en-US" b="0">
                <a:solidFill>
                  <a:srgbClr val="000000"/>
                </a:solidFill>
              </a:rPr>
              <a:t>formed by blood dripping off an object or injury. </a:t>
            </a: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Char char="•"/>
            </a:pPr>
            <a:r>
              <a:rPr lang="en-US" altLang="en-US" b="0">
                <a:solidFill>
                  <a:srgbClr val="000000"/>
                </a:solidFill>
              </a:rPr>
              <a:t>The stains form a kind of line or path usually made by the suspect after injuring or killing the victim or injuring themselves. </a:t>
            </a:r>
          </a:p>
          <a:p>
            <a:pPr eaLnBrk="1" hangingPunct="1">
              <a:lnSpc>
                <a:spcPct val="100000"/>
              </a:lnSpc>
              <a:spcBef>
                <a:spcPct val="20000"/>
              </a:spcBef>
              <a:buFontTx/>
              <a:buNone/>
            </a:pPr>
            <a:endParaRPr lang="en-US" altLang="en-US" b="0">
              <a:solidFill>
                <a:srgbClr val="000000"/>
              </a:solidFill>
            </a:endParaRPr>
          </a:p>
          <a:p>
            <a:pPr eaLnBrk="1" hangingPunct="1">
              <a:lnSpc>
                <a:spcPct val="100000"/>
              </a:lnSpc>
              <a:spcBef>
                <a:spcPct val="20000"/>
              </a:spcBef>
              <a:buFontTx/>
              <a:buChar char="•"/>
            </a:pPr>
            <a:endParaRPr lang="en-US" altLang="en-US" sz="2000"/>
          </a:p>
        </p:txBody>
      </p:sp>
      <p:pic>
        <p:nvPicPr>
          <p:cNvPr id="36868" name="Picture 5" descr="Bloodstain Pattern Analysis">
            <a:extLst>
              <a:ext uri="{FF2B5EF4-FFF2-40B4-BE49-F238E27FC236}">
                <a16:creationId xmlns:a16="http://schemas.microsoft.com/office/drawing/2014/main" id="{0C5D4F2E-1365-4174-BC79-CD2854CE8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a:extLst>
              <a:ext uri="{FF2B5EF4-FFF2-40B4-BE49-F238E27FC236}">
                <a16:creationId xmlns:a16="http://schemas.microsoft.com/office/drawing/2014/main" id="{72DEEF97-E6B0-45CE-9D27-18715353CFE6}"/>
              </a:ext>
            </a:extLst>
          </p:cNvPr>
          <p:cNvSpPr txBox="1">
            <a:spLocks noChangeArrowheads="1"/>
          </p:cNvSpPr>
          <p:nvPr/>
        </p:nvSpPr>
        <p:spPr bwMode="auto">
          <a:xfrm>
            <a:off x="3657600" y="3733800"/>
            <a:ext cx="5257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eaLnBrk="1" hangingPunct="1">
              <a:lnSpc>
                <a:spcPct val="100000"/>
              </a:lnSpc>
              <a:spcBef>
                <a:spcPct val="50000"/>
              </a:spcBef>
              <a:buFontTx/>
              <a:buNone/>
            </a:pPr>
            <a:r>
              <a:rPr lang="en-US" altLang="en-US" b="0">
                <a:solidFill>
                  <a:srgbClr val="000000"/>
                </a:solidFill>
              </a:rPr>
              <a:t>The pattern may show direction and speed of movement, lead to a discarded weapon, or provide identification of the suspect by his or her own blood.</a:t>
            </a:r>
          </a:p>
        </p:txBody>
      </p:sp>
      <p:pic>
        <p:nvPicPr>
          <p:cNvPr id="36870" name="Picture 7">
            <a:extLst>
              <a:ext uri="{FF2B5EF4-FFF2-40B4-BE49-F238E27FC236}">
                <a16:creationId xmlns:a16="http://schemas.microsoft.com/office/drawing/2014/main" id="{4FBD1AAD-0977-4292-933A-01B2B2474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914400"/>
            <a:ext cx="1290638"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E0BFC67-82D6-4979-A232-6D12FA1F5954}"/>
              </a:ext>
            </a:extLst>
          </p:cNvPr>
          <p:cNvSpPr>
            <a:spLocks noGrp="1"/>
          </p:cNvSpPr>
          <p:nvPr>
            <p:ph type="title"/>
          </p:nvPr>
        </p:nvSpPr>
        <p:spPr/>
        <p:txBody>
          <a:bodyPr/>
          <a:lstStyle/>
          <a:p>
            <a:pPr algn="ctr" eaLnBrk="1" hangingPunct="1"/>
            <a:r>
              <a:rPr lang="en-US" altLang="en-US"/>
              <a:t>	Documenting Bloodstain Evidence</a:t>
            </a:r>
          </a:p>
        </p:txBody>
      </p:sp>
      <p:sp>
        <p:nvSpPr>
          <p:cNvPr id="37891" name="Rectangle 3">
            <a:extLst>
              <a:ext uri="{FF2B5EF4-FFF2-40B4-BE49-F238E27FC236}">
                <a16:creationId xmlns:a16="http://schemas.microsoft.com/office/drawing/2014/main" id="{E385374D-DD80-416F-B08C-6EA4D43B0B6A}"/>
              </a:ext>
            </a:extLst>
          </p:cNvPr>
          <p:cNvSpPr>
            <a:spLocks noGrp="1"/>
          </p:cNvSpPr>
          <p:nvPr>
            <p:ph type="body" idx="1"/>
          </p:nvPr>
        </p:nvSpPr>
        <p:spPr>
          <a:xfrm>
            <a:off x="304800" y="1143000"/>
            <a:ext cx="8534400" cy="5105400"/>
          </a:xfrm>
        </p:spPr>
        <p:txBody>
          <a:bodyPr/>
          <a:lstStyle/>
          <a:p>
            <a:pPr marL="457200" indent="-457200" eaLnBrk="1" hangingPunct="1"/>
            <a:r>
              <a:rPr lang="en-US" altLang="en-US" b="0">
                <a:solidFill>
                  <a:srgbClr val="000000"/>
                </a:solidFill>
              </a:rPr>
              <a:t>Investigators should note, study, and photograph each pattern and drop to accurately record the location of specific patterns and to distinguish the stains from which laboratory samples were taken.</a:t>
            </a:r>
          </a:p>
          <a:p>
            <a:pPr marL="457200" indent="-457200" eaLnBrk="1" hangingPunct="1"/>
            <a:r>
              <a:rPr lang="en-US" altLang="en-US">
                <a:solidFill>
                  <a:srgbClr val="000000"/>
                </a:solidFill>
              </a:rPr>
              <a:t>Two techniques used to document bloodstain patterns are:</a:t>
            </a:r>
          </a:p>
          <a:p>
            <a:pPr marL="457200" indent="-457200" eaLnBrk="1" hangingPunct="1">
              <a:buFont typeface="Arial" panose="020B0604020202020204" pitchFamily="34" charset="0"/>
              <a:buAutoNum type="arabicPeriod"/>
            </a:pPr>
            <a:r>
              <a:rPr lang="en-US" altLang="en-US">
                <a:solidFill>
                  <a:srgbClr val="000000"/>
                </a:solidFill>
              </a:rPr>
              <a:t>Grid method:</a:t>
            </a:r>
            <a:r>
              <a:rPr lang="en-US" altLang="en-US" b="0">
                <a:solidFill>
                  <a:srgbClr val="000000"/>
                </a:solidFill>
              </a:rPr>
              <a:t> a grid of squares of known dimensions are set up over the entire pattern.</a:t>
            </a:r>
          </a:p>
          <a:p>
            <a:pPr marL="457200" indent="-457200" eaLnBrk="1" hangingPunct="1">
              <a:buFont typeface="Arial" panose="020B0604020202020204" pitchFamily="34" charset="0"/>
              <a:buAutoNum type="arabicPeriod"/>
            </a:pPr>
            <a:r>
              <a:rPr lang="en-US" altLang="en-US">
                <a:solidFill>
                  <a:srgbClr val="000000"/>
                </a:solidFill>
              </a:rPr>
              <a:t>Perimeter ruler method:</a:t>
            </a:r>
            <a:r>
              <a:rPr lang="en-US" altLang="en-US" b="0">
                <a:solidFill>
                  <a:srgbClr val="000000"/>
                </a:solidFill>
              </a:rPr>
              <a:t> a rectangular border of rulers is set up around each pattern and a smaller ruler next to each stain.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1AAFF93-14A1-4F56-9DD4-12F1C1501750}"/>
              </a:ext>
            </a:extLst>
          </p:cNvPr>
          <p:cNvSpPr>
            <a:spLocks noGrp="1"/>
          </p:cNvSpPr>
          <p:nvPr>
            <p:ph type="title"/>
          </p:nvPr>
        </p:nvSpPr>
        <p:spPr/>
        <p:txBody>
          <a:bodyPr/>
          <a:lstStyle/>
          <a:p>
            <a:pPr algn="ctr" eaLnBrk="1" hangingPunct="1"/>
            <a:r>
              <a:rPr lang="en-US" altLang="en-US"/>
              <a:t>Interpreting Bloodstain Evidence</a:t>
            </a:r>
          </a:p>
        </p:txBody>
      </p:sp>
      <p:sp>
        <p:nvSpPr>
          <p:cNvPr id="38915" name="Rectangle 3">
            <a:extLst>
              <a:ext uri="{FF2B5EF4-FFF2-40B4-BE49-F238E27FC236}">
                <a16:creationId xmlns:a16="http://schemas.microsoft.com/office/drawing/2014/main" id="{10DA9E12-564A-4B39-822B-55997D8BDD83}"/>
              </a:ext>
            </a:extLst>
          </p:cNvPr>
          <p:cNvSpPr>
            <a:spLocks noGrp="1"/>
          </p:cNvSpPr>
          <p:nvPr>
            <p:ph type="body" idx="1"/>
          </p:nvPr>
        </p:nvSpPr>
        <p:spPr>
          <a:xfrm>
            <a:off x="304800" y="1066800"/>
            <a:ext cx="8534400" cy="4800600"/>
          </a:xfrm>
        </p:spPr>
        <p:txBody>
          <a:bodyPr/>
          <a:lstStyle/>
          <a:p>
            <a:pPr eaLnBrk="1" hangingPunct="1">
              <a:lnSpc>
                <a:spcPct val="100000"/>
              </a:lnSpc>
              <a:spcBef>
                <a:spcPct val="20000"/>
              </a:spcBef>
              <a:buFontTx/>
              <a:buChar char="•"/>
            </a:pPr>
            <a:r>
              <a:rPr lang="en-US" altLang="en-US" b="0">
                <a:solidFill>
                  <a:srgbClr val="000000"/>
                </a:solidFill>
              </a:rPr>
              <a:t>Some jurisdictions have a specialist on staff who will decipher patterns either at the scene or from photographs at the lab.</a:t>
            </a:r>
          </a:p>
          <a:p>
            <a:pPr eaLnBrk="1" hangingPunct="1">
              <a:lnSpc>
                <a:spcPct val="100000"/>
              </a:lnSpc>
              <a:spcBef>
                <a:spcPct val="20000"/>
              </a:spcBef>
              <a:buFontTx/>
              <a:buNone/>
            </a:pPr>
            <a:endParaRPr lang="en-US" altLang="en-US" sz="1000" b="0">
              <a:solidFill>
                <a:srgbClr val="000000"/>
              </a:solidFill>
            </a:endParaRPr>
          </a:p>
          <a:p>
            <a:pPr eaLnBrk="1" hangingPunct="1">
              <a:lnSpc>
                <a:spcPct val="100000"/>
              </a:lnSpc>
              <a:spcBef>
                <a:spcPct val="20000"/>
              </a:spcBef>
              <a:buFontTx/>
              <a:buChar char="•"/>
            </a:pPr>
            <a:r>
              <a:rPr lang="en-US" altLang="en-US" b="0">
                <a:solidFill>
                  <a:srgbClr val="000000"/>
                </a:solidFill>
              </a:rPr>
              <a:t>However, it is important that </a:t>
            </a:r>
            <a:r>
              <a:rPr lang="en-US" altLang="en-US" b="0" u="sng">
                <a:solidFill>
                  <a:srgbClr val="000000"/>
                </a:solidFill>
              </a:rPr>
              <a:t>all</a:t>
            </a:r>
            <a:r>
              <a:rPr lang="en-US" altLang="en-US" b="0">
                <a:solidFill>
                  <a:srgbClr val="000000"/>
                </a:solidFill>
              </a:rPr>
              <a:t> personnel be familiar with patterns to properly record and document them for use in reconstruction. </a:t>
            </a:r>
            <a:endParaRPr lang="en-US" altLang="en-US"/>
          </a:p>
        </p:txBody>
      </p:sp>
      <p:pic>
        <p:nvPicPr>
          <p:cNvPr id="38916" name="Picture 5" descr="C4DJDP_1924281c">
            <a:extLst>
              <a:ext uri="{FF2B5EF4-FFF2-40B4-BE49-F238E27FC236}">
                <a16:creationId xmlns:a16="http://schemas.microsoft.com/office/drawing/2014/main" id="{C0A1B27D-88D5-43F0-83B6-7A0386C60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81400"/>
            <a:ext cx="4381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2DFEF0FA-90BE-4B60-AA94-E9753CAA334C}"/>
              </a:ext>
            </a:extLst>
          </p:cNvPr>
          <p:cNvSpPr>
            <a:spLocks noGrp="1"/>
          </p:cNvSpPr>
          <p:nvPr>
            <p:ph type="title"/>
          </p:nvPr>
        </p:nvSpPr>
        <p:spPr/>
        <p:txBody>
          <a:bodyPr/>
          <a:lstStyle/>
          <a:p>
            <a:pPr eaLnBrk="1" hangingPunct="1"/>
            <a:r>
              <a:rPr lang="en-US" altLang="en-US"/>
              <a:t>Detecting Bloodstains</a:t>
            </a:r>
          </a:p>
        </p:txBody>
      </p:sp>
      <p:sp>
        <p:nvSpPr>
          <p:cNvPr id="39939" name="Rectangle 5">
            <a:extLst>
              <a:ext uri="{FF2B5EF4-FFF2-40B4-BE49-F238E27FC236}">
                <a16:creationId xmlns:a16="http://schemas.microsoft.com/office/drawing/2014/main" id="{29020ECF-E42A-4593-87DC-16CB9CC42E4B}"/>
              </a:ext>
            </a:extLst>
          </p:cNvPr>
          <p:cNvSpPr>
            <a:spLocks noGrp="1"/>
          </p:cNvSpPr>
          <p:nvPr>
            <p:ph type="body" sz="half" idx="1"/>
          </p:nvPr>
        </p:nvSpPr>
        <p:spPr>
          <a:xfrm>
            <a:off x="304800" y="1752600"/>
            <a:ext cx="4191000" cy="4467225"/>
          </a:xfrm>
        </p:spPr>
        <p:txBody>
          <a:bodyPr/>
          <a:lstStyle/>
          <a:p>
            <a:pPr marL="0" indent="0" eaLnBrk="1" hangingPunct="1"/>
            <a:r>
              <a:rPr lang="en-US" altLang="en-US" sz="2200" b="0"/>
              <a:t>In order to detect bloodstains, forensic investigators use the luminol test.</a:t>
            </a:r>
            <a:endParaRPr lang="en-US" altLang="ko-KR" sz="2200" b="0">
              <a:ea typeface="굴림" panose="020B0600000101010101" pitchFamily="34" charset="-127"/>
            </a:endParaRPr>
          </a:p>
          <a:p>
            <a:pPr marL="0" indent="0" eaLnBrk="1" hangingPunct="1"/>
            <a:r>
              <a:rPr lang="en-US" altLang="en-US" sz="2200" b="0"/>
              <a:t>Luminol, a chemical sprayed on carpets and furniture, reveals a slightly</a:t>
            </a:r>
            <a:r>
              <a:rPr lang="en-US" altLang="ko-KR" sz="2200" b="0">
                <a:ea typeface="굴림" panose="020B0600000101010101" pitchFamily="34" charset="-127"/>
              </a:rPr>
              <a:t> p</a:t>
            </a:r>
            <a:r>
              <a:rPr lang="en-US" altLang="en-US" sz="2200" b="0"/>
              <a:t>hosphorescent light in the dark where bloodstains (and other stains) are present.  </a:t>
            </a:r>
            <a:endParaRPr lang="en-US" altLang="en-US" sz="2200"/>
          </a:p>
        </p:txBody>
      </p:sp>
      <p:pic>
        <p:nvPicPr>
          <p:cNvPr id="39940" name="Picture 7">
            <a:extLst>
              <a:ext uri="{FF2B5EF4-FFF2-40B4-BE49-F238E27FC236}">
                <a16:creationId xmlns:a16="http://schemas.microsoft.com/office/drawing/2014/main" id="{28D17C94-E155-4A56-AC0F-C4CE833E5E11}"/>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495800" y="1924050"/>
            <a:ext cx="4457700" cy="33432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4D80818-BC9C-4E50-8FF0-A39C8D4B4000}"/>
              </a:ext>
            </a:extLst>
          </p:cNvPr>
          <p:cNvSpPr>
            <a:spLocks noGrp="1"/>
          </p:cNvSpPr>
          <p:nvPr>
            <p:ph type="title"/>
          </p:nvPr>
        </p:nvSpPr>
        <p:spPr/>
        <p:txBody>
          <a:bodyPr/>
          <a:lstStyle/>
          <a:p>
            <a:pPr eaLnBrk="1" hangingPunct="1"/>
            <a:r>
              <a:rPr lang="en-US" altLang="en-US"/>
              <a:t>Crime Scene Chemisty</a:t>
            </a:r>
          </a:p>
        </p:txBody>
      </p:sp>
      <p:sp>
        <p:nvSpPr>
          <p:cNvPr id="40963" name="Rectangle 3">
            <a:extLst>
              <a:ext uri="{FF2B5EF4-FFF2-40B4-BE49-F238E27FC236}">
                <a16:creationId xmlns:a16="http://schemas.microsoft.com/office/drawing/2014/main" id="{388A0861-695D-4635-8AFA-3AFFF3E4FEF2}"/>
              </a:ext>
            </a:extLst>
          </p:cNvPr>
          <p:cNvSpPr>
            <a:spLocks noGrp="1"/>
          </p:cNvSpPr>
          <p:nvPr>
            <p:ph type="body" idx="1"/>
          </p:nvPr>
        </p:nvSpPr>
        <p:spPr/>
        <p:txBody>
          <a:bodyPr/>
          <a:lstStyle/>
          <a:p>
            <a:pPr eaLnBrk="1" hangingPunct="1"/>
            <a:endParaRPr lang="en-US" altLang="en-US"/>
          </a:p>
        </p:txBody>
      </p:sp>
      <p:pic>
        <p:nvPicPr>
          <p:cNvPr id="40964" name="Picture 8" descr="best%20luminol">
            <a:extLst>
              <a:ext uri="{FF2B5EF4-FFF2-40B4-BE49-F238E27FC236}">
                <a16:creationId xmlns:a16="http://schemas.microsoft.com/office/drawing/2014/main" id="{9D6AD8CE-2F79-45DF-9B66-E6C97B81C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2862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a:extLst>
              <a:ext uri="{FF2B5EF4-FFF2-40B4-BE49-F238E27FC236}">
                <a16:creationId xmlns:a16="http://schemas.microsoft.com/office/drawing/2014/main" id="{F1905A9E-A6A9-4601-972A-84BFCF57E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81400"/>
            <a:ext cx="42957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10">
            <a:extLst>
              <a:ext uri="{FF2B5EF4-FFF2-40B4-BE49-F238E27FC236}">
                <a16:creationId xmlns:a16="http://schemas.microsoft.com/office/drawing/2014/main" id="{370FA4EB-ABF4-444F-B1DB-A25DEB6F0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513" y="968375"/>
            <a:ext cx="36639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7" name="Picture 11">
            <a:extLst>
              <a:ext uri="{FF2B5EF4-FFF2-40B4-BE49-F238E27FC236}">
                <a16:creationId xmlns:a16="http://schemas.microsoft.com/office/drawing/2014/main" id="{A83010D6-32A5-49A1-A45B-12F0CF618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4403725"/>
            <a:ext cx="327977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4ECCFBF0-014A-4EF8-BAEE-5F962A77A834}"/>
              </a:ext>
            </a:extLst>
          </p:cNvPr>
          <p:cNvSpPr>
            <a:spLocks noGrp="1"/>
          </p:cNvSpPr>
          <p:nvPr>
            <p:ph type="title"/>
          </p:nvPr>
        </p:nvSpPr>
        <p:spPr/>
        <p:txBody>
          <a:bodyPr/>
          <a:lstStyle/>
          <a:p>
            <a:pPr eaLnBrk="1" hangingPunct="1"/>
            <a:r>
              <a:rPr lang="en-US" altLang="en-US"/>
              <a:t>Crime Scene Chemistry</a:t>
            </a:r>
          </a:p>
        </p:txBody>
      </p:sp>
      <p:sp>
        <p:nvSpPr>
          <p:cNvPr id="41987" name="Slide Number Placeholder 3">
            <a:extLst>
              <a:ext uri="{FF2B5EF4-FFF2-40B4-BE49-F238E27FC236}">
                <a16:creationId xmlns:a16="http://schemas.microsoft.com/office/drawing/2014/main" id="{EC5A11EB-7F43-480F-BE84-91A4EA6BDE4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a:lnSpc>
                <a:spcPct val="100000"/>
              </a:lnSpc>
              <a:spcBef>
                <a:spcPct val="0"/>
              </a:spcBef>
              <a:buFontTx/>
              <a:buNone/>
            </a:pPr>
            <a:fld id="{55CC8D1A-FE53-4DF5-8502-F3B4086D2FD7}" type="slidenum">
              <a:rPr lang="en-US" altLang="en-US" sz="1000" b="0" smtClean="0">
                <a:solidFill>
                  <a:srgbClr val="D9D9D9"/>
                </a:solidFill>
              </a:rPr>
              <a:pPr>
                <a:lnSpc>
                  <a:spcPct val="100000"/>
                </a:lnSpc>
                <a:spcBef>
                  <a:spcPct val="0"/>
                </a:spcBef>
                <a:buFontTx/>
                <a:buNone/>
              </a:pPr>
              <a:t>35</a:t>
            </a:fld>
            <a:endParaRPr lang="en-US" altLang="en-US" sz="1000" b="0">
              <a:solidFill>
                <a:srgbClr val="D9D9D9"/>
              </a:solidFill>
            </a:endParaRPr>
          </a:p>
        </p:txBody>
      </p:sp>
      <p:pic>
        <p:nvPicPr>
          <p:cNvPr id="41988" name="Picture 2">
            <a:extLst>
              <a:ext uri="{FF2B5EF4-FFF2-40B4-BE49-F238E27FC236}">
                <a16:creationId xmlns:a16="http://schemas.microsoft.com/office/drawing/2014/main" id="{02D92C5E-E006-4053-A952-1DDF0C75F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4095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3">
            <a:extLst>
              <a:ext uri="{FF2B5EF4-FFF2-40B4-BE49-F238E27FC236}">
                <a16:creationId xmlns:a16="http://schemas.microsoft.com/office/drawing/2014/main" id="{2231ACBD-645E-4CED-BF4A-133BDE18F4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67200" y="1752600"/>
            <a:ext cx="4572000" cy="3429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7C9C200-9A26-4C8A-BD0E-F65A8919F206}"/>
              </a:ext>
            </a:extLst>
          </p:cNvPr>
          <p:cNvSpPr>
            <a:spLocks noGrp="1"/>
          </p:cNvSpPr>
          <p:nvPr>
            <p:ph type="title"/>
          </p:nvPr>
        </p:nvSpPr>
        <p:spPr/>
        <p:txBody>
          <a:bodyPr/>
          <a:lstStyle/>
          <a:p>
            <a:pPr eaLnBrk="1" hangingPunct="1"/>
            <a:r>
              <a:rPr lang="en-US" altLang="en-US"/>
              <a:t>Crime Scene Chemistry</a:t>
            </a:r>
          </a:p>
        </p:txBody>
      </p:sp>
      <p:sp>
        <p:nvSpPr>
          <p:cNvPr id="43011" name="Content Placeholder 2">
            <a:extLst>
              <a:ext uri="{FF2B5EF4-FFF2-40B4-BE49-F238E27FC236}">
                <a16:creationId xmlns:a16="http://schemas.microsoft.com/office/drawing/2014/main" id="{4E4E0329-0457-4E69-BD0F-07F1D5F47F34}"/>
              </a:ext>
            </a:extLst>
          </p:cNvPr>
          <p:cNvSpPr>
            <a:spLocks noGrp="1"/>
          </p:cNvSpPr>
          <p:nvPr>
            <p:ph idx="1"/>
          </p:nvPr>
        </p:nvSpPr>
        <p:spPr/>
        <p:txBody>
          <a:bodyPr/>
          <a:lstStyle/>
          <a:p>
            <a:pPr eaLnBrk="1" hangingPunct="1"/>
            <a:endParaRPr lang="en-US" altLang="en-US"/>
          </a:p>
        </p:txBody>
      </p:sp>
      <p:sp>
        <p:nvSpPr>
          <p:cNvPr id="43012" name="Slide Number Placeholder 3">
            <a:extLst>
              <a:ext uri="{FF2B5EF4-FFF2-40B4-BE49-F238E27FC236}">
                <a16:creationId xmlns:a16="http://schemas.microsoft.com/office/drawing/2014/main" id="{FB42B270-F4DA-4611-8232-4CF3F5A9E63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a:lnSpc>
                <a:spcPct val="100000"/>
              </a:lnSpc>
              <a:spcBef>
                <a:spcPct val="0"/>
              </a:spcBef>
              <a:buFontTx/>
              <a:buNone/>
            </a:pPr>
            <a:fld id="{5360BB37-DF1F-450F-80C4-474E512FB2CE}" type="slidenum">
              <a:rPr lang="en-US" altLang="en-US" sz="1000" b="0" smtClean="0">
                <a:solidFill>
                  <a:srgbClr val="D9D9D9"/>
                </a:solidFill>
              </a:rPr>
              <a:pPr>
                <a:lnSpc>
                  <a:spcPct val="100000"/>
                </a:lnSpc>
                <a:spcBef>
                  <a:spcPct val="0"/>
                </a:spcBef>
                <a:buFontTx/>
                <a:buNone/>
              </a:pPr>
              <a:t>36</a:t>
            </a:fld>
            <a:endParaRPr lang="en-US" altLang="en-US" sz="1000" b="0">
              <a:solidFill>
                <a:srgbClr val="D9D9D9"/>
              </a:solidFill>
            </a:endParaRPr>
          </a:p>
        </p:txBody>
      </p:sp>
      <p:pic>
        <p:nvPicPr>
          <p:cNvPr id="43013" name="Picture 2">
            <a:extLst>
              <a:ext uri="{FF2B5EF4-FFF2-40B4-BE49-F238E27FC236}">
                <a16:creationId xmlns:a16="http://schemas.microsoft.com/office/drawing/2014/main" id="{E5331B6F-4BA6-4518-992D-339D10E8D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784475"/>
            <a:ext cx="3902075"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3">
            <a:extLst>
              <a:ext uri="{FF2B5EF4-FFF2-40B4-BE49-F238E27FC236}">
                <a16:creationId xmlns:a16="http://schemas.microsoft.com/office/drawing/2014/main" id="{BF1BB3DD-29D4-43A8-B551-F1F913248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514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7F55766-D3E3-4E6C-B90A-478B2963ED2D}"/>
              </a:ext>
            </a:extLst>
          </p:cNvPr>
          <p:cNvSpPr>
            <a:spLocks noGrp="1"/>
          </p:cNvSpPr>
          <p:nvPr>
            <p:ph type="title"/>
          </p:nvPr>
        </p:nvSpPr>
        <p:spPr/>
        <p:txBody>
          <a:bodyPr/>
          <a:lstStyle/>
          <a:p>
            <a:pPr eaLnBrk="1" hangingPunct="1"/>
            <a:endParaRPr lang="en-US" altLang="en-US" dirty="0"/>
          </a:p>
        </p:txBody>
      </p:sp>
      <p:sp>
        <p:nvSpPr>
          <p:cNvPr id="44035" name="Slide Number Placeholder 3">
            <a:extLst>
              <a:ext uri="{FF2B5EF4-FFF2-40B4-BE49-F238E27FC236}">
                <a16:creationId xmlns:a16="http://schemas.microsoft.com/office/drawing/2014/main" id="{F0DB9EB9-32DF-4C43-980B-EB4F97A0F2C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a:lnSpc>
                <a:spcPct val="100000"/>
              </a:lnSpc>
              <a:spcBef>
                <a:spcPct val="0"/>
              </a:spcBef>
              <a:buFontTx/>
              <a:buNone/>
            </a:pPr>
            <a:fld id="{FCD3901D-A9DD-40AD-AB56-180D899288EB}" type="slidenum">
              <a:rPr lang="en-US" altLang="en-US" sz="1000" b="0" smtClean="0">
                <a:solidFill>
                  <a:srgbClr val="D9D9D9"/>
                </a:solidFill>
              </a:rPr>
              <a:pPr>
                <a:lnSpc>
                  <a:spcPct val="100000"/>
                </a:lnSpc>
                <a:spcBef>
                  <a:spcPct val="0"/>
                </a:spcBef>
                <a:buFontTx/>
                <a:buNone/>
              </a:pPr>
              <a:t>37</a:t>
            </a:fld>
            <a:endParaRPr lang="en-US" altLang="en-US" sz="1000" b="0">
              <a:solidFill>
                <a:srgbClr val="D9D9D9"/>
              </a:solidFill>
            </a:endParaRPr>
          </a:p>
        </p:txBody>
      </p:sp>
      <p:pic>
        <p:nvPicPr>
          <p:cNvPr id="8" name="How To Make Blood Glow Like On CSI">
            <a:hlinkClick r:id="" action="ppaction://media"/>
            <a:extLst>
              <a:ext uri="{FF2B5EF4-FFF2-40B4-BE49-F238E27FC236}">
                <a16:creationId xmlns:a16="http://schemas.microsoft.com/office/drawing/2014/main" id="{5466D3F5-E57E-4D5E-8213-11C458DAAB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32" y="914400"/>
            <a:ext cx="9153832" cy="514903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8EEBA7A-7B96-4D48-835B-0AF86C9B2C2C}"/>
              </a:ext>
            </a:extLst>
          </p:cNvPr>
          <p:cNvSpPr>
            <a:spLocks noGrp="1"/>
          </p:cNvSpPr>
          <p:nvPr>
            <p:ph type="title"/>
          </p:nvPr>
        </p:nvSpPr>
        <p:spPr/>
        <p:txBody>
          <a:bodyPr/>
          <a:lstStyle/>
          <a:p>
            <a:pPr eaLnBrk="1" hangingPunct="1"/>
            <a:r>
              <a:rPr lang="en-US" altLang="en-US"/>
              <a:t>Blood drop</a:t>
            </a:r>
          </a:p>
        </p:txBody>
      </p:sp>
      <p:sp>
        <p:nvSpPr>
          <p:cNvPr id="8195" name="Slide Number Placeholder 3">
            <a:extLst>
              <a:ext uri="{FF2B5EF4-FFF2-40B4-BE49-F238E27FC236}">
                <a16:creationId xmlns:a16="http://schemas.microsoft.com/office/drawing/2014/main" id="{2D7EA0AE-9923-40C3-A4A8-0DDB9D229D0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a:lnSpc>
                <a:spcPct val="100000"/>
              </a:lnSpc>
              <a:spcBef>
                <a:spcPct val="0"/>
              </a:spcBef>
              <a:buFontTx/>
              <a:buNone/>
            </a:pPr>
            <a:fld id="{6A04280F-4BB9-4F48-B024-2E0193968011}" type="slidenum">
              <a:rPr lang="en-US" altLang="en-US" sz="1000" b="0" smtClean="0">
                <a:solidFill>
                  <a:srgbClr val="D9D9D9"/>
                </a:solidFill>
              </a:rPr>
              <a:pPr>
                <a:lnSpc>
                  <a:spcPct val="100000"/>
                </a:lnSpc>
                <a:spcBef>
                  <a:spcPct val="0"/>
                </a:spcBef>
                <a:buFontTx/>
                <a:buNone/>
              </a:pPr>
              <a:t>4</a:t>
            </a:fld>
            <a:endParaRPr lang="en-US" altLang="en-US" sz="1000" b="0">
              <a:solidFill>
                <a:srgbClr val="D9D9D9"/>
              </a:solidFill>
            </a:endParaRPr>
          </a:p>
        </p:txBody>
      </p:sp>
      <p:pic>
        <p:nvPicPr>
          <p:cNvPr id="4" name="blood drops">
            <a:hlinkClick r:id="" action="ppaction://media"/>
            <a:extLst>
              <a:ext uri="{FF2B5EF4-FFF2-40B4-BE49-F238E27FC236}">
                <a16:creationId xmlns:a16="http://schemas.microsoft.com/office/drawing/2014/main" id="{701938D6-40D4-4482-B0AB-1B3707E6B7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01F2086-4E86-490D-A2D7-D0F4C11E198D}"/>
              </a:ext>
            </a:extLst>
          </p:cNvPr>
          <p:cNvSpPr>
            <a:spLocks noGrp="1"/>
          </p:cNvSpPr>
          <p:nvPr>
            <p:ph type="title"/>
          </p:nvPr>
        </p:nvSpPr>
        <p:spPr/>
        <p:txBody>
          <a:bodyPr/>
          <a:lstStyle/>
          <a:p>
            <a:pPr algn="ctr" eaLnBrk="1" hangingPunct="1"/>
            <a:r>
              <a:rPr lang="en-US" altLang="en-US"/>
              <a:t>	History General Bloodstain Features</a:t>
            </a:r>
          </a:p>
        </p:txBody>
      </p:sp>
      <p:sp>
        <p:nvSpPr>
          <p:cNvPr id="9219" name="Rectangle 3">
            <a:extLst>
              <a:ext uri="{FF2B5EF4-FFF2-40B4-BE49-F238E27FC236}">
                <a16:creationId xmlns:a16="http://schemas.microsoft.com/office/drawing/2014/main" id="{03827174-1D03-430D-80E7-923CFBEF9AE1}"/>
              </a:ext>
            </a:extLst>
          </p:cNvPr>
          <p:cNvSpPr>
            <a:spLocks noGrp="1"/>
          </p:cNvSpPr>
          <p:nvPr>
            <p:ph type="body" idx="1"/>
          </p:nvPr>
        </p:nvSpPr>
        <p:spPr>
          <a:xfrm>
            <a:off x="228600" y="1143000"/>
            <a:ext cx="8305800" cy="5410200"/>
          </a:xfrm>
        </p:spPr>
        <p:txBody>
          <a:bodyPr/>
          <a:lstStyle/>
          <a:p>
            <a:pPr eaLnBrk="1" hangingPunct="1">
              <a:lnSpc>
                <a:spcPct val="100000"/>
              </a:lnSpc>
              <a:spcBef>
                <a:spcPct val="20000"/>
              </a:spcBef>
              <a:buFontTx/>
              <a:buChar char="•"/>
            </a:pPr>
            <a:r>
              <a:rPr lang="en-US" altLang="en-US" b="0">
                <a:solidFill>
                  <a:srgbClr val="000000"/>
                </a:solidFill>
              </a:rPr>
              <a:t>Bloodstain patterns deposited on floors, walls, bedding, and other relevant objects can provide valuable insights into events that occurred during the commission of a violent crime.</a:t>
            </a:r>
            <a:r>
              <a:rPr lang="en-US" altLang="en-US" sz="2000" b="0">
                <a:solidFill>
                  <a:srgbClr val="000000"/>
                </a:solidFill>
              </a:rPr>
              <a:t> </a:t>
            </a:r>
          </a:p>
          <a:p>
            <a:pPr eaLnBrk="1" hangingPunct="1">
              <a:lnSpc>
                <a:spcPct val="100000"/>
              </a:lnSpc>
              <a:spcBef>
                <a:spcPct val="20000"/>
              </a:spcBef>
              <a:buFontTx/>
              <a:buNone/>
            </a:pPr>
            <a:endParaRPr lang="en-US" altLang="en-US" sz="1200" b="0">
              <a:solidFill>
                <a:srgbClr val="000000"/>
              </a:solidFill>
            </a:endParaRPr>
          </a:p>
          <a:p>
            <a:pPr eaLnBrk="1" hangingPunct="1">
              <a:lnSpc>
                <a:spcPct val="100000"/>
              </a:lnSpc>
              <a:spcBef>
                <a:spcPct val="20000"/>
              </a:spcBef>
              <a:buFontTx/>
              <a:buNone/>
            </a:pPr>
            <a:r>
              <a:rPr lang="en-US" altLang="en-US" sz="2300" b="0">
                <a:solidFill>
                  <a:srgbClr val="000000"/>
                </a:solidFill>
              </a:rPr>
              <a:t>The crime scene investigator </a:t>
            </a:r>
          </a:p>
          <a:p>
            <a:pPr eaLnBrk="1" hangingPunct="1">
              <a:lnSpc>
                <a:spcPct val="100000"/>
              </a:lnSpc>
              <a:spcBef>
                <a:spcPct val="20000"/>
              </a:spcBef>
              <a:buFontTx/>
              <a:buNone/>
            </a:pPr>
            <a:r>
              <a:rPr lang="en-US" altLang="en-US" sz="2300" b="0">
                <a:solidFill>
                  <a:srgbClr val="000000"/>
                </a:solidFill>
              </a:rPr>
              <a:t>must remember that the </a:t>
            </a:r>
          </a:p>
          <a:p>
            <a:pPr eaLnBrk="1" hangingPunct="1">
              <a:lnSpc>
                <a:spcPct val="100000"/>
              </a:lnSpc>
              <a:spcBef>
                <a:spcPct val="20000"/>
              </a:spcBef>
              <a:buFontTx/>
              <a:buNone/>
            </a:pPr>
            <a:r>
              <a:rPr lang="en-US" altLang="en-US" sz="2300" b="0">
                <a:solidFill>
                  <a:srgbClr val="000000"/>
                </a:solidFill>
              </a:rPr>
              <a:t>location, distribution, and </a:t>
            </a:r>
          </a:p>
          <a:p>
            <a:pPr eaLnBrk="1" hangingPunct="1">
              <a:lnSpc>
                <a:spcPct val="100000"/>
              </a:lnSpc>
              <a:spcBef>
                <a:spcPct val="20000"/>
              </a:spcBef>
              <a:buFontTx/>
              <a:buNone/>
            </a:pPr>
            <a:r>
              <a:rPr lang="en-US" altLang="en-US" sz="2300" b="0">
                <a:solidFill>
                  <a:srgbClr val="000000"/>
                </a:solidFill>
              </a:rPr>
              <a:t>appearance of bloodstains</a:t>
            </a:r>
          </a:p>
          <a:p>
            <a:pPr eaLnBrk="1" hangingPunct="1">
              <a:lnSpc>
                <a:spcPct val="100000"/>
              </a:lnSpc>
              <a:spcBef>
                <a:spcPct val="20000"/>
              </a:spcBef>
              <a:buFontTx/>
              <a:buNone/>
            </a:pPr>
            <a:r>
              <a:rPr lang="en-US" altLang="en-US" sz="2300" b="0">
                <a:solidFill>
                  <a:srgbClr val="000000"/>
                </a:solidFill>
              </a:rPr>
              <a:t>and spatters may be useful for </a:t>
            </a:r>
          </a:p>
          <a:p>
            <a:pPr eaLnBrk="1" hangingPunct="1">
              <a:lnSpc>
                <a:spcPct val="100000"/>
              </a:lnSpc>
              <a:spcBef>
                <a:spcPct val="20000"/>
              </a:spcBef>
              <a:buFontTx/>
              <a:buNone/>
            </a:pPr>
            <a:r>
              <a:rPr lang="en-US" altLang="en-US" sz="2300" b="0">
                <a:solidFill>
                  <a:srgbClr val="000000"/>
                </a:solidFill>
              </a:rPr>
              <a:t>interpreting and reconstructing </a:t>
            </a:r>
          </a:p>
          <a:p>
            <a:pPr eaLnBrk="1" hangingPunct="1">
              <a:lnSpc>
                <a:spcPct val="100000"/>
              </a:lnSpc>
              <a:spcBef>
                <a:spcPct val="20000"/>
              </a:spcBef>
              <a:buFontTx/>
              <a:buNone/>
            </a:pPr>
            <a:r>
              <a:rPr lang="en-US" altLang="en-US" sz="2300" b="0">
                <a:solidFill>
                  <a:srgbClr val="000000"/>
                </a:solidFill>
              </a:rPr>
              <a:t>the events that produced the </a:t>
            </a:r>
          </a:p>
          <a:p>
            <a:pPr eaLnBrk="1" hangingPunct="1">
              <a:lnSpc>
                <a:spcPct val="100000"/>
              </a:lnSpc>
              <a:spcBef>
                <a:spcPct val="20000"/>
              </a:spcBef>
              <a:buFontTx/>
              <a:buNone/>
            </a:pPr>
            <a:r>
              <a:rPr lang="en-US" altLang="en-US" sz="2300" b="0">
                <a:solidFill>
                  <a:srgbClr val="000000"/>
                </a:solidFill>
              </a:rPr>
              <a:t>bleeding.</a:t>
            </a:r>
            <a:endParaRPr lang="en-US" altLang="en-US" sz="2300" b="0"/>
          </a:p>
        </p:txBody>
      </p:sp>
      <p:pic>
        <p:nvPicPr>
          <p:cNvPr id="9220" name="Picture 5" descr="6a00d8341c9c1053ef01538ee67be6970b-320wi">
            <a:extLst>
              <a:ext uri="{FF2B5EF4-FFF2-40B4-BE49-F238E27FC236}">
                <a16:creationId xmlns:a16="http://schemas.microsoft.com/office/drawing/2014/main" id="{DDDCD4E6-25D0-46C0-9E63-A11A45ED7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971800"/>
            <a:ext cx="40386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0BFBBD6-7B68-41AB-B018-FF493A057035}"/>
              </a:ext>
            </a:extLst>
          </p:cNvPr>
          <p:cNvSpPr>
            <a:spLocks noGrp="1"/>
          </p:cNvSpPr>
          <p:nvPr>
            <p:ph type="title"/>
          </p:nvPr>
        </p:nvSpPr>
        <p:spPr/>
        <p:txBody>
          <a:bodyPr/>
          <a:lstStyle/>
          <a:p>
            <a:pPr algn="ctr" eaLnBrk="1" hangingPunct="1"/>
            <a:r>
              <a:rPr lang="en-US" altLang="en-US"/>
              <a:t>General Bloodstain Features</a:t>
            </a:r>
          </a:p>
        </p:txBody>
      </p:sp>
      <p:sp>
        <p:nvSpPr>
          <p:cNvPr id="10243" name="Rectangle 3">
            <a:extLst>
              <a:ext uri="{FF2B5EF4-FFF2-40B4-BE49-F238E27FC236}">
                <a16:creationId xmlns:a16="http://schemas.microsoft.com/office/drawing/2014/main" id="{4A096616-2D5A-4B86-B409-5C307A3CBF93}"/>
              </a:ext>
            </a:extLst>
          </p:cNvPr>
          <p:cNvSpPr>
            <a:spLocks noGrp="1"/>
          </p:cNvSpPr>
          <p:nvPr>
            <p:ph type="body" idx="1"/>
          </p:nvPr>
        </p:nvSpPr>
        <p:spPr>
          <a:xfrm>
            <a:off x="304800" y="1066800"/>
            <a:ext cx="8534400" cy="5000625"/>
          </a:xfrm>
        </p:spPr>
        <p:txBody>
          <a:bodyPr/>
          <a:lstStyle/>
          <a:p>
            <a:pPr eaLnBrk="1" hangingPunct="1">
              <a:lnSpc>
                <a:spcPct val="100000"/>
              </a:lnSpc>
              <a:spcBef>
                <a:spcPct val="20000"/>
              </a:spcBef>
              <a:buFontTx/>
              <a:buNone/>
            </a:pPr>
            <a:r>
              <a:rPr lang="en-US" altLang="en-US">
                <a:solidFill>
                  <a:srgbClr val="000000"/>
                </a:solidFill>
              </a:rPr>
              <a:t>Bloodstain pattern interpretation may uncover:</a:t>
            </a:r>
          </a:p>
          <a:p>
            <a:pPr eaLnBrk="1" hangingPunct="1">
              <a:lnSpc>
                <a:spcPct val="100000"/>
              </a:lnSpc>
              <a:spcBef>
                <a:spcPct val="20000"/>
              </a:spcBef>
              <a:buFontTx/>
              <a:buChar char="•"/>
            </a:pPr>
            <a:r>
              <a:rPr lang="en-US" altLang="en-US" b="0">
                <a:solidFill>
                  <a:srgbClr val="000000"/>
                </a:solidFill>
              </a:rPr>
              <a:t>The direction from which blood originated</a:t>
            </a:r>
          </a:p>
          <a:p>
            <a:pPr eaLnBrk="1" hangingPunct="1">
              <a:lnSpc>
                <a:spcPct val="100000"/>
              </a:lnSpc>
              <a:spcBef>
                <a:spcPct val="20000"/>
              </a:spcBef>
              <a:buFontTx/>
              <a:buChar char="•"/>
            </a:pPr>
            <a:r>
              <a:rPr lang="en-US" altLang="en-US" b="0">
                <a:solidFill>
                  <a:srgbClr val="000000"/>
                </a:solidFill>
              </a:rPr>
              <a:t>The angle at which a blood droplet struck a surface </a:t>
            </a:r>
          </a:p>
          <a:p>
            <a:pPr eaLnBrk="1" hangingPunct="1">
              <a:lnSpc>
                <a:spcPct val="100000"/>
              </a:lnSpc>
              <a:spcBef>
                <a:spcPct val="20000"/>
              </a:spcBef>
              <a:buFontTx/>
              <a:buChar char="•"/>
            </a:pPr>
            <a:r>
              <a:rPr lang="en-US" altLang="en-US" b="0">
                <a:solidFill>
                  <a:srgbClr val="000000"/>
                </a:solidFill>
              </a:rPr>
              <a:t>The location or position of a victim at the time a bloody wound was inflicted</a:t>
            </a:r>
          </a:p>
          <a:p>
            <a:pPr eaLnBrk="1" hangingPunct="1">
              <a:lnSpc>
                <a:spcPct val="100000"/>
              </a:lnSpc>
              <a:spcBef>
                <a:spcPct val="20000"/>
              </a:spcBef>
              <a:buFontTx/>
              <a:buChar char="•"/>
            </a:pPr>
            <a:r>
              <a:rPr lang="en-US" altLang="en-US" b="0">
                <a:solidFill>
                  <a:srgbClr val="000000"/>
                </a:solidFill>
              </a:rPr>
              <a:t>The movement of a bleeding individual at the crime scene</a:t>
            </a:r>
          </a:p>
          <a:p>
            <a:pPr eaLnBrk="1" hangingPunct="1">
              <a:lnSpc>
                <a:spcPct val="100000"/>
              </a:lnSpc>
              <a:spcBef>
                <a:spcPct val="20000"/>
              </a:spcBef>
              <a:buFontTx/>
              <a:buChar char="•"/>
            </a:pPr>
            <a:r>
              <a:rPr lang="en-US" altLang="en-US" b="0">
                <a:solidFill>
                  <a:srgbClr val="000000"/>
                </a:solidFill>
              </a:rPr>
              <a:t>The approximate number of blows that struck a bleeding victim</a:t>
            </a:r>
          </a:p>
          <a:p>
            <a:pPr eaLnBrk="1" hangingPunct="1">
              <a:lnSpc>
                <a:spcPct val="100000"/>
              </a:lnSpc>
              <a:spcBef>
                <a:spcPct val="20000"/>
              </a:spcBef>
              <a:buFontTx/>
              <a:buChar char="•"/>
            </a:pPr>
            <a:r>
              <a:rPr lang="en-US" altLang="en-US" b="0">
                <a:solidFill>
                  <a:srgbClr val="000000"/>
                </a:solidFill>
              </a:rPr>
              <a:t>The approximate location of an individual delivering blows that produced a bloodstain pattern</a:t>
            </a:r>
          </a:p>
          <a:p>
            <a:pPr eaLnBrk="1" hangingPunct="1">
              <a:lnSpc>
                <a:spcPct val="100000"/>
              </a:lnSpc>
              <a:spcBef>
                <a:spcPct val="20000"/>
              </a:spcBef>
              <a:buFontTx/>
              <a:buChar char="•"/>
            </a:pPr>
            <a:r>
              <a:rPr lang="en-US" altLang="en-US" b="0">
                <a:solidFill>
                  <a:srgbClr val="000000"/>
                </a:solidFill>
              </a:rPr>
              <a:t>In some cases we can tell if the assailant is left or right handed</a:t>
            </a: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FB486CB-DA96-4FCA-B809-BB382DE83953}"/>
              </a:ext>
            </a:extLst>
          </p:cNvPr>
          <p:cNvSpPr>
            <a:spLocks noGrp="1"/>
          </p:cNvSpPr>
          <p:nvPr>
            <p:ph type="title"/>
          </p:nvPr>
        </p:nvSpPr>
        <p:spPr/>
        <p:txBody>
          <a:bodyPr/>
          <a:lstStyle/>
          <a:p>
            <a:pPr algn="ctr" eaLnBrk="1" hangingPunct="1"/>
            <a:r>
              <a:rPr lang="en-US" altLang="en-US"/>
              <a:t>Effects of Surface Texture</a:t>
            </a:r>
          </a:p>
        </p:txBody>
      </p:sp>
      <p:sp>
        <p:nvSpPr>
          <p:cNvPr id="11267" name="Rectangle 3">
            <a:extLst>
              <a:ext uri="{FF2B5EF4-FFF2-40B4-BE49-F238E27FC236}">
                <a16:creationId xmlns:a16="http://schemas.microsoft.com/office/drawing/2014/main" id="{B63F1F0D-B1B8-4662-82CE-46B979E39650}"/>
              </a:ext>
            </a:extLst>
          </p:cNvPr>
          <p:cNvSpPr>
            <a:spLocks noGrp="1"/>
          </p:cNvSpPr>
          <p:nvPr>
            <p:ph type="body" idx="1"/>
          </p:nvPr>
        </p:nvSpPr>
        <p:spPr/>
        <p:txBody>
          <a:bodyPr/>
          <a:lstStyle/>
          <a:p>
            <a:pPr eaLnBrk="1" hangingPunct="1">
              <a:lnSpc>
                <a:spcPct val="100000"/>
              </a:lnSpc>
              <a:spcBef>
                <a:spcPct val="20000"/>
              </a:spcBef>
              <a:buFontTx/>
              <a:buChar char="•"/>
            </a:pPr>
            <a:r>
              <a:rPr lang="en-US" altLang="en-US" sz="2800" b="0">
                <a:solidFill>
                  <a:srgbClr val="000000"/>
                </a:solidFill>
              </a:rPr>
              <a:t>Surface texture and the stain’s shape, size, and location must be considered when determining a bloodstain’s direction, dropping distance, and angle of impact.</a:t>
            </a:r>
          </a:p>
          <a:p>
            <a:pPr eaLnBrk="1" hangingPunct="1">
              <a:lnSpc>
                <a:spcPct val="100000"/>
              </a:lnSpc>
              <a:spcBef>
                <a:spcPct val="20000"/>
              </a:spcBef>
              <a:buFontTx/>
              <a:buNone/>
            </a:pPr>
            <a:endParaRPr lang="en-US" altLang="en-US" sz="2800" b="0">
              <a:solidFill>
                <a:srgbClr val="000000"/>
              </a:solidFill>
            </a:endParaRPr>
          </a:p>
          <a:p>
            <a:pPr eaLnBrk="1" hangingPunct="1">
              <a:lnSpc>
                <a:spcPct val="100000"/>
              </a:lnSpc>
              <a:spcBef>
                <a:spcPct val="20000"/>
              </a:spcBef>
              <a:buFontTx/>
              <a:buChar char="•"/>
            </a:pPr>
            <a:r>
              <a:rPr lang="en-US" altLang="en-US" sz="2800" b="0">
                <a:solidFill>
                  <a:srgbClr val="000000"/>
                </a:solidFill>
              </a:rPr>
              <a:t>Surface texture is of paramount importance. In general, the harder and less porous the surface, the less spatter results.</a:t>
            </a:r>
            <a:endParaRPr lang="en-US" altLang="en-US"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9923C020-CBD9-4367-8580-EBC0DE691652}"/>
              </a:ext>
            </a:extLst>
          </p:cNvPr>
          <p:cNvSpPr>
            <a:spLocks noGrp="1"/>
          </p:cNvSpPr>
          <p:nvPr>
            <p:ph type="title"/>
          </p:nvPr>
        </p:nvSpPr>
        <p:spPr/>
        <p:txBody>
          <a:bodyPr/>
          <a:lstStyle/>
          <a:p>
            <a:pPr eaLnBrk="1" hangingPunct="1"/>
            <a:r>
              <a:rPr lang="en-US" altLang="en-US"/>
              <a:t>The effect of surface texture</a:t>
            </a:r>
          </a:p>
        </p:txBody>
      </p:sp>
      <p:sp>
        <p:nvSpPr>
          <p:cNvPr id="12291" name="Slide Number Placeholder 3">
            <a:extLst>
              <a:ext uri="{FF2B5EF4-FFF2-40B4-BE49-F238E27FC236}">
                <a16:creationId xmlns:a16="http://schemas.microsoft.com/office/drawing/2014/main" id="{74719C4C-AE10-411D-B058-3E0F5203900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1200"/>
              </a:spcBef>
              <a:buFont typeface="Arial" panose="020B0604020202020204" pitchFamily="34" charset="0"/>
              <a:defRPr sz="2400" b="1">
                <a:solidFill>
                  <a:srgbClr val="404040"/>
                </a:solidFill>
                <a:latin typeface="Century Gothic" panose="020B0502020202020204" pitchFamily="34" charset="0"/>
                <a:cs typeface="Arial" panose="020B0604020202020204" pitchFamily="34" charset="0"/>
              </a:defRPr>
            </a:lvl1pPr>
            <a:lvl2pPr marL="742950" indent="-285750">
              <a:lnSpc>
                <a:spcPct val="95000"/>
              </a:lnSpc>
              <a:spcBef>
                <a:spcPts val="600"/>
              </a:spcBef>
              <a:buFont typeface="Arial" panose="020B0604020202020204" pitchFamily="34" charset="0"/>
              <a:buChar char="•"/>
              <a:defRPr sz="2000">
                <a:solidFill>
                  <a:srgbClr val="404040"/>
                </a:solidFill>
                <a:latin typeface="Century Gothic" panose="020B0502020202020204" pitchFamily="34" charset="0"/>
                <a:cs typeface="Arial" panose="020B0604020202020204" pitchFamily="34" charset="0"/>
              </a:defRPr>
            </a:lvl2pPr>
            <a:lvl3pPr marL="1143000" indent="-228600">
              <a:lnSpc>
                <a:spcPct val="95000"/>
              </a:lnSpc>
              <a:spcBef>
                <a:spcPts val="600"/>
              </a:spcBef>
              <a:buClr>
                <a:srgbClr val="404040"/>
              </a:buClr>
              <a:buFont typeface="Century Gothic" panose="020B0502020202020204" pitchFamily="34" charset="0"/>
              <a:buChar char="–"/>
              <a:defRPr sz="2000">
                <a:solidFill>
                  <a:srgbClr val="404040"/>
                </a:solidFill>
                <a:latin typeface="Century Gothic" panose="020B0502020202020204" pitchFamily="34" charset="0"/>
                <a:cs typeface="Arial" panose="020B0604020202020204" pitchFamily="34" charset="0"/>
              </a:defRPr>
            </a:lvl3pPr>
            <a:lvl4pPr marL="1600200" indent="-228600">
              <a:lnSpc>
                <a:spcPct val="95000"/>
              </a:lnSpc>
              <a:spcBef>
                <a:spcPts val="600"/>
              </a:spcBef>
              <a:buFont typeface="Arial" panose="020B0604020202020204" pitchFamily="34" charset="0"/>
              <a:defRPr sz="2000">
                <a:solidFill>
                  <a:srgbClr val="404040"/>
                </a:solidFill>
                <a:latin typeface="Century Gothic" panose="020B0502020202020204" pitchFamily="34" charset="0"/>
                <a:cs typeface="Arial" panose="020B0604020202020204" pitchFamily="34" charset="0"/>
              </a:defRPr>
            </a:lvl4pPr>
            <a:lvl5pPr marL="2057400" indent="-228600">
              <a:lnSpc>
                <a:spcPct val="95000"/>
              </a:lnSpc>
              <a:spcBef>
                <a:spcPts val="600"/>
              </a:spcBef>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5pPr>
            <a:lvl6pPr marL="25146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6pPr>
            <a:lvl7pPr marL="29718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7pPr>
            <a:lvl8pPr marL="34290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8pPr>
            <a:lvl9pPr marL="3886200" indent="-228600" eaLnBrk="0" fontAlgn="base" hangingPunct="0">
              <a:lnSpc>
                <a:spcPct val="95000"/>
              </a:lnSpc>
              <a:spcBef>
                <a:spcPts val="600"/>
              </a:spcBef>
              <a:spcAft>
                <a:spcPct val="0"/>
              </a:spcAft>
              <a:buFont typeface="Arial" panose="020B0604020202020204" pitchFamily="34" charset="0"/>
              <a:defRPr sz="1600">
                <a:solidFill>
                  <a:srgbClr val="404040"/>
                </a:solidFill>
                <a:latin typeface="Century Gothic" panose="020B0502020202020204" pitchFamily="34" charset="0"/>
                <a:cs typeface="Arial" panose="020B0604020202020204" pitchFamily="34" charset="0"/>
              </a:defRPr>
            </a:lvl9pPr>
          </a:lstStyle>
          <a:p>
            <a:pPr>
              <a:lnSpc>
                <a:spcPct val="100000"/>
              </a:lnSpc>
              <a:spcBef>
                <a:spcPct val="0"/>
              </a:spcBef>
              <a:buFontTx/>
              <a:buNone/>
            </a:pPr>
            <a:fld id="{2161FB2C-76D7-4F0D-B8B1-1F064B06882F}" type="slidenum">
              <a:rPr lang="en-US" altLang="en-US" sz="1000" b="0" smtClean="0">
                <a:solidFill>
                  <a:srgbClr val="D9D9D9"/>
                </a:solidFill>
              </a:rPr>
              <a:pPr>
                <a:lnSpc>
                  <a:spcPct val="100000"/>
                </a:lnSpc>
                <a:spcBef>
                  <a:spcPct val="0"/>
                </a:spcBef>
                <a:buFontTx/>
                <a:buNone/>
              </a:pPr>
              <a:t>8</a:t>
            </a:fld>
            <a:endParaRPr lang="en-US" altLang="en-US" sz="1000" b="0">
              <a:solidFill>
                <a:srgbClr val="D9D9D9"/>
              </a:solidFill>
            </a:endParaRPr>
          </a:p>
        </p:txBody>
      </p:sp>
      <p:pic>
        <p:nvPicPr>
          <p:cNvPr id="4" name="How Surface Texture Affects Bloodstain Patterns">
            <a:hlinkClick r:id="" action="ppaction://media"/>
            <a:extLst>
              <a:ext uri="{FF2B5EF4-FFF2-40B4-BE49-F238E27FC236}">
                <a16:creationId xmlns:a16="http://schemas.microsoft.com/office/drawing/2014/main" id="{5E1A7F73-4DCC-4F49-8736-E58CB3A2CE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9410" y="844960"/>
            <a:ext cx="8065294" cy="5925523"/>
          </a:xfrm>
        </p:spPr>
      </p:pic>
      <p:pic>
        <p:nvPicPr>
          <p:cNvPr id="7" name="Back in Black">
            <a:hlinkClick r:id="" action="ppaction://media"/>
            <a:extLst>
              <a:ext uri="{FF2B5EF4-FFF2-40B4-BE49-F238E27FC236}">
                <a16:creationId xmlns:a16="http://schemas.microsoft.com/office/drawing/2014/main" id="{100A0C31-8C58-47D8-BA0F-DFE027AB7C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34990" y="487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0" fill="hold"/>
                                        <p:tgtEl>
                                          <p:spTgt spid="4"/>
                                        </p:tgtEl>
                                      </p:cBhvr>
                                    </p:cmd>
                                  </p:childTnLst>
                                </p:cTn>
                              </p:par>
                              <p:par>
                                <p:cTn id="7" presetID="1" presetClass="mediacall" presetSubtype="0" fill="hold" nodeType="withEffect">
                                  <p:stCondLst>
                                    <p:cond delay="0"/>
                                  </p:stCondLst>
                                  <p:childTnLst>
                                    <p:cmd type="call" cmd="playFrom(0.0)">
                                      <p:cBhvr>
                                        <p:cTn id="8" dur="2543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CE760FCA-A557-4AC8-9BB6-73DFBB992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886700"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Bullet master">
  <a:themeElements>
    <a:clrScheme name="Bullet master 1">
      <a:dk1>
        <a:srgbClr val="000000"/>
      </a:dk1>
      <a:lt1>
        <a:srgbClr val="FFFFFF"/>
      </a:lt1>
      <a:dk2>
        <a:srgbClr val="1F497D"/>
      </a:dk2>
      <a:lt2>
        <a:srgbClr val="EEECE1"/>
      </a:lt2>
      <a:accent1>
        <a:srgbClr val="4F81BD"/>
      </a:accent1>
      <a:accent2>
        <a:srgbClr val="D71A13"/>
      </a:accent2>
      <a:accent3>
        <a:srgbClr val="FFFFFF"/>
      </a:accent3>
      <a:accent4>
        <a:srgbClr val="000000"/>
      </a:accent4>
      <a:accent5>
        <a:srgbClr val="B2C1DB"/>
      </a:accent5>
      <a:accent6>
        <a:srgbClr val="C31610"/>
      </a:accent6>
      <a:hlink>
        <a:srgbClr val="0000FF"/>
      </a:hlink>
      <a:folHlink>
        <a:srgbClr val="800080"/>
      </a:folHlink>
    </a:clrScheme>
    <a:fontScheme name="Bullet master">
      <a:majorFont>
        <a:latin typeface="Century Gothic"/>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llet master 1">
        <a:dk1>
          <a:srgbClr val="000000"/>
        </a:dk1>
        <a:lt1>
          <a:srgbClr val="FFFFFF"/>
        </a:lt1>
        <a:dk2>
          <a:srgbClr val="1F497D"/>
        </a:dk2>
        <a:lt2>
          <a:srgbClr val="EEECE1"/>
        </a:lt2>
        <a:accent1>
          <a:srgbClr val="4F81BD"/>
        </a:accent1>
        <a:accent2>
          <a:srgbClr val="D71A13"/>
        </a:accent2>
        <a:accent3>
          <a:srgbClr val="FFFFFF"/>
        </a:accent3>
        <a:accent4>
          <a:srgbClr val="000000"/>
        </a:accent4>
        <a:accent5>
          <a:srgbClr val="B2C1DB"/>
        </a:accent5>
        <a:accent6>
          <a:srgbClr val="C31610"/>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ullet master">
  <a:themeElements>
    <a:clrScheme name="1_Bullet master 1">
      <a:dk1>
        <a:srgbClr val="000000"/>
      </a:dk1>
      <a:lt1>
        <a:srgbClr val="FFFFFF"/>
      </a:lt1>
      <a:dk2>
        <a:srgbClr val="1F497D"/>
      </a:dk2>
      <a:lt2>
        <a:srgbClr val="EEECE1"/>
      </a:lt2>
      <a:accent1>
        <a:srgbClr val="4F81BD"/>
      </a:accent1>
      <a:accent2>
        <a:srgbClr val="D71A13"/>
      </a:accent2>
      <a:accent3>
        <a:srgbClr val="FFFFFF"/>
      </a:accent3>
      <a:accent4>
        <a:srgbClr val="000000"/>
      </a:accent4>
      <a:accent5>
        <a:srgbClr val="B2C1DB"/>
      </a:accent5>
      <a:accent6>
        <a:srgbClr val="C31610"/>
      </a:accent6>
      <a:hlink>
        <a:srgbClr val="0000FF"/>
      </a:hlink>
      <a:folHlink>
        <a:srgbClr val="800080"/>
      </a:folHlink>
    </a:clrScheme>
    <a:fontScheme name="1_Bullet master">
      <a:majorFont>
        <a:latin typeface="Century Gothic"/>
        <a:ea typeface=""/>
        <a:cs typeface="Arial"/>
      </a:majorFont>
      <a:minorFont>
        <a:latin typeface="Century Gothi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ullet master 1">
        <a:dk1>
          <a:srgbClr val="000000"/>
        </a:dk1>
        <a:lt1>
          <a:srgbClr val="FFFFFF"/>
        </a:lt1>
        <a:dk2>
          <a:srgbClr val="1F497D"/>
        </a:dk2>
        <a:lt2>
          <a:srgbClr val="EEECE1"/>
        </a:lt2>
        <a:accent1>
          <a:srgbClr val="4F81BD"/>
        </a:accent1>
        <a:accent2>
          <a:srgbClr val="D71A13"/>
        </a:accent2>
        <a:accent3>
          <a:srgbClr val="FFFFFF"/>
        </a:accent3>
        <a:accent4>
          <a:srgbClr val="000000"/>
        </a:accent4>
        <a:accent5>
          <a:srgbClr val="B2C1DB"/>
        </a:accent5>
        <a:accent6>
          <a:srgbClr val="C31610"/>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1822</Words>
  <Application>Microsoft Office PowerPoint</Application>
  <PresentationFormat>On-screen Show (4:3)</PresentationFormat>
  <Paragraphs>186</Paragraphs>
  <Slides>37</Slides>
  <Notes>3</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굴림</vt:lpstr>
      <vt:lpstr>ＭＳ Ｐゴシック</vt:lpstr>
      <vt:lpstr>Arial</vt:lpstr>
      <vt:lpstr>Calibri</vt:lpstr>
      <vt:lpstr>Century</vt:lpstr>
      <vt:lpstr>Century Gothic</vt:lpstr>
      <vt:lpstr>Cooper Black</vt:lpstr>
      <vt:lpstr>Bullet master</vt:lpstr>
      <vt:lpstr>1_Bullet master</vt:lpstr>
      <vt:lpstr>STL 175 – Forensics Professor Mastromarco</vt:lpstr>
      <vt:lpstr>Dexter–Blood Spatter Expert or Serial Killer?</vt:lpstr>
      <vt:lpstr>Blood Spatter Terms</vt:lpstr>
      <vt:lpstr>Blood drop</vt:lpstr>
      <vt:lpstr> History General Bloodstain Features</vt:lpstr>
      <vt:lpstr>General Bloodstain Features</vt:lpstr>
      <vt:lpstr>Effects of Surface Texture</vt:lpstr>
      <vt:lpstr>The effect of surface texture</vt:lpstr>
      <vt:lpstr>PowerPoint Presentation</vt:lpstr>
      <vt:lpstr>    Directionality and Angle of Impact</vt:lpstr>
      <vt:lpstr>Calculating Impact Angle</vt:lpstr>
      <vt:lpstr>Impact Bloodstain Spatter Patterns</vt:lpstr>
      <vt:lpstr>Classifying Impact Spatter</vt:lpstr>
      <vt:lpstr>Classifying Impact Spatter</vt:lpstr>
      <vt:lpstr>Area of Convergence</vt:lpstr>
      <vt:lpstr>PowerPoint Presentation</vt:lpstr>
      <vt:lpstr>Area of Origin</vt:lpstr>
      <vt:lpstr>Determining the Area of Origin</vt:lpstr>
      <vt:lpstr>String Method</vt:lpstr>
      <vt:lpstr>Gunshot Spatter or High Impact</vt:lpstr>
      <vt:lpstr>Cast-off Spatter</vt:lpstr>
      <vt:lpstr>Arterial Spray Spatter</vt:lpstr>
      <vt:lpstr>Expirated Blood Patterns</vt:lpstr>
      <vt:lpstr>Void or Ghosting Patterns</vt:lpstr>
      <vt:lpstr>Contact/Transfer Patterns</vt:lpstr>
      <vt:lpstr>Swipes &amp; Wipes</vt:lpstr>
      <vt:lpstr>Flows</vt:lpstr>
      <vt:lpstr>Pools</vt:lpstr>
      <vt:lpstr>Skeletonization</vt:lpstr>
      <vt:lpstr>Drop Trail Patterns</vt:lpstr>
      <vt:lpstr> Documenting Bloodstain Evidence</vt:lpstr>
      <vt:lpstr>Interpreting Bloodstain Evidence</vt:lpstr>
      <vt:lpstr>Detecting Bloodstains</vt:lpstr>
      <vt:lpstr>Crime Scene Chemisty</vt:lpstr>
      <vt:lpstr>Crime Scene Chemistry</vt:lpstr>
      <vt:lpstr>Crime Scene Chemistry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Spatter</dc:title>
  <dc:creator/>
  <cp:lastModifiedBy/>
  <cp:revision>1</cp:revision>
  <dcterms:created xsi:type="dcterms:W3CDTF">2019-04-02T13:55:54Z</dcterms:created>
  <dcterms:modified xsi:type="dcterms:W3CDTF">2024-05-30T17:25:53Z</dcterms:modified>
</cp:coreProperties>
</file>