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  <p:sldId id="262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7044" autoAdjust="0"/>
  </p:normalViewPr>
  <p:slideViewPr>
    <p:cSldViewPr snapToGrid="0">
      <p:cViewPr varScale="1">
        <p:scale>
          <a:sx n="74" d="100"/>
          <a:sy n="74" d="100"/>
        </p:scale>
        <p:origin x="55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073F1D2-A200-433B-B4AE-2C1EB8890D17}" type="datetimeFigureOut">
              <a:rPr lang="en-US"/>
              <a:t>2/6/2020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BDF7B6-35A0-4361-8F02-785A94FAFE8D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67752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Add picture of desktop icon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BDF7B6-35A0-4361-8F02-785A94FAFE8D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18776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Add pic for Portal &amp; File Explorer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BDF7B6-35A0-4361-8F02-785A94FAFE8D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15476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BDF7B6-35A0-4361-8F02-785A94FAFE8D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959624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BDF7B6-35A0-4361-8F02-785A94FAFE8D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46990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007533" y="0"/>
            <a:ext cx="7934348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8941881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11808" y="3428998"/>
            <a:ext cx="5518066" cy="2268559"/>
          </a:xfrm>
        </p:spPr>
        <p:txBody>
          <a:bodyPr anchor="t">
            <a:normAutofit/>
          </a:bodyPr>
          <a:lstStyle>
            <a:lvl1pPr algn="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72274" y="2268786"/>
            <a:ext cx="5357600" cy="1160213"/>
          </a:xfrm>
        </p:spPr>
        <p:txBody>
          <a:bodyPr tIns="0" anchor="b">
            <a:normAutofit/>
          </a:bodyPr>
          <a:lstStyle>
            <a:lvl1pPr marL="0" indent="0" algn="r">
              <a:buNone/>
              <a:defRPr sz="18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810A5-1A13-4087-8DFA-155E6E5B5D73}" type="datetimeFigureOut">
              <a:rPr lang="tr-TR" smtClean="0"/>
              <a:t>6.02.2020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Ins="45720"/>
          <a:lstStyle/>
          <a:p>
            <a:fld id="{600CBFCC-E1FF-473E-BF42-70E7405CF173}" type="slidenum">
              <a:rPr lang="tr-TR" smtClean="0"/>
              <a:t>‹#›</a:t>
            </a:fld>
            <a:endParaRPr lang="tr-TR"/>
          </a:p>
        </p:txBody>
      </p:sp>
      <p:sp>
        <p:nvSpPr>
          <p:cNvPr id="13" name="TextBox 12"/>
          <p:cNvSpPr txBox="1"/>
          <p:nvPr/>
        </p:nvSpPr>
        <p:spPr>
          <a:xfrm>
            <a:off x="2191282" y="3262852"/>
            <a:ext cx="4156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240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98782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extBox 8"/>
          <p:cNvSpPr txBox="1"/>
          <p:nvPr/>
        </p:nvSpPr>
        <p:spPr>
          <a:xfrm>
            <a:off x="2194236" y="641225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11808" y="808056"/>
            <a:ext cx="7954091" cy="107722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810A5-1A13-4087-8DFA-155E6E5B5D73}" type="datetimeFigureOut">
              <a:rPr lang="tr-TR" smtClean="0"/>
              <a:t>6.02.2020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CBFCC-E1FF-473E-BF42-70E7405CF17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17845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" name="Rectangle 15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extBox 8"/>
          <p:cNvSpPr txBox="1"/>
          <p:nvPr/>
        </p:nvSpPr>
        <p:spPr>
          <a:xfrm rot="5400000">
            <a:off x="10337141" y="416061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39380" y="805818"/>
            <a:ext cx="1326519" cy="5244126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608751" y="970410"/>
            <a:ext cx="6466903" cy="5079534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810A5-1A13-4087-8DFA-155E6E5B5D73}" type="datetimeFigureOut">
              <a:rPr lang="tr-TR" smtClean="0"/>
              <a:t>6.02.2020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CBFCC-E1FF-473E-BF42-70E7405CF17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642362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8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810A5-1A13-4087-8DFA-155E6E5B5D73}" type="datetimeFigureOut">
              <a:rPr lang="tr-TR" smtClean="0"/>
              <a:t>6.02.2020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CBFCC-E1FF-473E-BF42-70E7405CF173}" type="slidenum">
              <a:rPr lang="tr-TR" smtClean="0"/>
              <a:t>‹#›</a:t>
            </a:fld>
            <a:endParaRPr lang="tr-TR"/>
          </a:p>
        </p:txBody>
      </p:sp>
      <p:sp>
        <p:nvSpPr>
          <p:cNvPr id="7" name="TextBox 6"/>
          <p:cNvSpPr txBox="1"/>
          <p:nvPr/>
        </p:nvSpPr>
        <p:spPr>
          <a:xfrm>
            <a:off x="2194943" y="641225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20294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5" name="Rectangle 24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TextBox 10"/>
          <p:cNvSpPr txBox="1"/>
          <p:nvPr/>
        </p:nvSpPr>
        <p:spPr>
          <a:xfrm>
            <a:off x="2191843" y="2962586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3147254"/>
            <a:ext cx="7956560" cy="1424746"/>
          </a:xfrm>
        </p:spPr>
        <p:txBody>
          <a:bodyPr anchor="t">
            <a:normAutofit/>
          </a:bodyPr>
          <a:lstStyle>
            <a:lvl1pPr algn="r"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73968" y="2268786"/>
            <a:ext cx="7791931" cy="878468"/>
          </a:xfrm>
        </p:spPr>
        <p:txBody>
          <a:bodyPr tIns="0" anchor="b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810A5-1A13-4087-8DFA-155E6E5B5D73}" type="datetimeFigureOut">
              <a:rPr lang="tr-TR" smtClean="0"/>
              <a:t>6.02.2020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CBFCC-E1FF-473E-BF42-70E7405CF17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364613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7" name="Rectangle 26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805817"/>
            <a:ext cx="7950984" cy="108170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605374" y="2052116"/>
            <a:ext cx="3891960" cy="399782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66636" y="2052114"/>
            <a:ext cx="3894222" cy="399782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810A5-1A13-4087-8DFA-155E6E5B5D73}" type="datetimeFigureOut">
              <a:rPr lang="tr-TR" smtClean="0"/>
              <a:t>6.02.2020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CBFCC-E1FF-473E-BF42-70E7405CF173}" type="slidenum">
              <a:rPr lang="tr-TR" smtClean="0"/>
              <a:t>‹#›</a:t>
            </a:fld>
            <a:endParaRPr lang="tr-TR"/>
          </a:p>
        </p:txBody>
      </p:sp>
      <p:sp>
        <p:nvSpPr>
          <p:cNvPr id="10" name="TextBox 9"/>
          <p:cNvSpPr txBox="1"/>
          <p:nvPr/>
        </p:nvSpPr>
        <p:spPr>
          <a:xfrm>
            <a:off x="2196172" y="641223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60500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1" name="Rectangle 20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TextBox 11"/>
          <p:cNvSpPr txBox="1"/>
          <p:nvPr/>
        </p:nvSpPr>
        <p:spPr>
          <a:xfrm>
            <a:off x="2193650" y="636424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805818"/>
            <a:ext cx="7956560" cy="1078348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09285" y="2052115"/>
            <a:ext cx="3896467" cy="713818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none" baseline="0">
                <a:solidFill>
                  <a:schemeClr val="accent6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09285" y="2851331"/>
            <a:ext cx="3893623" cy="307143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66634" y="2052115"/>
            <a:ext cx="3899798" cy="713818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none" baseline="0">
                <a:solidFill>
                  <a:schemeClr val="accent6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66635" y="2851331"/>
            <a:ext cx="3899798" cy="307143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810A5-1A13-4087-8DFA-155E6E5B5D73}" type="datetimeFigureOut">
              <a:rPr lang="tr-TR" smtClean="0"/>
              <a:t>6.02.2020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CBFCC-E1FF-473E-BF42-70E7405CF17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236136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Rectangle 13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810A5-1A13-4087-8DFA-155E6E5B5D73}" type="datetimeFigureOut">
              <a:rPr lang="tr-TR" smtClean="0"/>
              <a:t>6.02.2020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CBFCC-E1FF-473E-BF42-70E7405CF173}" type="slidenum">
              <a:rPr lang="tr-TR" smtClean="0"/>
              <a:t>‹#›</a:t>
            </a:fld>
            <a:endParaRPr lang="tr-TR"/>
          </a:p>
        </p:txBody>
      </p:sp>
      <p:sp>
        <p:nvSpPr>
          <p:cNvPr id="8" name="TextBox 7"/>
          <p:cNvSpPr txBox="1"/>
          <p:nvPr/>
        </p:nvSpPr>
        <p:spPr>
          <a:xfrm>
            <a:off x="2196172" y="641226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66656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810A5-1A13-4087-8DFA-155E6E5B5D73}" type="datetimeFigureOut">
              <a:rPr lang="tr-TR" smtClean="0"/>
              <a:t>6.02.2020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CBFCC-E1FF-473E-BF42-70E7405CF17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246724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6" name="Rectangle 25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TextBox 9"/>
          <p:cNvSpPr txBox="1"/>
          <p:nvPr/>
        </p:nvSpPr>
        <p:spPr>
          <a:xfrm>
            <a:off x="1554154" y="1127550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0323" y="1282451"/>
            <a:ext cx="2664361" cy="1903241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20154" y="805818"/>
            <a:ext cx="5446278" cy="5244126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0322" y="3186154"/>
            <a:ext cx="2664361" cy="2386397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810A5-1A13-4087-8DFA-155E6E5B5D73}" type="datetimeFigureOut">
              <a:rPr lang="tr-TR" smtClean="0"/>
              <a:t>6.02.2020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CBFCC-E1FF-473E-BF42-70E7405CF17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503655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" name="Rectangle 19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47062" y="3229"/>
            <a:ext cx="4629734" cy="6858000"/>
          </a:xfrm>
          <a:solidFill>
            <a:schemeClr val="tx1">
              <a:alpha val="10000"/>
            </a:schemeClr>
          </a:solidFill>
          <a:ln w="9525" cap="sq">
            <a:noFill/>
            <a:miter lim="800000"/>
          </a:ln>
          <a:effectLst/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554686" y="1127550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1241" y="1282452"/>
            <a:ext cx="3970986" cy="1900473"/>
          </a:xfrm>
        </p:spPr>
        <p:txBody>
          <a:bodyPr anchor="b">
            <a:normAutofit/>
          </a:bodyPr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0322" y="3182928"/>
            <a:ext cx="3971874" cy="2386394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810A5-1A13-4087-8DFA-155E6E5B5D73}" type="datetimeFigureOut">
              <a:rPr lang="tr-TR" smtClean="0"/>
              <a:t>6.02.2020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CBFCC-E1FF-473E-BF42-70E7405CF17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467021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1794" y="2105202"/>
            <a:ext cx="9360205" cy="4752798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9867" cy="685800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0"/>
            <a:ext cx="964174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611808" y="808056"/>
            <a:ext cx="7958331" cy="107722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73599" y="2052116"/>
            <a:ext cx="7796540" cy="39978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  <a:p>
            <a:pPr lvl="5"/>
            <a:r>
              <a:rPr lang="en-US"/>
              <a:t>Sixth level</a:t>
            </a:r>
          </a:p>
          <a:p>
            <a:pPr lvl="6"/>
            <a:r>
              <a:rPr lang="en-US"/>
              <a:t>Seventh level</a:t>
            </a:r>
          </a:p>
          <a:p>
            <a:pPr lvl="7"/>
            <a:r>
              <a:rPr lang="en-US"/>
              <a:t>Eigth level</a:t>
            </a:r>
          </a:p>
          <a:p>
            <a:pPr lvl="8"/>
            <a:r>
              <a:rPr lang="en-US"/>
              <a:t>Ninth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-810065" y="5270604"/>
            <a:ext cx="2662729" cy="182880"/>
          </a:xfrm>
          <a:prstGeom prst="rect">
            <a:avLst/>
          </a:prstGeom>
        </p:spPr>
        <p:txBody>
          <a:bodyPr vert="horz" lIns="91440" tIns="18288" rIns="91440" bIns="45720" rtlCol="0" anchor="t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7B7810A5-1A13-4087-8DFA-155E6E5B5D73}" type="datetimeFigureOut">
              <a:rPr lang="tr-TR" smtClean="0"/>
              <a:t>6.02.2020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-2237130" y="3661144"/>
            <a:ext cx="5885352" cy="179176"/>
          </a:xfrm>
          <a:prstGeom prst="rect">
            <a:avLst/>
          </a:prstGeom>
        </p:spPr>
        <p:txBody>
          <a:bodyPr vert="horz" lIns="91440" tIns="45720" rIns="91440" bIns="18288" rtlCol="0" anchor="b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8407" y="164592"/>
            <a:ext cx="636727" cy="322851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0CBFCC-E1FF-473E-BF42-70E7405CF173}" type="slidenum">
              <a:rPr lang="tr-TR" smtClean="0"/>
              <a:t>‹#›</a:t>
            </a:fld>
            <a:endParaRPr lang="tr-TR"/>
          </a:p>
        </p:txBody>
      </p:sp>
      <p:sp>
        <p:nvSpPr>
          <p:cNvPr id="57" name="Rectangle 56"/>
          <p:cNvSpPr/>
          <p:nvPr/>
        </p:nvSpPr>
        <p:spPr>
          <a:xfrm>
            <a:off x="962042" y="0"/>
            <a:ext cx="45719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37175817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3400" b="0" i="0" kern="1200" cap="none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344488" indent="-344488" algn="l" defTabSz="914400" rtl="0" eaLnBrk="1" latinLnBrk="0" hangingPunct="1">
        <a:lnSpc>
          <a:spcPct val="120000"/>
        </a:lnSpc>
        <a:spcBef>
          <a:spcPts val="10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95338" indent="-33813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58888" indent="-34448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709738" indent="-33813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173288" indent="-34448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642616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3108960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575304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4041648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Portal.Office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hyperlink" Target="mailto:UserName@yonkerspublicschools.org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mailto:888888@yonkerspublicschools.org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6.jp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B28281-3783-403A-B1AB-0182A003DFE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err="1">
                <a:cs typeface="Arial"/>
              </a:rPr>
              <a:t>Technology</a:t>
            </a:r>
            <a:r>
              <a:rPr lang="tr-TR">
                <a:cs typeface="Arial"/>
              </a:rPr>
              <a:t> PD</a:t>
            </a:r>
            <a:r>
              <a:rPr lang="en-US"/>
              <a:t/>
            </a:r>
            <a:br>
              <a:rPr lang="en-US"/>
            </a:br>
            <a:r>
              <a:rPr lang="tr-TR">
                <a:cs typeface="Arial"/>
              </a:rPr>
              <a:t>Office 365</a:t>
            </a:r>
            <a:endParaRPr lang="tr-TR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4542EAC-8BF3-4BFD-9891-145BC49409C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>
                <a:cs typeface="Arial"/>
              </a:rPr>
              <a:t>Ken Texler</a:t>
            </a:r>
          </a:p>
          <a:p>
            <a:r>
              <a:rPr lang="en-US" dirty="0" smtClean="0">
                <a:cs typeface="Arial"/>
              </a:rPr>
              <a:t>February</a:t>
            </a:r>
            <a:r>
              <a:rPr lang="tr-TR" dirty="0" smtClean="0">
                <a:cs typeface="Arial"/>
              </a:rPr>
              <a:t> 20</a:t>
            </a:r>
            <a:r>
              <a:rPr lang="en-US" dirty="0" smtClean="0">
                <a:cs typeface="Arial"/>
              </a:rPr>
              <a:t>20</a:t>
            </a:r>
            <a:endParaRPr lang="tr-TR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553726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12192000" cy="6858000"/>
          </a:xfrm>
          <a:prstGeom prst="rect">
            <a:avLst/>
          </a:prstGeom>
          <a:blipFill rotWithShape="1">
            <a:blip r:embed="rId2"/>
            <a:stretch/>
          </a:blipFill>
          <a:ln>
            <a:noFill/>
          </a:ln>
          <a:effectLst/>
        </p:spPr>
      </p:sp>
      <p:pic>
        <p:nvPicPr>
          <p:cNvPr id="12" name="Picture 11"/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1794" y="2105202"/>
            <a:ext cx="9360205" cy="4752798"/>
          </a:xfrm>
          <a:prstGeom prst="rect">
            <a:avLst/>
          </a:prstGeom>
        </p:spPr>
      </p:pic>
      <p:pic>
        <p:nvPicPr>
          <p:cNvPr id="14" name="Picture 13"/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9867" cy="6858000"/>
          </a:xfrm>
          <a:prstGeom prst="rect">
            <a:avLst/>
          </a:prstGeom>
        </p:spPr>
      </p:pic>
      <p:sp>
        <p:nvSpPr>
          <p:cNvPr id="16" name="Rectangle 15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64174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2042" y="0"/>
            <a:ext cx="45719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" name="Rectangle 19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2" name="Rectangle 21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4" name="TextBox 23"/>
          <p:cNvSpPr txBox="1"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194943" y="641225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spcAft>
                <a:spcPts val="600"/>
              </a:spcAft>
            </a:pPr>
            <a:r>
              <a:rPr lang="en-US" sz="180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 useBgFill="1">
        <p:nvSpPr>
          <p:cNvPr id="26" name="Rectangle 25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9867" cy="685528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8" name="Picture 27"/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1794" y="2105202"/>
            <a:ext cx="9360205" cy="4752798"/>
          </a:xfrm>
          <a:prstGeom prst="rect">
            <a:avLst/>
          </a:prstGeom>
        </p:spPr>
      </p:pic>
      <p:pic>
        <p:nvPicPr>
          <p:cNvPr id="30" name="Picture 29"/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4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9867" cy="6858000"/>
          </a:xfrm>
          <a:prstGeom prst="rect">
            <a:avLst/>
          </a:prstGeom>
        </p:spPr>
      </p:pic>
      <p:sp>
        <p:nvSpPr>
          <p:cNvPr id="32" name="Rectangle 31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64174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2042" y="0"/>
            <a:ext cx="45719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35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07533" y="0"/>
            <a:ext cx="10378001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37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387666" y="-2718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TextBox 39"/>
          <p:cNvSpPr txBox="1"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60169" y="641225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spcAft>
                <a:spcPts val="600"/>
              </a:spcAft>
            </a:pPr>
            <a:r>
              <a:rPr lang="en-US" sz="180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69803" y="327946"/>
            <a:ext cx="8608037" cy="1077229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l"/>
            <a:r>
              <a:rPr lang="en-US" dirty="0"/>
              <a:t>Office 365 Applications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43301" y="1028287"/>
            <a:ext cx="3644609" cy="3944761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344170" indent="-344170"/>
            <a:r>
              <a:rPr lang="en-US" dirty="0"/>
              <a:t>Applications and Purpose</a:t>
            </a:r>
          </a:p>
          <a:p>
            <a:pPr marL="344170" indent="-344170"/>
            <a:r>
              <a:rPr lang="en-US" dirty="0"/>
              <a:t>Email: Outlook</a:t>
            </a:r>
          </a:p>
          <a:p>
            <a:pPr marL="344170" indent="-344170"/>
            <a:r>
              <a:rPr lang="en-US" dirty="0"/>
              <a:t>Cloud Storage: OneDrive</a:t>
            </a:r>
          </a:p>
          <a:p>
            <a:pPr marL="344170" indent="-344170"/>
            <a:r>
              <a:rPr lang="en-US" dirty="0"/>
              <a:t>Productivity: Word, Excel,  </a:t>
            </a:r>
            <a:r>
              <a:rPr lang="en-US" dirty="0" err="1"/>
              <a:t>Powerpoint</a:t>
            </a:r>
            <a:endParaRPr lang="en-US" dirty="0"/>
          </a:p>
          <a:p>
            <a:pPr marL="344170" indent="-344170"/>
            <a:r>
              <a:rPr lang="en-US" dirty="0" smtClean="0"/>
              <a:t>Classwork: Teams</a:t>
            </a:r>
            <a:endParaRPr lang="en-US" dirty="0"/>
          </a:p>
          <a:p>
            <a:pPr marL="344170" indent="-344170"/>
            <a:endParaRPr lang="en-US" sz="16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08777" y="2052116"/>
            <a:ext cx="1323823" cy="1644749"/>
          </a:xfrm>
          <a:prstGeom prst="rect">
            <a:avLst/>
          </a:prstGeom>
        </p:spPr>
      </p:pic>
      <p:pic>
        <p:nvPicPr>
          <p:cNvPr id="8" name="Content Placeholder 7"/>
          <p:cNvPicPr>
            <a:picLocks noGrp="1" noChangeAspect="1"/>
          </p:cNvPicPr>
          <p:nvPr>
            <p:ph sz="half" idx="2"/>
          </p:nvPr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19137" y="4237827"/>
            <a:ext cx="9526477" cy="2512477"/>
          </a:xfrm>
        </p:spPr>
      </p:pic>
    </p:spTree>
    <p:extLst>
      <p:ext uri="{BB962C8B-B14F-4D97-AF65-F5344CB8AC3E}">
        <p14:creationId xmlns:p14="http://schemas.microsoft.com/office/powerpoint/2010/main" val="2966418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cs typeface="Arial"/>
              </a:rPr>
              <a:t>Accessing Your Office Portal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30129" y="2052638"/>
            <a:ext cx="9539446" cy="3997325"/>
          </a:xfrm>
        </p:spPr>
        <p:txBody>
          <a:bodyPr/>
          <a:lstStyle/>
          <a:p>
            <a:pPr marL="344170" indent="-344170"/>
            <a:r>
              <a:rPr lang="en-US">
                <a:cs typeface="Arial"/>
              </a:rPr>
              <a:t>Through the Web: </a:t>
            </a:r>
            <a:r>
              <a:rPr lang="en-US">
                <a:cs typeface="Arial"/>
                <a:hlinkClick r:id="rId3"/>
              </a:rPr>
              <a:t>Portal.Office.com</a:t>
            </a:r>
          </a:p>
          <a:p>
            <a:pPr marL="344170" indent="-344170"/>
            <a:r>
              <a:rPr lang="en-US">
                <a:cs typeface="Arial"/>
              </a:rPr>
              <a:t>On your laptop: Open Office 365 Portal Icon</a:t>
            </a:r>
          </a:p>
          <a:p>
            <a:pPr marL="344170" indent="-344170"/>
            <a:r>
              <a:rPr lang="en-US">
                <a:cs typeface="Arial"/>
              </a:rPr>
              <a:t>Login Info: </a:t>
            </a:r>
          </a:p>
          <a:p>
            <a:pPr marL="795020" lvl="1" indent="-337820"/>
            <a:r>
              <a:rPr lang="en-US">
                <a:cs typeface="Arial"/>
              </a:rPr>
              <a:t>User: </a:t>
            </a:r>
            <a:r>
              <a:rPr lang="en-US">
                <a:cs typeface="Arial"/>
                <a:hlinkClick r:id="rId4"/>
              </a:rPr>
              <a:t>UserName@yonkerspublicschools.org</a:t>
            </a:r>
            <a:endParaRPr lang="en-US">
              <a:cs typeface="Arial"/>
            </a:endParaRPr>
          </a:p>
          <a:p>
            <a:pPr marL="795020" lvl="1" indent="-337820"/>
            <a:r>
              <a:rPr lang="en-US">
                <a:cs typeface="Arial"/>
              </a:rPr>
              <a:t>Password: Same as used for computer login</a:t>
            </a:r>
          </a:p>
          <a:p>
            <a:pPr marL="344170" indent="-344170"/>
            <a:r>
              <a:rPr lang="en-US">
                <a:cs typeface="Arial"/>
              </a:rPr>
              <a:t>Install Office 2016 at home and on your mobile devices!</a:t>
            </a:r>
          </a:p>
          <a:p>
            <a:pPr marL="795020" lvl="1" indent="-337820"/>
            <a:r>
              <a:rPr lang="en-US">
                <a:cs typeface="Arial"/>
              </a:rPr>
              <a:t>Students can install on one computer and one mobile device.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99696" y="2052638"/>
            <a:ext cx="1949611" cy="24222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5947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cs typeface="Arial"/>
              </a:rPr>
              <a:t>OneDrive: Your </a:t>
            </a:r>
            <a:r>
              <a:rPr lang="en-US" i="1">
                <a:cs typeface="Arial"/>
              </a:rPr>
              <a:t>Cloud </a:t>
            </a:r>
            <a:r>
              <a:rPr lang="en-US">
                <a:cs typeface="Arial"/>
              </a:rPr>
              <a:t>Storage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10972" y="2052638"/>
            <a:ext cx="9558603" cy="3997325"/>
          </a:xfrm>
        </p:spPr>
        <p:txBody>
          <a:bodyPr/>
          <a:lstStyle/>
          <a:p>
            <a:pPr marL="344170" indent="-344170"/>
            <a:r>
              <a:rPr lang="en-US">
                <a:cs typeface="Arial"/>
              </a:rPr>
              <a:t>Sync documents on all of your device!</a:t>
            </a:r>
          </a:p>
          <a:p>
            <a:pPr marL="795020" lvl="1" indent="-337820"/>
            <a:r>
              <a:rPr lang="en-US">
                <a:cs typeface="Arial"/>
              </a:rPr>
              <a:t>No more thumb drives</a:t>
            </a:r>
          </a:p>
          <a:p>
            <a:pPr marL="795020" lvl="1" indent="-337820"/>
            <a:r>
              <a:rPr lang="en-US">
                <a:cs typeface="Arial"/>
              </a:rPr>
              <a:t>You can log in to any computer and have your files</a:t>
            </a:r>
          </a:p>
          <a:p>
            <a:pPr marL="344170" indent="-344170"/>
            <a:r>
              <a:rPr lang="en-US">
                <a:cs typeface="Arial"/>
              </a:rPr>
              <a:t>Encourage your students to use their OneDrive</a:t>
            </a:r>
          </a:p>
          <a:p>
            <a:pPr marL="344170" indent="-344170"/>
            <a:r>
              <a:rPr lang="en-US">
                <a:cs typeface="Arial"/>
              </a:rPr>
              <a:t>Access through web or computer.</a:t>
            </a:r>
          </a:p>
        </p:txBody>
      </p:sp>
    </p:spTree>
    <p:extLst>
      <p:ext uri="{BB962C8B-B14F-4D97-AF65-F5344CB8AC3E}">
        <p14:creationId xmlns:p14="http://schemas.microsoft.com/office/powerpoint/2010/main" val="17584629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cs typeface="Arial"/>
              </a:rPr>
              <a:t>Student Setup: </a:t>
            </a:r>
            <a:r>
              <a:rPr lang="en-US">
                <a:latin typeface="+mj-ea"/>
                <a:cs typeface="+mj-ea"/>
              </a:rPr>
              <a:t/>
            </a:r>
            <a:br>
              <a:rPr lang="en-US">
                <a:latin typeface="+mj-ea"/>
                <a:cs typeface="+mj-ea"/>
              </a:rPr>
            </a:br>
            <a:r>
              <a:rPr lang="en-US">
                <a:cs typeface="Arial"/>
              </a:rPr>
              <a:t>Logging In to the Computer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9285" y="2052638"/>
            <a:ext cx="9520290" cy="3997325"/>
          </a:xfrm>
        </p:spPr>
        <p:txBody>
          <a:bodyPr>
            <a:normAutofit/>
          </a:bodyPr>
          <a:lstStyle/>
          <a:p>
            <a:pPr marL="344170" indent="-344170"/>
            <a:r>
              <a:rPr lang="en-US" dirty="0">
                <a:cs typeface="Arial"/>
              </a:rPr>
              <a:t>Log into any school computer on the district’s network.</a:t>
            </a:r>
          </a:p>
          <a:p>
            <a:pPr marL="685800" indent="-344170"/>
            <a:r>
              <a:rPr lang="en-US" dirty="0">
                <a:cs typeface="Arial"/>
              </a:rPr>
              <a:t>Student username is their ID number (</a:t>
            </a:r>
            <a:r>
              <a:rPr lang="en-US" dirty="0" err="1">
                <a:cs typeface="Arial"/>
              </a:rPr>
              <a:t>ie</a:t>
            </a:r>
            <a:r>
              <a:rPr lang="en-US" dirty="0">
                <a:cs typeface="Arial"/>
              </a:rPr>
              <a:t>. </a:t>
            </a:r>
            <a:r>
              <a:rPr lang="en-US" dirty="0" smtClean="0">
                <a:cs typeface="Arial"/>
              </a:rPr>
              <a:t>123456)</a:t>
            </a:r>
            <a:endParaRPr dirty="0">
              <a:cs typeface="Arial"/>
            </a:endParaRPr>
          </a:p>
          <a:p>
            <a:pPr marL="685800" indent="-344170"/>
            <a:r>
              <a:rPr lang="en-US" dirty="0">
                <a:cs typeface="Arial"/>
              </a:rPr>
              <a:t>Student initial password </a:t>
            </a:r>
            <a:r>
              <a:rPr lang="en-US" dirty="0" smtClean="0">
                <a:cs typeface="Arial"/>
              </a:rPr>
              <a:t>is </a:t>
            </a:r>
            <a:r>
              <a:rPr lang="en-US" dirty="0">
                <a:cs typeface="Arial"/>
              </a:rPr>
              <a:t>their ID number </a:t>
            </a:r>
            <a:r>
              <a:rPr lang="en-US" dirty="0" smtClean="0">
                <a:cs typeface="Arial"/>
              </a:rPr>
              <a:t>TWICE </a:t>
            </a:r>
            <a:r>
              <a:rPr lang="en-US" dirty="0" smtClean="0">
                <a:cs typeface="Arial"/>
              </a:rPr>
              <a:t>(</a:t>
            </a:r>
            <a:r>
              <a:rPr lang="en-US" dirty="0" err="1" smtClean="0">
                <a:cs typeface="Arial"/>
              </a:rPr>
              <a:t>ie</a:t>
            </a:r>
            <a:r>
              <a:rPr lang="en-US" dirty="0">
                <a:cs typeface="Arial"/>
              </a:rPr>
              <a:t>. </a:t>
            </a:r>
            <a:r>
              <a:rPr lang="en-US" dirty="0" smtClean="0">
                <a:cs typeface="Arial"/>
              </a:rPr>
              <a:t>123456123456)</a:t>
            </a:r>
            <a:endParaRPr dirty="0">
              <a:cs typeface="Arial"/>
            </a:endParaRPr>
          </a:p>
          <a:p>
            <a:pPr marL="228600" indent="-344170"/>
            <a:r>
              <a:rPr lang="en-US" dirty="0">
                <a:cs typeface="Arial"/>
              </a:rPr>
              <a:t>After logging in, they will be directed to change your password. </a:t>
            </a:r>
            <a:endParaRPr dirty="0">
              <a:cs typeface="Arial"/>
            </a:endParaRPr>
          </a:p>
          <a:p>
            <a:pPr marL="679450" lvl="1" indent="-337820"/>
            <a:r>
              <a:rPr lang="en-US" dirty="0">
                <a:cs typeface="Arial"/>
              </a:rPr>
              <a:t>HAVE STUDENTS RECORD ID AND PASSWORD IN THEIR PHONES</a:t>
            </a:r>
            <a:endParaRPr sz="2000" dirty="0">
              <a:cs typeface="Arial"/>
            </a:endParaRPr>
          </a:p>
          <a:p>
            <a:pPr marL="679450" lvl="1" indent="-337820"/>
            <a:r>
              <a:rPr lang="en-US" dirty="0">
                <a:cs typeface="Arial"/>
              </a:rPr>
              <a:t>IF THEY FORGET PASSWORD, SEE MR. TEXLER OR MR. KREAMER</a:t>
            </a:r>
          </a:p>
          <a:p>
            <a:pPr marL="228600" indent="-344170"/>
            <a:r>
              <a:rPr lang="en-US" dirty="0">
                <a:cs typeface="Arial"/>
              </a:rPr>
              <a:t>Once this is completed, your account will be activated.</a:t>
            </a:r>
            <a:endParaRPr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341178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cs typeface="Arial"/>
              </a:rPr>
              <a:t>Student Setup: </a:t>
            </a:r>
            <a:r>
              <a:rPr lang="en-US"/>
              <a:t/>
            </a:r>
            <a:br>
              <a:rPr lang="en-US"/>
            </a:br>
            <a:r>
              <a:rPr lang="en-US">
                <a:cs typeface="Arial"/>
              </a:rPr>
              <a:t>Accessing Office 365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9285" y="2052638"/>
            <a:ext cx="9520290" cy="3997325"/>
          </a:xfrm>
        </p:spPr>
        <p:txBody>
          <a:bodyPr>
            <a:normAutofit fontScale="85000" lnSpcReduction="20000"/>
          </a:bodyPr>
          <a:lstStyle/>
          <a:p>
            <a:pPr marL="344170" indent="-344170"/>
            <a:r>
              <a:rPr lang="en-US" dirty="0">
                <a:cs typeface="Arial"/>
              </a:rPr>
              <a:t>Open the Office 365 icon on the desktop.</a:t>
            </a:r>
          </a:p>
          <a:p>
            <a:pPr marL="228600" indent="-344170"/>
            <a:r>
              <a:rPr lang="en-US" dirty="0">
                <a:cs typeface="Arial"/>
              </a:rPr>
              <a:t>Log into the Office 365 Portal using:</a:t>
            </a:r>
            <a:endParaRPr dirty="0">
              <a:cs typeface="Arial"/>
            </a:endParaRPr>
          </a:p>
          <a:p>
            <a:pPr marL="685800" indent="-344170"/>
            <a:r>
              <a:rPr lang="en-US" dirty="0">
                <a:cs typeface="Arial"/>
              </a:rPr>
              <a:t>Your ID followed by @yonkerspublicschools.org </a:t>
            </a:r>
            <a:endParaRPr dirty="0">
              <a:cs typeface="Arial"/>
            </a:endParaRPr>
          </a:p>
          <a:p>
            <a:pPr marL="1136650" lvl="1" indent="-337820"/>
            <a:r>
              <a:rPr lang="en-US" dirty="0">
                <a:cs typeface="Arial"/>
              </a:rPr>
              <a:t>(</a:t>
            </a:r>
            <a:r>
              <a:rPr lang="en-US" dirty="0" err="1">
                <a:cs typeface="Arial"/>
              </a:rPr>
              <a:t>ie</a:t>
            </a:r>
            <a:r>
              <a:rPr lang="en-US" dirty="0">
                <a:cs typeface="Arial"/>
              </a:rPr>
              <a:t>. </a:t>
            </a:r>
            <a:r>
              <a:rPr lang="en-US" dirty="0" smtClean="0">
                <a:cs typeface="Arial"/>
                <a:hlinkClick r:id="rId3"/>
              </a:rPr>
              <a:t>123456@yonkerspublicschools.org</a:t>
            </a:r>
            <a:r>
              <a:rPr lang="en-US" dirty="0">
                <a:cs typeface="Arial"/>
              </a:rPr>
              <a:t>) which will be your email address.</a:t>
            </a:r>
            <a:endParaRPr dirty="0">
              <a:cs typeface="Arial"/>
            </a:endParaRPr>
          </a:p>
          <a:p>
            <a:pPr marL="685800" indent="-344170"/>
            <a:r>
              <a:rPr lang="en-US" dirty="0">
                <a:cs typeface="Arial"/>
              </a:rPr>
              <a:t>Use your new and changed password to log into the Office 365 portal</a:t>
            </a:r>
            <a:endParaRPr dirty="0">
              <a:cs typeface="Arial"/>
            </a:endParaRPr>
          </a:p>
          <a:p>
            <a:pPr marL="228600" indent="-344170"/>
            <a:r>
              <a:rPr lang="en-US" dirty="0">
                <a:cs typeface="Arial"/>
              </a:rPr>
              <a:t>This will also give you access to your one drive and office suite.</a:t>
            </a:r>
            <a:endParaRPr dirty="0">
              <a:cs typeface="Arial"/>
            </a:endParaRPr>
          </a:p>
          <a:p>
            <a:pPr marL="228600" indent="-344170"/>
            <a:r>
              <a:rPr lang="en-US" dirty="0">
                <a:cs typeface="Arial"/>
              </a:rPr>
              <a:t>You can install the office suite on one computer and one mobile device.  </a:t>
            </a:r>
            <a:endParaRPr dirty="0">
              <a:cs typeface="Arial"/>
            </a:endParaRPr>
          </a:p>
          <a:p>
            <a:pPr marL="679450" lvl="1" indent="-337820"/>
            <a:r>
              <a:rPr lang="en-US" dirty="0">
                <a:cs typeface="Arial"/>
              </a:rPr>
              <a:t>You can access the programs online on any computer.</a:t>
            </a:r>
            <a:endParaRPr dirty="0">
              <a:cs typeface="Arial"/>
            </a:endParaRPr>
          </a:p>
          <a:p>
            <a:pPr marL="344170" indent="-344170"/>
            <a:r>
              <a:rPr lang="en-US" dirty="0">
                <a:cs typeface="Arial"/>
              </a:rPr>
              <a:t>Students can also access their OneDrive from the File Explorer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35764" y="4074191"/>
            <a:ext cx="2143125" cy="2143125"/>
          </a:xfrm>
          <a:prstGeom prst="rect">
            <a:avLst/>
          </a:prstGeom>
          <a:effectLst>
            <a:softEdge rad="63500"/>
          </a:effectLst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35764" y="1885285"/>
            <a:ext cx="1541577" cy="19152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4556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Classwork: Microsoft Teams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27434" y="1639992"/>
            <a:ext cx="6608983" cy="4528988"/>
          </a:xfrm>
        </p:spPr>
        <p:txBody>
          <a:bodyPr>
            <a:normAutofit fontScale="70000" lnSpcReduction="20000"/>
          </a:bodyPr>
          <a:lstStyle/>
          <a:p>
            <a:r>
              <a:rPr lang="en-US" sz="2600" dirty="0" smtClean="0"/>
              <a:t>Why use MS Teams in your classroom?</a:t>
            </a:r>
          </a:p>
          <a:p>
            <a:pPr lvl="1"/>
            <a:r>
              <a:rPr lang="en-US" sz="2300" dirty="0" smtClean="0"/>
              <a:t>Chat</a:t>
            </a:r>
          </a:p>
          <a:p>
            <a:pPr lvl="2"/>
            <a:r>
              <a:rPr lang="en-US" sz="2000" dirty="0" smtClean="0"/>
              <a:t>Collaborate with students about the coursework</a:t>
            </a:r>
          </a:p>
          <a:p>
            <a:pPr lvl="1"/>
            <a:r>
              <a:rPr lang="en-US" sz="2300" dirty="0" smtClean="0"/>
              <a:t>Assignments</a:t>
            </a:r>
          </a:p>
          <a:p>
            <a:pPr lvl="2"/>
            <a:r>
              <a:rPr lang="en-US" sz="2000" dirty="0" smtClean="0"/>
              <a:t>Create assignments for all students in one place</a:t>
            </a:r>
          </a:p>
          <a:p>
            <a:pPr lvl="2"/>
            <a:r>
              <a:rPr lang="en-US" sz="2000" dirty="0" smtClean="0"/>
              <a:t>Comment and collect all assignments without printing</a:t>
            </a:r>
          </a:p>
          <a:p>
            <a:pPr lvl="1"/>
            <a:r>
              <a:rPr lang="en-US" sz="2300" dirty="0" smtClean="0"/>
              <a:t>Gradebook</a:t>
            </a:r>
          </a:p>
          <a:p>
            <a:pPr lvl="2"/>
            <a:r>
              <a:rPr lang="en-US" sz="2000" dirty="0" smtClean="0"/>
              <a:t>Organize and track assignments in Teams</a:t>
            </a:r>
          </a:p>
          <a:p>
            <a:pPr lvl="1"/>
            <a:r>
              <a:rPr lang="en-US" sz="2300" dirty="0" smtClean="0"/>
              <a:t>Notebooks</a:t>
            </a:r>
          </a:p>
          <a:p>
            <a:pPr lvl="2"/>
            <a:r>
              <a:rPr lang="en-US" sz="2000" dirty="0" smtClean="0"/>
              <a:t>Create and store class resources and handouts in one place</a:t>
            </a:r>
          </a:p>
          <a:p>
            <a:pPr lvl="1"/>
            <a:r>
              <a:rPr lang="en-US" sz="2200" dirty="0" smtClean="0"/>
              <a:t>Other Tools</a:t>
            </a:r>
          </a:p>
          <a:p>
            <a:pPr lvl="2"/>
            <a:r>
              <a:rPr lang="en-US" sz="2000" dirty="0" smtClean="0"/>
              <a:t>Immersive Reader</a:t>
            </a:r>
          </a:p>
          <a:p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39449" y="2004339"/>
            <a:ext cx="2215166" cy="2807960"/>
          </a:xfrm>
        </p:spPr>
      </p:pic>
    </p:spTree>
    <p:extLst>
      <p:ext uri="{BB962C8B-B14F-4D97-AF65-F5344CB8AC3E}">
        <p14:creationId xmlns:p14="http://schemas.microsoft.com/office/powerpoint/2010/main" val="36630172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Classwork: Microsoft Teams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39403" y="2052116"/>
            <a:ext cx="5157931" cy="3997828"/>
          </a:xfrm>
        </p:spPr>
        <p:txBody>
          <a:bodyPr>
            <a:normAutofit/>
          </a:bodyPr>
          <a:lstStyle/>
          <a:p>
            <a:r>
              <a:rPr lang="en-US" dirty="0" smtClean="0"/>
              <a:t>How to use MS Teams in your classroom?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dirty="0" smtClean="0"/>
              <a:t>Add members (students)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dirty="0" smtClean="0"/>
              <a:t>Create channels (optional)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dirty="0" smtClean="0"/>
              <a:t>Create assignments</a:t>
            </a:r>
          </a:p>
          <a:p>
            <a:pPr marL="800100" lvl="1" indent="-342900">
              <a:buFont typeface="+mj-lt"/>
              <a:buAutoNum type="arabicPeriod"/>
            </a:pPr>
            <a:endParaRPr lang="en-US" dirty="0" smtClean="0"/>
          </a:p>
          <a:p>
            <a:pPr marL="349250" indent="-342900"/>
            <a:r>
              <a:rPr lang="en-US" dirty="0" smtClean="0"/>
              <a:t>Let’s take a look at Teams</a:t>
            </a:r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05353" y="2519494"/>
            <a:ext cx="2215166" cy="2807960"/>
          </a:xfrm>
        </p:spPr>
      </p:pic>
    </p:spTree>
    <p:extLst>
      <p:ext uri="{BB962C8B-B14F-4D97-AF65-F5344CB8AC3E}">
        <p14:creationId xmlns:p14="http://schemas.microsoft.com/office/powerpoint/2010/main" val="19939436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>
                <a:cs typeface="Arial"/>
              </a:rPr>
              <a:t>Got Questions?</a:t>
            </a:r>
            <a:r>
              <a:rPr lang="en-US">
                <a:latin typeface="+mj-ea"/>
                <a:cs typeface="+mj-ea"/>
              </a:rPr>
              <a:t/>
            </a:r>
            <a:br>
              <a:rPr lang="en-US">
                <a:latin typeface="+mj-ea"/>
                <a:cs typeface="+mj-ea"/>
              </a:rPr>
            </a:br>
            <a:r>
              <a:rPr lang="en-US">
                <a:cs typeface="Arial"/>
              </a:rPr>
              <a:t>Or any other Tech Issues?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8308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adison">
  <a:themeElements>
    <a:clrScheme name="Madison">
      <a:dk1>
        <a:sysClr val="windowText" lastClr="000000"/>
      </a:dk1>
      <a:lt1>
        <a:sysClr val="window" lastClr="FFFFFF"/>
      </a:lt1>
      <a:dk2>
        <a:srgbClr val="1F2D29"/>
      </a:dk2>
      <a:lt2>
        <a:srgbClr val="C5FAEB"/>
      </a:lt2>
      <a:accent1>
        <a:srgbClr val="A1D68B"/>
      </a:accent1>
      <a:accent2>
        <a:srgbClr val="5EC795"/>
      </a:accent2>
      <a:accent3>
        <a:srgbClr val="4DADCF"/>
      </a:accent3>
      <a:accent4>
        <a:srgbClr val="CDB756"/>
      </a:accent4>
      <a:accent5>
        <a:srgbClr val="E29C36"/>
      </a:accent5>
      <a:accent6>
        <a:srgbClr val="8EC0C1"/>
      </a:accent6>
      <a:hlink>
        <a:srgbClr val="6D9D9B"/>
      </a:hlink>
      <a:folHlink>
        <a:srgbClr val="6D8583"/>
      </a:folHlink>
    </a:clrScheme>
    <a:fontScheme name="Madison">
      <a:majorFont>
        <a:latin typeface="Arial" panose="020B06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adison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alpha val="88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blipFill rotWithShape="1"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adison" id="{025CB5FB-2DD3-45EE-B6F0-CC461540EB19}" vid="{6AC10936-2DFC-4054-9ADF-B5E2C5F8619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158</TotalTime>
  <Words>359</Words>
  <Application>Microsoft Office PowerPoint</Application>
  <PresentationFormat>Widescreen</PresentationFormat>
  <Paragraphs>70</Paragraphs>
  <Slides>9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</vt:lpstr>
      <vt:lpstr>Calibri</vt:lpstr>
      <vt:lpstr>MS Shell Dlg 2</vt:lpstr>
      <vt:lpstr>Wingdings</vt:lpstr>
      <vt:lpstr>Wingdings 3</vt:lpstr>
      <vt:lpstr>Madison</vt:lpstr>
      <vt:lpstr>Technology PD Office 365</vt:lpstr>
      <vt:lpstr>Office 365 Applications</vt:lpstr>
      <vt:lpstr>Accessing Your Office Portal</vt:lpstr>
      <vt:lpstr>OneDrive: Your Cloud Storage</vt:lpstr>
      <vt:lpstr>Student Setup:  Logging In to the Computer</vt:lpstr>
      <vt:lpstr>Student Setup:  Accessing Office 365</vt:lpstr>
      <vt:lpstr>Classwork: Microsoft Teams</vt:lpstr>
      <vt:lpstr>Classwork: Microsoft Teams</vt:lpstr>
      <vt:lpstr>Got Questions? Or any other Tech Issues?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Technology PD Office 365</dc:title>
  <cp:lastModifiedBy>TEXLER, KENNETH</cp:lastModifiedBy>
  <cp:revision>11</cp:revision>
  <dcterms:modified xsi:type="dcterms:W3CDTF">2020-02-06T14:51:50Z</dcterms:modified>
</cp:coreProperties>
</file>