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6" r:id="rId4"/>
  </p:sldMasterIdLst>
  <p:notesMasterIdLst>
    <p:notesMasterId r:id="rId12"/>
  </p:notesMasterIdLst>
  <p:sldIdLst>
    <p:sldId id="256" r:id="rId5"/>
    <p:sldId id="258" r:id="rId6"/>
    <p:sldId id="266" r:id="rId7"/>
    <p:sldId id="286" r:id="rId8"/>
    <p:sldId id="287" r:id="rId9"/>
    <p:sldId id="289" r:id="rId10"/>
    <p:sldId id="288" r:id="rId11"/>
  </p:sldIdLst>
  <p:sldSz cx="12192000" cy="6858000"/>
  <p:notesSz cx="7023100" cy="93091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Ink Free" panose="03080402000500000000" pitchFamily="66" charset="0"/>
      <p:regular r:id="rId21"/>
    </p:embeddedFont>
    <p:embeddedFont>
      <p:font typeface="Kristen ITC" panose="03050502040202030202" pitchFamily="66" charset="0"/>
      <p:regular r:id="rId22"/>
    </p:embeddedFont>
    <p:embeddedFont>
      <p:font typeface="Papyrus" panose="03070502060502030205" pitchFamily="66" charset="0"/>
      <p:regular r:id="rId23"/>
    </p:embeddedFont>
    <p:embeddedFont>
      <p:font typeface="Rockwell" panose="02060603020205020403" pitchFamily="18" charset="0"/>
      <p:regular r:id="rId24"/>
      <p:bold r:id="rId25"/>
      <p:italic r:id="rId26"/>
      <p:boldItalic r:id="rId27"/>
    </p:embeddedFont>
    <p:embeddedFont>
      <p:font typeface="Segoe UI Light" panose="020B0502040204020203" pitchFamily="34" charset="0"/>
      <p:regular r:id="rId28"/>
      <p: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hsdKEPIJEHgc2/83xXes0r116T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0309ED"/>
    <a:srgbClr val="4B0FE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CC7904-ACFB-49A1-9561-5BDA99DB9AA6}">
  <a:tblStyle styleId="{6ACC7904-ACFB-49A1-9561-5BDA99DB9AA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5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8" Type="http://schemas.openxmlformats.org/officeDocument/2006/relationships/slide" Target="slides/slide4.xml"/><Relationship Id="rId5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1200"/>
              </a:p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ee10b4e8f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8ee10b4e8f_4_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87" name="Google Shape;87;g8ee10b4e8f_4_0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6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rgbClr val="000000"/>
                </a:buClr>
                <a:buSzPts val="1200"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ee10b4e8f_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8ee10b4e8f_4_1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0" name="Google Shape;120;g8ee10b4e8f_4_10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6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ee10b4e8f_4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8ee10b4e8f_4_93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1225"/>
              </a:spcBef>
              <a:spcAft>
                <a:spcPts val="1225"/>
              </a:spcAft>
            </a:pPr>
            <a:endParaRPr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g8ee10b4e8f_4_93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6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8ee10b4e8f_4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g8ee10b4e8f_4_257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385" name="Google Shape;385;g8ee10b4e8f_4_257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6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rgbClr val="000000"/>
                </a:buClr>
                <a:buSzPts val="1200"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ee10b4e8f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8ee10b4e8f_4_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87" name="Google Shape;87;g8ee10b4e8f_4_0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6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rgbClr val="000000"/>
                </a:buClr>
                <a:buSzPts val="1200"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518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ee10b4e8f_4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8ee10b4e8f_4_93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1225"/>
              </a:spcBef>
              <a:spcAft>
                <a:spcPts val="1225"/>
              </a:spcAft>
            </a:pPr>
            <a:endParaRPr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g8ee10b4e8f_4_93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6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9046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ee10b4e8f_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8ee10b4e8f_4_1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0" name="Google Shape;120;g8ee10b4e8f_4_10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6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548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6360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997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9839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1385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3817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1509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680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9473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8040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5724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1385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617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travelingseouls.com/buy-school-supplies-budapes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://blyton.blogspot.com/2009/12/pictails.html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21.bmp"/><Relationship Id="rId17" Type="http://schemas.openxmlformats.org/officeDocument/2006/relationships/hyperlink" Target="http://www.thaigoodview.com/node/133263" TargetMode="Externa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5" Type="http://schemas.openxmlformats.org/officeDocument/2006/relationships/hyperlink" Target="https://www.flickr.com/photos/rubbermaid/5529526696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Relationship Id="rId1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15.png"/><Relationship Id="rId7" Type="http://schemas.openxmlformats.org/officeDocument/2006/relationships/hyperlink" Target="http://www.thereadingworkshop.com/search/label/succes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hyperlink" Target="http://www.pngall.com/thank-you-png" TargetMode="External"/><Relationship Id="rId4" Type="http://schemas.openxmlformats.org/officeDocument/2006/relationships/image" Target="../media/image24.png"/><Relationship Id="rId9" Type="http://schemas.openxmlformats.org/officeDocument/2006/relationships/hyperlink" Target="http://www.teachingwithtlc.com/2015/05/what-is-organic-homeschooling_16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g8ee10b4e8f_4_0"/>
          <p:cNvPicPr preferRelativeResize="0"/>
          <p:nvPr/>
        </p:nvPicPr>
        <p:blipFill rotWithShape="1">
          <a:blip r:embed="rId4">
            <a:alphaModFix/>
          </a:blip>
          <a:srcRect b="41584"/>
          <a:stretch/>
        </p:blipFill>
        <p:spPr>
          <a:xfrm>
            <a:off x="5299061" y="1508536"/>
            <a:ext cx="7244150" cy="2157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8ee10b4e8f_4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27888" y="1470948"/>
            <a:ext cx="1649691" cy="23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8ee10b4e8f_4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5825" y="822870"/>
            <a:ext cx="1095299" cy="2028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8ee10b4e8f_4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7150" y="5093500"/>
            <a:ext cx="5468775" cy="176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8ee10b4e8f_4_0"/>
          <p:cNvPicPr preferRelativeResize="0"/>
          <p:nvPr/>
        </p:nvPicPr>
        <p:blipFill rotWithShape="1">
          <a:blip r:embed="rId8">
            <a:alphaModFix/>
          </a:blip>
          <a:srcRect l="10088"/>
          <a:stretch/>
        </p:blipFill>
        <p:spPr>
          <a:xfrm flipH="1">
            <a:off x="3812176" y="3669325"/>
            <a:ext cx="2101399" cy="233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8ee10b4e8f_4_0"/>
          <p:cNvPicPr preferRelativeResize="0"/>
          <p:nvPr/>
        </p:nvPicPr>
        <p:blipFill rotWithShape="1">
          <a:blip r:embed="rId9">
            <a:alphaModFix/>
          </a:blip>
          <a:srcRect l="5953" r="17821"/>
          <a:stretch/>
        </p:blipFill>
        <p:spPr>
          <a:xfrm flipH="1">
            <a:off x="2047900" y="4243675"/>
            <a:ext cx="3340325" cy="246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8ee10b4e8f_4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70413" y="4020175"/>
            <a:ext cx="1095300" cy="873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8ee10b4e8f_4_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94538" y="4137425"/>
            <a:ext cx="452100" cy="451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8ee10b4e8f_4_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084114" y="4478311"/>
            <a:ext cx="488975" cy="506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8ee10b4e8f_4_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70638" y="1117705"/>
            <a:ext cx="965334" cy="96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8ee10b4e8f_4_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935963" y="2082989"/>
            <a:ext cx="1650250" cy="666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8ee10b4e8f_4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36525" y="2617310"/>
            <a:ext cx="1649691" cy="23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8ee10b4e8f_4_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324050" y="0"/>
            <a:ext cx="2315673" cy="58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8ee10b4e8f_4_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4225" y="-22125"/>
            <a:ext cx="2315673" cy="58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8ee10b4e8f_4_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639725" y="0"/>
            <a:ext cx="2315673" cy="58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8ee10b4e8f_4_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955400" y="-22125"/>
            <a:ext cx="2315673" cy="58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8ee10b4e8f_4_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271077" y="-10902"/>
            <a:ext cx="2315673" cy="5806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Wave 3">
            <a:extLst>
              <a:ext uri="{FF2B5EF4-FFF2-40B4-BE49-F238E27FC236}">
                <a16:creationId xmlns:a16="http://schemas.microsoft.com/office/drawing/2014/main" id="{F3D6648B-548F-4FF6-8C9F-7CEE8C99D99C}"/>
              </a:ext>
            </a:extLst>
          </p:cNvPr>
          <p:cNvSpPr/>
          <p:nvPr/>
        </p:nvSpPr>
        <p:spPr>
          <a:xfrm>
            <a:off x="7058732" y="1429158"/>
            <a:ext cx="3724807" cy="113629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53D0E-F32A-4EB0-8C65-41BF9202D163}"/>
              </a:ext>
            </a:extLst>
          </p:cNvPr>
          <p:cNvSpPr txBox="1"/>
          <p:nvPr/>
        </p:nvSpPr>
        <p:spPr>
          <a:xfrm>
            <a:off x="7399379" y="1704916"/>
            <a:ext cx="3043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School</a:t>
            </a: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  #17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A9EB68-F95C-4E6E-AF6B-A010006F1B1D}"/>
              </a:ext>
            </a:extLst>
          </p:cNvPr>
          <p:cNvSpPr txBox="1"/>
          <p:nvPr/>
        </p:nvSpPr>
        <p:spPr>
          <a:xfrm>
            <a:off x="5780770" y="4150719"/>
            <a:ext cx="62527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Kristen ITC" panose="03050502040202030202" pitchFamily="66" charset="0"/>
              </a:rPr>
              <a:t>Kindergarten</a:t>
            </a:r>
          </a:p>
          <a:p>
            <a:pPr algn="r"/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  <a:latin typeface="Kristen ITC" panose="03050502040202030202" pitchFamily="66" charset="0"/>
            </a:endParaRPr>
          </a:p>
          <a:p>
            <a:pPr algn="r"/>
            <a:r>
              <a:rPr lang="en-US" sz="24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K-1~Room 5: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Mrs. Newman &amp; Mrs.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Cotza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algn="r"/>
            <a:r>
              <a:rPr lang="en-US" sz="2400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K-2~Room 6: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Mrs.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Caione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 &amp; Ms. Merlo</a:t>
            </a:r>
          </a:p>
          <a:p>
            <a:pPr algn="r"/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  <a:latin typeface="Kristen ITC" panose="03050502040202030202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0000"/>
          </a:fgClr>
          <a:bgClr>
            <a:schemeClr val="bg1">
              <a:lumMod val="50000"/>
              <a:lumOff val="50000"/>
            </a:schemeClr>
          </a:bgClr>
        </a:patt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g8ee10b4e8f_4_10"/>
          <p:cNvPicPr preferRelativeResize="0"/>
          <p:nvPr/>
        </p:nvPicPr>
        <p:blipFill rotWithShape="1">
          <a:blip r:embed="rId3">
            <a:alphaModFix/>
          </a:blip>
          <a:srcRect b="51124"/>
          <a:stretch/>
        </p:blipFill>
        <p:spPr>
          <a:xfrm>
            <a:off x="2820030" y="51334"/>
            <a:ext cx="6714795" cy="158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8ee10b4e8f_4_10"/>
          <p:cNvSpPr txBox="1"/>
          <p:nvPr/>
        </p:nvSpPr>
        <p:spPr>
          <a:xfrm>
            <a:off x="2755779" y="2715546"/>
            <a:ext cx="6390900" cy="3416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7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may contact us by sending a message:</a:t>
            </a:r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~</a:t>
            </a:r>
            <a:r>
              <a:rPr lang="en-US" sz="2400" b="0" i="0" u="none" strike="noStrike" cap="none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through ClassDojo~</a:t>
            </a:r>
          </a:p>
          <a:p>
            <a:pPr marL="285750" indent="-285750" algn="ctr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on messages</a:t>
            </a:r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7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2400" b="1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School Phone</a:t>
            </a:r>
            <a:r>
              <a:rPr lang="en-US" sz="2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-US" sz="2800" dirty="0">
                <a:latin typeface="Century Gothic"/>
                <a:ea typeface="Century Gothic"/>
                <a:cs typeface="Century Gothic"/>
                <a:sym typeface="Century Gothic"/>
              </a:rPr>
              <a:t>914.376.8345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7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endParaRPr sz="1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1" name="Google Shape;131;g8ee10b4e8f_4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3650" y="22125"/>
            <a:ext cx="2315673" cy="58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8ee10b4e8f_4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825" y="0"/>
            <a:ext cx="2315673" cy="58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8ee10b4e8f_4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9325" y="22125"/>
            <a:ext cx="2315673" cy="58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8ee10b4e8f_4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4634" y="22125"/>
            <a:ext cx="2315673" cy="58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8ee10b4e8f_4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34825" y="0"/>
            <a:ext cx="2315673" cy="58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E4432D-DC88-491E-B211-6A6397D5DD64}"/>
              </a:ext>
            </a:extLst>
          </p:cNvPr>
          <p:cNvSpPr txBox="1"/>
          <p:nvPr/>
        </p:nvSpPr>
        <p:spPr>
          <a:xfrm>
            <a:off x="3151758" y="1477056"/>
            <a:ext cx="559894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Ink Free" panose="03080402000500000000" pitchFamily="66" charset="0"/>
              </a:rPr>
              <a:t>to</a:t>
            </a:r>
          </a:p>
          <a:p>
            <a:pPr algn="ctr"/>
            <a:r>
              <a:rPr lang="en-US" sz="5400" dirty="0">
                <a:latin typeface="Ink Free" panose="03080402000500000000" pitchFamily="66" charset="0"/>
              </a:rPr>
              <a:t>Kindergarten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ee10b4e8f_4_93"/>
          <p:cNvSpPr txBox="1"/>
          <p:nvPr/>
        </p:nvSpPr>
        <p:spPr>
          <a:xfrm>
            <a:off x="5462375" y="1496675"/>
            <a:ext cx="4981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g8ee10b4e8f_4_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76980" y="2892301"/>
            <a:ext cx="2842398" cy="21926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5E802A-F059-4E1F-8A74-82D722DA22D2}"/>
              </a:ext>
            </a:extLst>
          </p:cNvPr>
          <p:cNvSpPr txBox="1"/>
          <p:nvPr/>
        </p:nvSpPr>
        <p:spPr>
          <a:xfrm>
            <a:off x="2406146" y="2649038"/>
            <a:ext cx="7727183" cy="34163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Pencil boxes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Primary notebooks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 </a:t>
            </a:r>
            <a:r>
              <a:rPr lang="en-US" sz="28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ct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Crayons </a:t>
            </a:r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(Crayola or </a:t>
            </a:r>
            <a:r>
              <a:rPr lang="en-US" sz="24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Roseart</a:t>
            </a:r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pencils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Blunt point Scissors </a:t>
            </a:r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(not pointy)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 pack of colored pencils </a:t>
            </a:r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(Crayola/</a:t>
            </a:r>
            <a:r>
              <a:rPr lang="en-US" sz="24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Roseart</a:t>
            </a:r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glue sticks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Playdough</a:t>
            </a:r>
            <a:endParaRPr lang="en-US" sz="2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A7A2DD-8B9E-4825-926C-B8EAB995C06A}"/>
              </a:ext>
            </a:extLst>
          </p:cNvPr>
          <p:cNvSpPr txBox="1"/>
          <p:nvPr/>
        </p:nvSpPr>
        <p:spPr>
          <a:xfrm>
            <a:off x="10133329" y="2786716"/>
            <a:ext cx="2002971" cy="286232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apyrus" panose="03070502060502030205" pitchFamily="66" charset="0"/>
              </a:rPr>
              <a:t>We would greatly appreciate any donations of: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Papyrus" panose="03070502060502030205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Papyrus" panose="03070502060502030205" pitchFamily="66" charset="0"/>
              </a:rPr>
              <a:t>Wipes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Papyrus" panose="03070502060502030205" pitchFamily="66" charset="0"/>
              </a:rPr>
              <a:t>Paper towels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Papyrus" panose="03070502060502030205" pitchFamily="66" charset="0"/>
              </a:rPr>
              <a:t>Napkins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Papyrus" panose="03070502060502030205" pitchFamily="66" charset="0"/>
              </a:rPr>
              <a:t>Tissue</a:t>
            </a:r>
            <a:r>
              <a:rPr lang="en-US" sz="1800" b="1" dirty="0">
                <a:solidFill>
                  <a:schemeClr val="bg1"/>
                </a:solidFill>
                <a:latin typeface="Papyrus" panose="03070502060502030205" pitchFamily="66" charset="0"/>
              </a:rPr>
              <a:t>s</a:t>
            </a:r>
            <a:endParaRPr lang="en-US" b="1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9F8851-93EC-4B59-8224-BA03D974D6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406146" y="-89884"/>
            <a:ext cx="7727183" cy="27389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g8ee10b4e8f_4_2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3879" y="-333212"/>
            <a:ext cx="7239000" cy="240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88C82F-0421-400A-98EB-02A00AEF9D09}"/>
              </a:ext>
            </a:extLst>
          </p:cNvPr>
          <p:cNvSpPr txBox="1"/>
          <p:nvPr/>
        </p:nvSpPr>
        <p:spPr>
          <a:xfrm>
            <a:off x="989171" y="1200926"/>
            <a:ext cx="50094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Reading/ELA: </a:t>
            </a:r>
          </a:p>
          <a:p>
            <a:r>
              <a:rPr lang="en-US" sz="2400" dirty="0"/>
              <a:t>Benchmark Advance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Letters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Sounds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Story concepts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Title,  characters, etc.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Writing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Letter formation, labeling, sentences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71D00C-38FB-41A4-8A8E-28DBE693A4BA}"/>
              </a:ext>
            </a:extLst>
          </p:cNvPr>
          <p:cNvSpPr txBox="1"/>
          <p:nvPr/>
        </p:nvSpPr>
        <p:spPr>
          <a:xfrm>
            <a:off x="3692491" y="4306513"/>
            <a:ext cx="44344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Many Science and Social Studies topics are integrated with our reading program.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We will also supplement with additional resources </a:t>
            </a:r>
            <a:r>
              <a:rPr lang="en-US" sz="1400" dirty="0"/>
              <a:t>(Mystery Science)</a:t>
            </a:r>
            <a:r>
              <a:rPr lang="en-US" sz="1600" dirty="0"/>
              <a:t> to incorporate thematic units of study.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CLEVER is our online platform with many resourceful programs for students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49F696-FF8E-43AF-B7E9-EA618CB12CEC}"/>
              </a:ext>
            </a:extLst>
          </p:cNvPr>
          <p:cNvSpPr txBox="1"/>
          <p:nvPr/>
        </p:nvSpPr>
        <p:spPr>
          <a:xfrm>
            <a:off x="6918966" y="1356602"/>
            <a:ext cx="428386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Math: </a:t>
            </a:r>
          </a:p>
          <a:p>
            <a:r>
              <a:rPr lang="en-US" sz="2400" dirty="0" err="1"/>
              <a:t>iReady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Shapes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Counting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Number identification/writing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Beginning addition/subtraction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g8ee10b4e8f_4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7888" y="1470948"/>
            <a:ext cx="1649691" cy="23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8ee10b4e8f_4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5825" y="822870"/>
            <a:ext cx="1095299" cy="2028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8ee10b4e8f_4_0"/>
          <p:cNvPicPr preferRelativeResize="0"/>
          <p:nvPr/>
        </p:nvPicPr>
        <p:blipFill rotWithShape="1">
          <a:blip r:embed="rId6">
            <a:alphaModFix/>
          </a:blip>
          <a:srcRect l="10088"/>
          <a:stretch/>
        </p:blipFill>
        <p:spPr>
          <a:xfrm flipH="1">
            <a:off x="2873757" y="4095974"/>
            <a:ext cx="2101399" cy="233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8ee10b4e8f_4_0"/>
          <p:cNvPicPr preferRelativeResize="0"/>
          <p:nvPr/>
        </p:nvPicPr>
        <p:blipFill rotWithShape="1">
          <a:blip r:embed="rId7">
            <a:alphaModFix/>
          </a:blip>
          <a:srcRect l="5953" r="17821"/>
          <a:stretch/>
        </p:blipFill>
        <p:spPr>
          <a:xfrm flipH="1">
            <a:off x="1496713" y="4462231"/>
            <a:ext cx="3340325" cy="246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8ee10b4e8f_4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96713" y="3968213"/>
            <a:ext cx="555609" cy="61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8ee10b4e8f_4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0638" y="1117705"/>
            <a:ext cx="965334" cy="96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8ee10b4e8f_4_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35963" y="2082989"/>
            <a:ext cx="1650250" cy="666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8ee10b4e8f_4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6525" y="2617310"/>
            <a:ext cx="1649691" cy="23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8ee10b4e8f_4_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324050" y="0"/>
            <a:ext cx="2315673" cy="58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8ee10b4e8f_4_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4225" y="-22125"/>
            <a:ext cx="2315673" cy="58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8ee10b4e8f_4_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639725" y="0"/>
            <a:ext cx="2315673" cy="58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8ee10b4e8f_4_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55400" y="-22125"/>
            <a:ext cx="2315673" cy="58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8ee10b4e8f_4_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185225" y="-22125"/>
            <a:ext cx="2315673" cy="58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127326-6F3E-436B-A57C-7BE392C2D7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2083388" y="3807435"/>
            <a:ext cx="802832" cy="815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8DA3EA-8F8E-43F3-A5F2-90F0E23D25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3427588" y="4360131"/>
            <a:ext cx="585059" cy="6993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7D2B9A-A1CD-46F5-B9CB-6A0EC19567A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2874977" y="4360131"/>
            <a:ext cx="555609" cy="7330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713ECD-DD5E-4BC1-B97C-E6F47D18E9C0}"/>
              </a:ext>
            </a:extLst>
          </p:cNvPr>
          <p:cNvSpPr txBox="1"/>
          <p:nvPr/>
        </p:nvSpPr>
        <p:spPr>
          <a:xfrm>
            <a:off x="8896788" y="1354220"/>
            <a:ext cx="30931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70C0"/>
                </a:solidFill>
              </a:rPr>
              <a:t>Please make sure your child’s lunch and snack are </a:t>
            </a:r>
            <a:r>
              <a:rPr lang="en-US" sz="2200" u="sng" dirty="0">
                <a:solidFill>
                  <a:srgbClr val="0070C0"/>
                </a:solidFill>
              </a:rPr>
              <a:t>in a lunch bag</a:t>
            </a:r>
            <a:r>
              <a:rPr lang="en-US" sz="2200" dirty="0">
                <a:solidFill>
                  <a:srgbClr val="0070C0"/>
                </a:solidFill>
              </a:rPr>
              <a:t>. Please send in a water bottle daily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32F740-FA54-4D7B-885F-E7BB12C42C79}"/>
              </a:ext>
            </a:extLst>
          </p:cNvPr>
          <p:cNvSpPr txBox="1"/>
          <p:nvPr/>
        </p:nvSpPr>
        <p:spPr>
          <a:xfrm>
            <a:off x="5423276" y="822870"/>
            <a:ext cx="34735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70C0"/>
                </a:solidFill>
              </a:rPr>
              <a:t>We will have a morning snack time each day. Please send a healthy snack and water bottle daily.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BB28FB-57DB-41EB-AC2E-71287410622F}"/>
              </a:ext>
            </a:extLst>
          </p:cNvPr>
          <p:cNvSpPr txBox="1"/>
          <p:nvPr/>
        </p:nvSpPr>
        <p:spPr>
          <a:xfrm>
            <a:off x="5629291" y="2926588"/>
            <a:ext cx="2819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</a:rPr>
              <a:t>Please </a:t>
            </a:r>
            <a:r>
              <a:rPr lang="en-US" sz="2000" u="sng" dirty="0">
                <a:solidFill>
                  <a:srgbClr val="0070C0"/>
                </a:solidFill>
              </a:rPr>
              <a:t>label</a:t>
            </a:r>
            <a:r>
              <a:rPr lang="en-US" sz="2000" dirty="0">
                <a:solidFill>
                  <a:srgbClr val="0070C0"/>
                </a:solidFill>
              </a:rPr>
              <a:t> your child’s belongings;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pencil box, sweater, backpack, etc.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0B0F48-7F29-41D0-B0F3-5574A377ADEC}"/>
              </a:ext>
            </a:extLst>
          </p:cNvPr>
          <p:cNvSpPr txBox="1"/>
          <p:nvPr/>
        </p:nvSpPr>
        <p:spPr>
          <a:xfrm>
            <a:off x="8896788" y="3769694"/>
            <a:ext cx="2819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</a:rPr>
              <a:t>Please check your child’s folder daily and remove any notices or work</a:t>
            </a:r>
            <a:r>
              <a:rPr lang="en-US" sz="2000" u="sng" dirty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37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ee10b4e8f_4_93"/>
          <p:cNvSpPr txBox="1"/>
          <p:nvPr/>
        </p:nvSpPr>
        <p:spPr>
          <a:xfrm>
            <a:off x="5462375" y="1496675"/>
            <a:ext cx="4981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5E802A-F059-4E1F-8A74-82D722DA22D2}"/>
              </a:ext>
            </a:extLst>
          </p:cNvPr>
          <p:cNvSpPr txBox="1"/>
          <p:nvPr/>
        </p:nvSpPr>
        <p:spPr>
          <a:xfrm>
            <a:off x="2232408" y="130920"/>
            <a:ext cx="7727183" cy="557075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u="sng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Homework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Homework is a reinforcement of our daily lessons and goals. 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weekly homework sheet will be given each Monday in the folder. You may keep it safe in the folder for reference throughout the week. Please return the </a:t>
            </a:r>
            <a:r>
              <a:rPr lang="en-US" sz="24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hw</a:t>
            </a:r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and folder for review every day.  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Please have your child complete it to their best ability, using a pencil for writing or crayons as needed.</a:t>
            </a:r>
            <a:endParaRPr lang="en-US" sz="2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212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0000"/>
          </a:fgClr>
          <a:bgClr>
            <a:schemeClr val="bg1">
              <a:lumMod val="50000"/>
              <a:lumOff val="50000"/>
            </a:schemeClr>
          </a:bgClr>
        </a:patt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8ee10b4e8f_4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3650" y="22125"/>
            <a:ext cx="2315673" cy="58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8ee10b4e8f_4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825" y="0"/>
            <a:ext cx="2315673" cy="58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8ee10b4e8f_4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9325" y="22125"/>
            <a:ext cx="2315673" cy="58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8ee10b4e8f_4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4634" y="22125"/>
            <a:ext cx="2315673" cy="58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8ee10b4e8f_4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34825" y="0"/>
            <a:ext cx="2315673" cy="58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E4432D-DC88-491E-B211-6A6397D5DD64}"/>
              </a:ext>
            </a:extLst>
          </p:cNvPr>
          <p:cNvSpPr txBox="1"/>
          <p:nvPr/>
        </p:nvSpPr>
        <p:spPr>
          <a:xfrm>
            <a:off x="4817806" y="2363725"/>
            <a:ext cx="61067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Ink Free" panose="03080402000500000000" pitchFamily="66" charset="0"/>
              </a:rPr>
              <a:t>for coming to</a:t>
            </a:r>
          </a:p>
          <a:p>
            <a:pPr algn="ctr"/>
            <a:r>
              <a:rPr lang="en-US" sz="5400" dirty="0">
                <a:latin typeface="Ink Free" panose="03080402000500000000" pitchFamily="66" charset="0"/>
              </a:rPr>
              <a:t>Kindergarten</a:t>
            </a:r>
          </a:p>
          <a:p>
            <a:pPr algn="ctr"/>
            <a:r>
              <a:rPr lang="en-US" sz="5400" dirty="0">
                <a:latin typeface="Ink Free" panose="03080402000500000000" pitchFamily="66" charset="0"/>
              </a:rPr>
              <a:t> Open House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11178C-35E3-48C9-9353-D59B05DF5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4252" y="227391"/>
            <a:ext cx="6620382" cy="2788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5F08CA-43FB-4EDE-B727-6EF8FBFF7D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674816" y="2448231"/>
            <a:ext cx="2885253" cy="33822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3F9D67-6B70-4243-89C5-6AEBD708A5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111625" y="810176"/>
            <a:ext cx="1906783" cy="190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6690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BB91FF6C464F45BEE40A2DF5D404A2" ma:contentTypeVersion="7" ma:contentTypeDescription="Create a new document." ma:contentTypeScope="" ma:versionID="b9e8db6bdebe08114d9f44b825df5bdc">
  <xsd:schema xmlns:xsd="http://www.w3.org/2001/XMLSchema" xmlns:xs="http://www.w3.org/2001/XMLSchema" xmlns:p="http://schemas.microsoft.com/office/2006/metadata/properties" xmlns:ns3="76001b80-76ec-45e5-9031-45b67968477d" xmlns:ns4="f15265c6-f0a1-44f9-910d-9a62ee0996b6" targetNamespace="http://schemas.microsoft.com/office/2006/metadata/properties" ma:root="true" ma:fieldsID="42a6571819a9aaf585ad0a5e60427971" ns3:_="" ns4:_="">
    <xsd:import namespace="76001b80-76ec-45e5-9031-45b67968477d"/>
    <xsd:import namespace="f15265c6-f0a1-44f9-910d-9a62ee0996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01b80-76ec-45e5-9031-45b6796847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265c6-f0a1-44f9-910d-9a62ee0996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357559-DFD5-4E62-87F3-B08857A6FE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001b80-76ec-45e5-9031-45b67968477d"/>
    <ds:schemaRef ds:uri="f15265c6-f0a1-44f9-910d-9a62ee0996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DADE83-2F5C-43A0-8730-D5C069A645A0}">
  <ds:schemaRefs>
    <ds:schemaRef ds:uri="http://purl.org/dc/dcmitype/"/>
    <ds:schemaRef ds:uri="http://schemas.microsoft.com/office/2006/metadata/properties"/>
    <ds:schemaRef ds:uri="http://purl.org/dc/terms/"/>
    <ds:schemaRef ds:uri="76001b80-76ec-45e5-9031-45b67968477d"/>
    <ds:schemaRef ds:uri="http://purl.org/dc/elements/1.1/"/>
    <ds:schemaRef ds:uri="http://www.w3.org/XML/1998/namespace"/>
    <ds:schemaRef ds:uri="http://schemas.microsoft.com/office/2006/documentManagement/types"/>
    <ds:schemaRef ds:uri="f15265c6-f0a1-44f9-910d-9a62ee0996b6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B1EBC9D0-BBD0-466F-A451-FE43902AD4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619</TotalTime>
  <Words>332</Words>
  <Application>Microsoft Office PowerPoint</Application>
  <PresentationFormat>Widescreen</PresentationFormat>
  <Paragraphs>65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Courier New</vt:lpstr>
      <vt:lpstr>Arial</vt:lpstr>
      <vt:lpstr>Segoe UI Light</vt:lpstr>
      <vt:lpstr>Century Gothic</vt:lpstr>
      <vt:lpstr>Rockwell</vt:lpstr>
      <vt:lpstr>Wingdings</vt:lpstr>
      <vt:lpstr>Papyrus</vt:lpstr>
      <vt:lpstr>Kristen ITC</vt:lpstr>
      <vt:lpstr>Calibri</vt:lpstr>
      <vt:lpstr>Ink Free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NEWMAN, MARIA</dc:creator>
  <cp:lastModifiedBy>CAIONE, CLAUDIA</cp:lastModifiedBy>
  <cp:revision>42</cp:revision>
  <cp:lastPrinted>2021-09-28T17:55:41Z</cp:lastPrinted>
  <dcterms:modified xsi:type="dcterms:W3CDTF">2022-09-20T20:12:59Z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0x010100D0BB91FF6C464F45BEE40A2DF5D404A2</vt:lpwstr>
  </property>
</Properties>
</file>