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25"/>
  </p:notesMasterIdLst>
  <p:handoutMasterIdLst>
    <p:handoutMasterId r:id="rId26"/>
  </p:handoutMasterIdLst>
  <p:sldIdLst>
    <p:sldId id="256" r:id="rId2"/>
    <p:sldId id="257" r:id="rId3"/>
    <p:sldId id="258" r:id="rId4"/>
    <p:sldId id="260" r:id="rId5"/>
    <p:sldId id="262" r:id="rId6"/>
    <p:sldId id="263" r:id="rId7"/>
    <p:sldId id="264" r:id="rId8"/>
    <p:sldId id="282" r:id="rId9"/>
    <p:sldId id="259" r:id="rId10"/>
    <p:sldId id="278" r:id="rId11"/>
    <p:sldId id="265" r:id="rId12"/>
    <p:sldId id="266" r:id="rId13"/>
    <p:sldId id="267" r:id="rId14"/>
    <p:sldId id="268" r:id="rId15"/>
    <p:sldId id="276" r:id="rId16"/>
    <p:sldId id="277" r:id="rId17"/>
    <p:sldId id="269" r:id="rId18"/>
    <p:sldId id="279" r:id="rId19"/>
    <p:sldId id="280" r:id="rId20"/>
    <p:sldId id="270" r:id="rId21"/>
    <p:sldId id="271" r:id="rId22"/>
    <p:sldId id="272" r:id="rId23"/>
    <p:sldId id="273" r:id="rId24"/>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75461" autoAdjust="0"/>
  </p:normalViewPr>
  <p:slideViewPr>
    <p:cSldViewPr>
      <p:cViewPr varScale="1">
        <p:scale>
          <a:sx n="65" d="100"/>
          <a:sy n="65" d="100"/>
        </p:scale>
        <p:origin x="1958"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22E9D351-F608-4626-AB6E-BFB3A4CBBEE3}" type="datetimeFigureOut">
              <a:rPr lang="en-US" smtClean="0"/>
              <a:t>2/5/2021</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79DAADDC-8C8F-4D65-ACE1-2275D35BB0FF}" type="slidenum">
              <a:rPr lang="en-US" smtClean="0"/>
              <a:t>‹#›</a:t>
            </a:fld>
            <a:endParaRPr lang="en-US"/>
          </a:p>
        </p:txBody>
      </p:sp>
    </p:spTree>
    <p:extLst>
      <p:ext uri="{BB962C8B-B14F-4D97-AF65-F5344CB8AC3E}">
        <p14:creationId xmlns:p14="http://schemas.microsoft.com/office/powerpoint/2010/main" val="417902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B80DB4E0-A841-4989-8E06-FA01C46BFC12}" type="datetimeFigureOut">
              <a:rPr lang="en-US" smtClean="0"/>
              <a:t>2/5/2021</a:t>
            </a:fld>
            <a:endParaRPr lang="en-US"/>
          </a:p>
        </p:txBody>
      </p:sp>
      <p:sp>
        <p:nvSpPr>
          <p:cNvPr id="4" name="Slide Image Placeholder 3"/>
          <p:cNvSpPr>
            <a:spLocks noGrp="1" noRot="1" noChangeAspect="1"/>
          </p:cNvSpPr>
          <p:nvPr>
            <p:ph type="sldImg" idx="2"/>
          </p:nvPr>
        </p:nvSpPr>
        <p:spPr>
          <a:xfrm>
            <a:off x="1416050" y="1163638"/>
            <a:ext cx="4187825"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DD3C1338-4AC7-4EA3-A7A7-AB1F93FC75C8}" type="slidenum">
              <a:rPr lang="en-US" smtClean="0"/>
              <a:t>‹#›</a:t>
            </a:fld>
            <a:endParaRPr lang="en-US"/>
          </a:p>
        </p:txBody>
      </p:sp>
    </p:spTree>
    <p:extLst>
      <p:ext uri="{BB962C8B-B14F-4D97-AF65-F5344CB8AC3E}">
        <p14:creationId xmlns:p14="http://schemas.microsoft.com/office/powerpoint/2010/main" val="162939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C1338-4AC7-4EA3-A7A7-AB1F93FC75C8}" type="slidenum">
              <a:rPr lang="en-US" smtClean="0"/>
              <a:t>1</a:t>
            </a:fld>
            <a:endParaRPr lang="en-US"/>
          </a:p>
        </p:txBody>
      </p:sp>
    </p:spTree>
    <p:extLst>
      <p:ext uri="{BB962C8B-B14F-4D97-AF65-F5344CB8AC3E}">
        <p14:creationId xmlns:p14="http://schemas.microsoft.com/office/powerpoint/2010/main" val="3743579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C1338-4AC7-4EA3-A7A7-AB1F93FC75C8}" type="slidenum">
              <a:rPr lang="en-US" smtClean="0"/>
              <a:t>3</a:t>
            </a:fld>
            <a:endParaRPr lang="en-US"/>
          </a:p>
        </p:txBody>
      </p:sp>
    </p:spTree>
    <p:extLst>
      <p:ext uri="{BB962C8B-B14F-4D97-AF65-F5344CB8AC3E}">
        <p14:creationId xmlns:p14="http://schemas.microsoft.com/office/powerpoint/2010/main" val="486270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C1338-4AC7-4EA3-A7A7-AB1F93FC75C8}" type="slidenum">
              <a:rPr lang="en-US" smtClean="0"/>
              <a:t>4</a:t>
            </a:fld>
            <a:endParaRPr lang="en-US"/>
          </a:p>
        </p:txBody>
      </p:sp>
    </p:spTree>
    <p:extLst>
      <p:ext uri="{BB962C8B-B14F-4D97-AF65-F5344CB8AC3E}">
        <p14:creationId xmlns:p14="http://schemas.microsoft.com/office/powerpoint/2010/main" val="2798960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C1338-4AC7-4EA3-A7A7-AB1F93FC75C8}" type="slidenum">
              <a:rPr lang="en-US" smtClean="0"/>
              <a:t>5</a:t>
            </a:fld>
            <a:endParaRPr lang="en-US"/>
          </a:p>
        </p:txBody>
      </p:sp>
    </p:spTree>
    <p:extLst>
      <p:ext uri="{BB962C8B-B14F-4D97-AF65-F5344CB8AC3E}">
        <p14:creationId xmlns:p14="http://schemas.microsoft.com/office/powerpoint/2010/main" val="4206013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C1338-4AC7-4EA3-A7A7-AB1F93FC75C8}" type="slidenum">
              <a:rPr lang="en-US" smtClean="0"/>
              <a:t>9</a:t>
            </a:fld>
            <a:endParaRPr lang="en-US"/>
          </a:p>
        </p:txBody>
      </p:sp>
    </p:spTree>
    <p:extLst>
      <p:ext uri="{BB962C8B-B14F-4D97-AF65-F5344CB8AC3E}">
        <p14:creationId xmlns:p14="http://schemas.microsoft.com/office/powerpoint/2010/main" val="1571996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C1338-4AC7-4EA3-A7A7-AB1F93FC75C8}" type="slidenum">
              <a:rPr lang="en-US" smtClean="0"/>
              <a:t>11</a:t>
            </a:fld>
            <a:endParaRPr lang="en-US"/>
          </a:p>
        </p:txBody>
      </p:sp>
    </p:spTree>
    <p:extLst>
      <p:ext uri="{BB962C8B-B14F-4D97-AF65-F5344CB8AC3E}">
        <p14:creationId xmlns:p14="http://schemas.microsoft.com/office/powerpoint/2010/main" val="35886734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110382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316E0B-8E81-4D85-80F9-9D1921F61D85}"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3915118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1726241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845557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2385473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6316E0B-8E81-4D85-80F9-9D1921F61D85}" type="datetimeFigureOut">
              <a:rPr lang="en-US" smtClean="0"/>
              <a:t>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31097160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26316E0B-8E81-4D85-80F9-9D1921F61D85}" type="datetimeFigureOut">
              <a:rPr lang="en-US" smtClean="0"/>
              <a:t>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4100223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971926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3676557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318867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316E0B-8E81-4D85-80F9-9D1921F61D85}" type="datetimeFigureOut">
              <a:rPr lang="en-US" smtClean="0"/>
              <a:t>2/5/2021</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245750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316E0B-8E81-4D85-80F9-9D1921F61D85}"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3187277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316E0B-8E81-4D85-80F9-9D1921F61D85}" type="datetimeFigureOut">
              <a:rPr lang="en-US" smtClean="0"/>
              <a:t>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4283265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316E0B-8E81-4D85-80F9-9D1921F61D85}" type="datetimeFigureOut">
              <a:rPr lang="en-US" smtClean="0"/>
              <a:t>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413078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26316E0B-8E81-4D85-80F9-9D1921F61D85}" type="datetimeFigureOut">
              <a:rPr lang="en-US" smtClean="0"/>
              <a:t>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35703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316E0B-8E81-4D85-80F9-9D1921F61D85}"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204425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6316E0B-8E81-4D85-80F9-9D1921F61D85}" type="datetimeFigureOut">
              <a:rPr lang="en-US" smtClean="0"/>
              <a:t>2/5/2021</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90C6455C-EAA8-4010-83D4-1DBD04219C51}" type="slidenum">
              <a:rPr lang="en-US" smtClean="0"/>
              <a:t>‹#›</a:t>
            </a:fld>
            <a:endParaRPr lang="en-US"/>
          </a:p>
        </p:txBody>
      </p:sp>
    </p:spTree>
    <p:extLst>
      <p:ext uri="{BB962C8B-B14F-4D97-AF65-F5344CB8AC3E}">
        <p14:creationId xmlns:p14="http://schemas.microsoft.com/office/powerpoint/2010/main" val="4170904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26316E0B-8E81-4D85-80F9-9D1921F61D85}" type="datetimeFigureOut">
              <a:rPr lang="en-US" smtClean="0"/>
              <a:t>2/5/2021</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90C6455C-EAA8-4010-83D4-1DBD04219C51}" type="slidenum">
              <a:rPr lang="en-US" smtClean="0"/>
              <a:t>‹#›</a:t>
            </a:fld>
            <a:endParaRPr lang="en-US"/>
          </a:p>
        </p:txBody>
      </p:sp>
    </p:spTree>
    <p:extLst>
      <p:ext uri="{BB962C8B-B14F-4D97-AF65-F5344CB8AC3E}">
        <p14:creationId xmlns:p14="http://schemas.microsoft.com/office/powerpoint/2010/main" val="143972886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143000"/>
            <a:ext cx="5917679" cy="3405780"/>
          </a:xfrm>
        </p:spPr>
        <p:txBody>
          <a:bodyPr>
            <a:normAutofit/>
          </a:bodyPr>
          <a:lstStyle/>
          <a:p>
            <a:pPr algn="ctr"/>
            <a:r>
              <a:rPr lang="en-US" b="1" dirty="0">
                <a:latin typeface="Comic Sans MS" panose="030F0702030302020204" pitchFamily="66" charset="0"/>
              </a:rPr>
              <a:t>Test Taking Readiness…Title I &amp; Title III Parent Workshop</a:t>
            </a:r>
          </a:p>
        </p:txBody>
      </p:sp>
      <p:sp>
        <p:nvSpPr>
          <p:cNvPr id="3" name="Subtitle 2"/>
          <p:cNvSpPr>
            <a:spLocks noGrp="1"/>
          </p:cNvSpPr>
          <p:nvPr>
            <p:ph type="subTitle" idx="1"/>
          </p:nvPr>
        </p:nvSpPr>
        <p:spPr/>
        <p:txBody>
          <a:bodyPr>
            <a:normAutofit lnSpcReduction="10000"/>
          </a:bodyPr>
          <a:lstStyle/>
          <a:p>
            <a:endParaRPr lang="en-US" dirty="0"/>
          </a:p>
          <a:p>
            <a:r>
              <a:rPr lang="en-US" sz="2800" b="1" dirty="0">
                <a:latin typeface="Comic Sans MS" panose="030F0702030302020204" pitchFamily="66" charset="0"/>
              </a:rPr>
              <a:t>           </a:t>
            </a:r>
          </a:p>
          <a:p>
            <a:endParaRPr lang="en-US" sz="2800" b="1" dirty="0">
              <a:latin typeface="Comic Sans MS" panose="030F0702030302020204" pitchFamily="66" charset="0"/>
            </a:endParaRPr>
          </a:p>
        </p:txBody>
      </p:sp>
    </p:spTree>
    <p:extLst>
      <p:ext uri="{BB962C8B-B14F-4D97-AF65-F5344CB8AC3E}">
        <p14:creationId xmlns:p14="http://schemas.microsoft.com/office/powerpoint/2010/main" val="1696775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6343672" cy="1143000"/>
          </a:xfrm>
        </p:spPr>
        <p:txBody>
          <a:bodyPr/>
          <a:lstStyle/>
          <a:p>
            <a:pPr algn="ctr"/>
            <a:r>
              <a:rPr lang="en-US" sz="4900" b="1" dirty="0">
                <a:solidFill>
                  <a:prstClr val="white"/>
                </a:solidFill>
                <a:latin typeface="Comic Sans MS" panose="030F0702030302020204" pitchFamily="66" charset="0"/>
              </a:rPr>
              <a:t>New York State Exams</a:t>
            </a:r>
            <a:endParaRPr lang="en-US" dirty="0"/>
          </a:p>
        </p:txBody>
      </p:sp>
      <p:sp>
        <p:nvSpPr>
          <p:cNvPr id="3" name="Content Placeholder 2"/>
          <p:cNvSpPr>
            <a:spLocks noGrp="1"/>
          </p:cNvSpPr>
          <p:nvPr>
            <p:ph idx="1"/>
          </p:nvPr>
        </p:nvSpPr>
        <p:spPr/>
        <p:txBody>
          <a:bodyPr>
            <a:normAutofit/>
          </a:bodyPr>
          <a:lstStyle/>
          <a:p>
            <a:pPr marL="0" indent="0">
              <a:buNone/>
            </a:pPr>
            <a:r>
              <a:rPr lang="en-US" sz="2400" b="1" dirty="0">
                <a:latin typeface="Comic Sans MS" pitchFamily="66" charset="0"/>
              </a:rPr>
              <a:t>***all tests on paper this year***</a:t>
            </a:r>
          </a:p>
          <a:p>
            <a:r>
              <a:rPr lang="en-US" sz="2400" b="1" dirty="0">
                <a:latin typeface="Comic Sans MS" pitchFamily="66" charset="0"/>
              </a:rPr>
              <a:t>ELA- April 20</a:t>
            </a:r>
            <a:r>
              <a:rPr lang="en-US" sz="2400" b="1" baseline="30000" dirty="0">
                <a:latin typeface="Comic Sans MS" pitchFamily="66" charset="0"/>
              </a:rPr>
              <a:t>th</a:t>
            </a:r>
            <a:r>
              <a:rPr lang="en-US" sz="2400" b="1" dirty="0">
                <a:latin typeface="Comic Sans MS" pitchFamily="66" charset="0"/>
              </a:rPr>
              <a:t>-28</a:t>
            </a:r>
            <a:r>
              <a:rPr lang="en-US" sz="2400" b="1" baseline="30000" dirty="0">
                <a:latin typeface="Comic Sans MS" pitchFamily="66" charset="0"/>
              </a:rPr>
              <a:t>th</a:t>
            </a:r>
            <a:endParaRPr lang="en-US" sz="2400" b="1" dirty="0">
              <a:latin typeface="Comic Sans MS" pitchFamily="66" charset="0"/>
            </a:endParaRPr>
          </a:p>
          <a:p>
            <a:r>
              <a:rPr lang="en-US" sz="2400" b="1" dirty="0">
                <a:latin typeface="Comic Sans MS" pitchFamily="66" charset="0"/>
              </a:rPr>
              <a:t>Math- May 5</a:t>
            </a:r>
            <a:r>
              <a:rPr lang="en-US" sz="2400" b="1" baseline="30000" dirty="0">
                <a:latin typeface="Comic Sans MS" pitchFamily="66" charset="0"/>
              </a:rPr>
              <a:t>th</a:t>
            </a:r>
            <a:r>
              <a:rPr lang="en-US" sz="2400" b="1" dirty="0">
                <a:latin typeface="Comic Sans MS" pitchFamily="66" charset="0"/>
              </a:rPr>
              <a:t>-18</a:t>
            </a:r>
            <a:r>
              <a:rPr lang="en-US" sz="2400" b="1" baseline="30000" dirty="0">
                <a:latin typeface="Comic Sans MS" pitchFamily="66" charset="0"/>
              </a:rPr>
              <a:t>th</a:t>
            </a:r>
            <a:endParaRPr lang="en-US" sz="2400" b="1" dirty="0">
              <a:latin typeface="Comic Sans MS" pitchFamily="66" charset="0"/>
            </a:endParaRPr>
          </a:p>
          <a:p>
            <a:r>
              <a:rPr lang="en-US" sz="2400" b="1" dirty="0">
                <a:latin typeface="Comic Sans MS" pitchFamily="66" charset="0"/>
              </a:rPr>
              <a:t>Science Performance- May 25</a:t>
            </a:r>
            <a:r>
              <a:rPr lang="en-US" sz="2400" b="1" baseline="30000" dirty="0">
                <a:latin typeface="Comic Sans MS" pitchFamily="66" charset="0"/>
              </a:rPr>
              <a:t>th</a:t>
            </a:r>
            <a:r>
              <a:rPr lang="en-US" sz="2400" b="1" dirty="0">
                <a:latin typeface="Comic Sans MS" pitchFamily="66" charset="0"/>
              </a:rPr>
              <a:t>-June 4</a:t>
            </a:r>
            <a:r>
              <a:rPr lang="en-US" sz="2400" b="1" baseline="30000" dirty="0">
                <a:latin typeface="Comic Sans MS" pitchFamily="66" charset="0"/>
              </a:rPr>
              <a:t>th</a:t>
            </a:r>
            <a:endParaRPr lang="en-US" sz="2400" b="1" dirty="0">
              <a:latin typeface="Comic Sans MS" pitchFamily="66" charset="0"/>
            </a:endParaRPr>
          </a:p>
          <a:p>
            <a:r>
              <a:rPr lang="en-US" sz="2400" b="1" dirty="0">
                <a:latin typeface="Comic Sans MS" pitchFamily="66" charset="0"/>
              </a:rPr>
              <a:t>Science Written- June 2</a:t>
            </a:r>
            <a:r>
              <a:rPr lang="en-US" sz="2400" b="1" baseline="30000" dirty="0">
                <a:latin typeface="Comic Sans MS" pitchFamily="66" charset="0"/>
              </a:rPr>
              <a:t>nd</a:t>
            </a:r>
            <a:endParaRPr lang="en-US" sz="2400" b="1" dirty="0">
              <a:latin typeface="Comic Sans MS" pitchFamily="66" charset="0"/>
            </a:endParaRPr>
          </a:p>
          <a:p>
            <a:pPr marL="0" indent="0">
              <a:buNone/>
            </a:pPr>
            <a:r>
              <a:rPr lang="en-US" sz="2400" b="1" dirty="0">
                <a:latin typeface="Comic Sans MS" pitchFamily="66" charset="0"/>
              </a:rPr>
              <a:t> </a:t>
            </a:r>
          </a:p>
        </p:txBody>
      </p:sp>
    </p:spTree>
    <p:extLst>
      <p:ext uri="{BB962C8B-B14F-4D97-AF65-F5344CB8AC3E}">
        <p14:creationId xmlns:p14="http://schemas.microsoft.com/office/powerpoint/2010/main" val="390922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382000" cy="2400657"/>
          </a:xfrm>
          <a:prstGeom prst="rect">
            <a:avLst/>
          </a:prstGeom>
        </p:spPr>
        <p:txBody>
          <a:bodyPr wrap="square">
            <a:spAutoFit/>
          </a:bodyPr>
          <a:lstStyle/>
          <a:p>
            <a:endParaRPr lang="en-US" sz="4000" b="1" dirty="0">
              <a:latin typeface="Comic Sans MS" panose="030F0702030302020204" pitchFamily="66" charset="0"/>
            </a:endParaRPr>
          </a:p>
          <a:p>
            <a:r>
              <a:rPr lang="en-US" sz="4000" b="1" dirty="0">
                <a:latin typeface="Comic Sans MS" panose="030F0702030302020204" pitchFamily="66" charset="0"/>
              </a:rPr>
              <a:t>   </a:t>
            </a:r>
            <a:r>
              <a:rPr lang="en-US" sz="3000" b="1" dirty="0">
                <a:solidFill>
                  <a:schemeClr val="bg1"/>
                </a:solidFill>
                <a:latin typeface="Comic Sans MS" panose="030F0702030302020204" pitchFamily="66" charset="0"/>
              </a:rPr>
              <a:t>What can I do to help my child before t      the state assessments?</a:t>
            </a:r>
          </a:p>
          <a:p>
            <a:endParaRPr lang="en-US" sz="2000" b="1" u="sng" dirty="0">
              <a:latin typeface="Comic Sans MS" panose="030F0702030302020204" pitchFamily="66" charset="0"/>
            </a:endParaRPr>
          </a:p>
          <a:p>
            <a:endParaRPr lang="en-US" sz="2000" b="1" u="sng" dirty="0">
              <a:latin typeface="Comic Sans MS" panose="030F0702030302020204" pitchFamily="66" charset="0"/>
            </a:endParaRPr>
          </a:p>
        </p:txBody>
      </p:sp>
      <p:sp>
        <p:nvSpPr>
          <p:cNvPr id="3" name="Title 2"/>
          <p:cNvSpPr>
            <a:spLocks noGrp="1"/>
          </p:cNvSpPr>
          <p:nvPr>
            <p:ph type="title"/>
          </p:nvPr>
        </p:nvSpPr>
        <p:spPr>
          <a:xfrm>
            <a:off x="2590800" y="6858000"/>
            <a:ext cx="7668430" cy="1054102"/>
          </a:xfrm>
        </p:spPr>
        <p:txBody>
          <a:bodyPr/>
          <a:lstStyle/>
          <a:p>
            <a:endParaRPr lang="en-US" dirty="0"/>
          </a:p>
        </p:txBody>
      </p:sp>
      <p:sp>
        <p:nvSpPr>
          <p:cNvPr id="4" name="Content Placeholder 3"/>
          <p:cNvSpPr>
            <a:spLocks noGrp="1"/>
          </p:cNvSpPr>
          <p:nvPr>
            <p:ph idx="1"/>
          </p:nvPr>
        </p:nvSpPr>
        <p:spPr>
          <a:xfrm>
            <a:off x="864382" y="2209800"/>
            <a:ext cx="6679418" cy="4648200"/>
          </a:xfrm>
        </p:spPr>
        <p:txBody>
          <a:bodyPr>
            <a:normAutofit fontScale="25000" lnSpcReduction="20000"/>
          </a:bodyPr>
          <a:lstStyle/>
          <a:p>
            <a:r>
              <a:rPr lang="en-US" sz="6400" b="1" u="sng" dirty="0">
                <a:latin typeface="Comic Sans MS" panose="030F0702030302020204" pitchFamily="66" charset="0"/>
              </a:rPr>
              <a:t>Be prepared</a:t>
            </a:r>
          </a:p>
          <a:p>
            <a:pPr marL="0" indent="0">
              <a:buNone/>
            </a:pPr>
            <a:r>
              <a:rPr lang="en-US" sz="6400" b="1" dirty="0">
                <a:latin typeface="Comic Sans MS" panose="030F0702030302020204" pitchFamily="66" charset="0"/>
              </a:rPr>
              <a:t>Many teachers will send information home about testing schedules and class preparation plans. Information that you should know includes:</a:t>
            </a:r>
          </a:p>
          <a:p>
            <a:pPr marL="0" indent="0">
              <a:spcBef>
                <a:spcPts val="0"/>
              </a:spcBef>
              <a:buNone/>
            </a:pPr>
            <a:r>
              <a:rPr lang="en-US" sz="6400" b="1" dirty="0">
                <a:latin typeface="Comic Sans MS" panose="030F0702030302020204" pitchFamily="66" charset="0"/>
              </a:rPr>
              <a:t>-What is the test and what will it measure?</a:t>
            </a:r>
          </a:p>
          <a:p>
            <a:pPr marL="0" indent="0">
              <a:spcBef>
                <a:spcPts val="0"/>
              </a:spcBef>
              <a:buNone/>
            </a:pPr>
            <a:r>
              <a:rPr lang="en-US" sz="6400" b="1" dirty="0">
                <a:latin typeface="Comic Sans MS" panose="030F0702030302020204" pitchFamily="66" charset="0"/>
              </a:rPr>
              <a:t>-Will the test results affect your child, school, or both?</a:t>
            </a:r>
          </a:p>
          <a:p>
            <a:pPr marL="0" indent="0">
              <a:spcBef>
                <a:spcPts val="0"/>
              </a:spcBef>
              <a:buNone/>
            </a:pPr>
            <a:r>
              <a:rPr lang="en-US" sz="6400" b="1" dirty="0">
                <a:latin typeface="Comic Sans MS" panose="030F0702030302020204" pitchFamily="66" charset="0"/>
              </a:rPr>
              <a:t>-Are there ways that you can help your child prepare for the test?</a:t>
            </a:r>
          </a:p>
          <a:p>
            <a:r>
              <a:rPr lang="en-US" sz="6400" b="1" u="sng" dirty="0">
                <a:latin typeface="Comic Sans MS" panose="030F0702030302020204" pitchFamily="66" charset="0"/>
              </a:rPr>
              <a:t>Help your child in areas that are difficult for her</a:t>
            </a:r>
          </a:p>
          <a:p>
            <a:pPr marL="0" indent="0">
              <a:buNone/>
            </a:pPr>
            <a:r>
              <a:rPr lang="en-US" sz="6400" b="1" dirty="0">
                <a:latin typeface="Comic Sans MS" panose="030F0702030302020204" pitchFamily="66" charset="0"/>
              </a:rPr>
              <a:t>If your child has struggled with a particular area or subject in the past, you may be able to help her overcome some of that difficulty by providing some extra practice.</a:t>
            </a:r>
          </a:p>
          <a:p>
            <a:r>
              <a:rPr lang="en-US" sz="6400" b="1" u="sng" dirty="0">
                <a:latin typeface="Comic Sans MS" panose="030F0702030302020204" pitchFamily="66" charset="0"/>
              </a:rPr>
              <a:t>If you have concerns about the test or testing situation, talk with your child's teacher</a:t>
            </a:r>
          </a:p>
          <a:p>
            <a:pPr marL="0" indent="0">
              <a:buNone/>
            </a:pPr>
            <a:r>
              <a:rPr lang="en-US" sz="6400" b="1" dirty="0">
                <a:latin typeface="Comic Sans MS" panose="030F0702030302020204" pitchFamily="66" charset="0"/>
              </a:rPr>
              <a:t>Discuss your concerns with the teacher and/or school administrator. If you believe that your child's difficulty with standardized tests may be the symptom of a problem such as a language or learning difficulty, speak with your child's teacher to learn if your child qualifies for any assessment accommodations.</a:t>
            </a:r>
          </a:p>
          <a:p>
            <a:endParaRPr lang="en-US" dirty="0"/>
          </a:p>
        </p:txBody>
      </p:sp>
    </p:spTree>
    <p:extLst>
      <p:ext uri="{BB962C8B-B14F-4D97-AF65-F5344CB8AC3E}">
        <p14:creationId xmlns:p14="http://schemas.microsoft.com/office/powerpoint/2010/main" val="3686359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fade">
                                      <p:cBhvr>
                                        <p:cTn id="63" dur="1000"/>
                                        <p:tgtEl>
                                          <p:spTgt spid="4">
                                            <p:txEl>
                                              <p:pRg st="8" end="8"/>
                                            </p:txEl>
                                          </p:spTgt>
                                        </p:tgtEl>
                                      </p:cBhvr>
                                    </p:animEffect>
                                    <p:anim calcmode="lin" valueType="num">
                                      <p:cBhvr>
                                        <p:cTn id="6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305800" cy="1908215"/>
          </a:xfrm>
          <a:prstGeom prst="rect">
            <a:avLst/>
          </a:prstGeom>
        </p:spPr>
        <p:txBody>
          <a:bodyPr wrap="square">
            <a:spAutoFit/>
          </a:bodyPr>
          <a:lstStyle/>
          <a:p>
            <a:pPr algn="ctr"/>
            <a:r>
              <a:rPr lang="en-US" sz="4000" b="1" dirty="0">
                <a:latin typeface="Comic Sans MS" panose="030F0702030302020204" pitchFamily="66" charset="0"/>
              </a:rPr>
              <a:t>  </a:t>
            </a:r>
            <a:r>
              <a:rPr lang="en-US" sz="4000" b="1" dirty="0">
                <a:solidFill>
                  <a:schemeClr val="bg1"/>
                </a:solidFill>
                <a:latin typeface="Comic Sans MS" panose="030F0702030302020204" pitchFamily="66" charset="0"/>
              </a:rPr>
              <a:t>What to do on the day of the test      </a:t>
            </a:r>
          </a:p>
          <a:p>
            <a:endParaRPr lang="en-US" b="1" dirty="0">
              <a:solidFill>
                <a:srgbClr val="00539B"/>
              </a:solidFill>
              <a:latin typeface="Comic Sans MS" panose="030F0702030302020204" pitchFamily="66" charset="0"/>
            </a:endParaRPr>
          </a:p>
          <a:p>
            <a:endParaRPr lang="en-US" sz="2000" b="1" u="sng" dirty="0">
              <a:latin typeface="Comic Sans MS" panose="030F0702030302020204" pitchFamily="66" charset="0"/>
            </a:endParaRPr>
          </a:p>
        </p:txBody>
      </p:sp>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fontScale="92500" lnSpcReduction="20000"/>
          </a:bodyPr>
          <a:lstStyle/>
          <a:p>
            <a:r>
              <a:rPr lang="en-US" b="1" u="sng" dirty="0">
                <a:latin typeface="Comic Sans MS" panose="030F0702030302020204" pitchFamily="66" charset="0"/>
              </a:rPr>
              <a:t>Make sure your child gets a good night's sleep and eats a healthy breakfast</a:t>
            </a:r>
          </a:p>
          <a:p>
            <a:pPr marL="0" indent="0">
              <a:buNone/>
            </a:pPr>
            <a:r>
              <a:rPr lang="en-US" b="1" dirty="0">
                <a:latin typeface="Comic Sans MS" panose="030F0702030302020204" pitchFamily="66" charset="0"/>
              </a:rPr>
              <a:t>Many teachers report that students who don't do well on tests haven't gotten enough sleep, and haven't eaten breakfast on the morning of the test. Doing both of these things will ensure that your child is working at full capacity.</a:t>
            </a:r>
          </a:p>
          <a:p>
            <a:endParaRPr lang="en-US" dirty="0">
              <a:latin typeface="Comic Sans MS" panose="030F0702030302020204" pitchFamily="66" charset="0"/>
            </a:endParaRPr>
          </a:p>
          <a:p>
            <a:r>
              <a:rPr lang="en-US" b="1" u="sng" dirty="0">
                <a:latin typeface="Comic Sans MS" panose="030F0702030302020204" pitchFamily="66" charset="0"/>
              </a:rPr>
              <a:t>Remain positive</a:t>
            </a:r>
          </a:p>
          <a:p>
            <a:pPr marL="0" indent="0">
              <a:buNone/>
            </a:pPr>
            <a:r>
              <a:rPr lang="en-US" b="1" dirty="0">
                <a:latin typeface="Comic Sans MS" panose="030F0702030302020204" pitchFamily="66" charset="0"/>
              </a:rPr>
              <a:t>Staying calm will help your child stay calm. If she gets nervous about the test or is likely to experience anxiety during the test, help her practice some relaxation techniques that she can try once she's taking the test.</a:t>
            </a:r>
          </a:p>
          <a:p>
            <a:endParaRPr lang="en-US" dirty="0"/>
          </a:p>
        </p:txBody>
      </p:sp>
    </p:spTree>
    <p:extLst>
      <p:ext uri="{BB962C8B-B14F-4D97-AF65-F5344CB8AC3E}">
        <p14:creationId xmlns:p14="http://schemas.microsoft.com/office/powerpoint/2010/main" val="52469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1000"/>
                                        <p:tgtEl>
                                          <p:spTgt spid="4">
                                            <p:txEl>
                                              <p:pRg st="4" end="4"/>
                                            </p:txEl>
                                          </p:spTgt>
                                        </p:tgtEl>
                                      </p:cBhvr>
                                    </p:animEffect>
                                    <p:anim calcmode="lin" valueType="num">
                                      <p:cBhvr>
                                        <p:cTn id="2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305800" cy="1569660"/>
          </a:xfrm>
          <a:prstGeom prst="rect">
            <a:avLst/>
          </a:prstGeom>
        </p:spPr>
        <p:txBody>
          <a:bodyPr wrap="square">
            <a:spAutoFit/>
          </a:bodyPr>
          <a:lstStyle/>
          <a:p>
            <a:r>
              <a:rPr lang="en-US" sz="3200" b="1" dirty="0">
                <a:solidFill>
                  <a:schemeClr val="bg1"/>
                </a:solidFill>
                <a:latin typeface="Comic Sans MS" panose="030F0702030302020204" pitchFamily="66" charset="0"/>
              </a:rPr>
              <a:t>      </a:t>
            </a:r>
          </a:p>
          <a:p>
            <a:r>
              <a:rPr lang="en-US" sz="3200" b="1" dirty="0">
                <a:solidFill>
                  <a:schemeClr val="bg1"/>
                </a:solidFill>
                <a:latin typeface="Comic Sans MS" panose="030F0702030302020204" pitchFamily="66" charset="0"/>
              </a:rPr>
              <a:t>     Strategies to use all year long</a:t>
            </a:r>
          </a:p>
          <a:p>
            <a:endParaRPr lang="en-US" dirty="0">
              <a:solidFill>
                <a:srgbClr val="000000"/>
              </a:solidFill>
              <a:latin typeface="Comic Sans MS" panose="030F0702030302020204" pitchFamily="66" charset="0"/>
            </a:endParaRPr>
          </a:p>
          <a:p>
            <a:endParaRPr lang="en-US" sz="1400" b="1" dirty="0">
              <a:solidFill>
                <a:srgbClr val="000000"/>
              </a:solidFill>
              <a:latin typeface="Comic Sans MS" panose="030F0702030302020204" pitchFamily="66" charset="0"/>
            </a:endParaRPr>
          </a:p>
        </p:txBody>
      </p:sp>
      <p:sp>
        <p:nvSpPr>
          <p:cNvPr id="3" name="Title 2"/>
          <p:cNvSpPr>
            <a:spLocks noGrp="1"/>
          </p:cNvSpPr>
          <p:nvPr>
            <p:ph type="title"/>
          </p:nvPr>
        </p:nvSpPr>
        <p:spPr/>
        <p:txBody>
          <a:bodyPr/>
          <a:lstStyle/>
          <a:p>
            <a:endParaRPr lang="en-US" dirty="0"/>
          </a:p>
        </p:txBody>
      </p:sp>
      <p:sp>
        <p:nvSpPr>
          <p:cNvPr id="4" name="Content Placeholder 3"/>
          <p:cNvSpPr>
            <a:spLocks noGrp="1"/>
          </p:cNvSpPr>
          <p:nvPr>
            <p:ph idx="1"/>
          </p:nvPr>
        </p:nvSpPr>
        <p:spPr>
          <a:xfrm>
            <a:off x="682624" y="2183061"/>
            <a:ext cx="6861176" cy="4804927"/>
          </a:xfrm>
        </p:spPr>
        <p:txBody>
          <a:bodyPr>
            <a:normAutofit fontScale="25000" lnSpcReduction="20000"/>
          </a:bodyPr>
          <a:lstStyle/>
          <a:p>
            <a:pPr marL="0" indent="0">
              <a:buNone/>
            </a:pPr>
            <a:r>
              <a:rPr lang="en-US" sz="6400" b="1" dirty="0">
                <a:latin typeface="Comic Sans MS" panose="030F0702030302020204" pitchFamily="66" charset="0"/>
              </a:rPr>
              <a:t>In addition to these strategies, there are a number of ways that you can maximize your child's learning capabilities throughout the school year, which can lead to confident test-taking. Some of these strategies include:</a:t>
            </a:r>
          </a:p>
          <a:p>
            <a:endParaRPr lang="en-US" sz="6400" b="1" dirty="0">
              <a:latin typeface="Comic Sans MS" panose="030F0702030302020204" pitchFamily="66" charset="0"/>
            </a:endParaRPr>
          </a:p>
          <a:p>
            <a:pPr>
              <a:spcBef>
                <a:spcPts val="0"/>
              </a:spcBef>
            </a:pPr>
            <a:r>
              <a:rPr lang="en-US" sz="6400" b="1" dirty="0">
                <a:latin typeface="Comic Sans MS" panose="030F0702030302020204" pitchFamily="66" charset="0"/>
              </a:rPr>
              <a:t>Assisting your child with homework and ensuring that your child is completing all homework assignments</a:t>
            </a:r>
          </a:p>
          <a:p>
            <a:pPr>
              <a:spcBef>
                <a:spcPts val="0"/>
              </a:spcBef>
            </a:pPr>
            <a:endParaRPr lang="en-US" sz="6400" b="1" dirty="0">
              <a:latin typeface="Comic Sans MS" panose="030F0702030302020204" pitchFamily="66" charset="0"/>
            </a:endParaRPr>
          </a:p>
          <a:p>
            <a:pPr>
              <a:spcBef>
                <a:spcPts val="0"/>
              </a:spcBef>
            </a:pPr>
            <a:r>
              <a:rPr lang="en-US" sz="6400" b="1" dirty="0">
                <a:latin typeface="Comic Sans MS" panose="030F0702030302020204" pitchFamily="66" charset="0"/>
              </a:rPr>
              <a:t>Helping her to develop good study habits, thinking skills, and a positive attitude towards education from an early age</a:t>
            </a:r>
          </a:p>
          <a:p>
            <a:pPr>
              <a:spcBef>
                <a:spcPts val="0"/>
              </a:spcBef>
            </a:pPr>
            <a:endParaRPr lang="en-US" sz="6400" b="1" dirty="0">
              <a:latin typeface="Comic Sans MS" panose="030F0702030302020204" pitchFamily="66" charset="0"/>
            </a:endParaRPr>
          </a:p>
          <a:p>
            <a:pPr>
              <a:spcBef>
                <a:spcPts val="0"/>
              </a:spcBef>
            </a:pPr>
            <a:r>
              <a:rPr lang="en-US" sz="6400" b="1" dirty="0">
                <a:latin typeface="Comic Sans MS" panose="030F0702030302020204" pitchFamily="66" charset="0"/>
              </a:rPr>
              <a:t>Ensuring that your child has good attendance at school</a:t>
            </a:r>
          </a:p>
          <a:p>
            <a:pPr>
              <a:spcBef>
                <a:spcPts val="0"/>
              </a:spcBef>
            </a:pPr>
            <a:endParaRPr lang="en-US" sz="6400" b="1" dirty="0">
              <a:latin typeface="Comic Sans MS" panose="030F0702030302020204" pitchFamily="66" charset="0"/>
            </a:endParaRPr>
          </a:p>
          <a:p>
            <a:pPr>
              <a:spcBef>
                <a:spcPts val="0"/>
              </a:spcBef>
            </a:pPr>
            <a:r>
              <a:rPr lang="en-US" sz="6400" b="1" dirty="0">
                <a:latin typeface="Comic Sans MS" panose="030F0702030302020204" pitchFamily="66" charset="0"/>
              </a:rPr>
              <a:t>Staying in communication with your child's teacher</a:t>
            </a:r>
          </a:p>
          <a:p>
            <a:pPr>
              <a:spcBef>
                <a:spcPts val="0"/>
              </a:spcBef>
            </a:pPr>
            <a:endParaRPr lang="en-US" sz="6400" b="1" dirty="0">
              <a:latin typeface="Comic Sans MS" panose="030F0702030302020204" pitchFamily="66" charset="0"/>
            </a:endParaRPr>
          </a:p>
          <a:p>
            <a:pPr>
              <a:spcBef>
                <a:spcPts val="0"/>
              </a:spcBef>
            </a:pPr>
            <a:r>
              <a:rPr lang="en-US" sz="6400" b="1" dirty="0">
                <a:latin typeface="Comic Sans MS" panose="030F0702030302020204" pitchFamily="66" charset="0"/>
              </a:rPr>
              <a:t>Encouraging your child to read as much as possible, and to increase her vocabulary - even reading magazines, newspapers, and comic books regularly will help improve her reading skills</a:t>
            </a:r>
          </a:p>
          <a:p>
            <a:pPr>
              <a:spcBef>
                <a:spcPts val="0"/>
              </a:spcBef>
            </a:pPr>
            <a:endParaRPr lang="en-US" sz="6400" b="1" dirty="0">
              <a:latin typeface="Comic Sans MS" panose="030F0702030302020204" pitchFamily="66" charset="0"/>
            </a:endParaRPr>
          </a:p>
          <a:p>
            <a:pPr>
              <a:spcBef>
                <a:spcPts val="0"/>
              </a:spcBef>
            </a:pPr>
            <a:r>
              <a:rPr lang="en-US" sz="6400" b="1" dirty="0">
                <a:latin typeface="Comic Sans MS" panose="030F0702030302020204" pitchFamily="66" charset="0"/>
              </a:rPr>
              <a:t>Looking for educational games and programs that engage your child</a:t>
            </a:r>
          </a:p>
          <a:p>
            <a:pPr>
              <a:spcBef>
                <a:spcPts val="0"/>
              </a:spcBef>
            </a:pPr>
            <a:endParaRPr lang="en-US" sz="6400" b="1" dirty="0">
              <a:latin typeface="Comic Sans MS" panose="030F0702030302020204" pitchFamily="66" charset="0"/>
            </a:endParaRPr>
          </a:p>
          <a:p>
            <a:pPr>
              <a:spcBef>
                <a:spcPts val="0"/>
              </a:spcBef>
            </a:pPr>
            <a:r>
              <a:rPr lang="en-US" sz="6400" b="1" dirty="0">
                <a:latin typeface="Comic Sans MS" panose="030F0702030302020204" pitchFamily="66" charset="0"/>
              </a:rPr>
              <a:t>Helping your child learn how to follow directions carefully.</a:t>
            </a:r>
          </a:p>
          <a:p>
            <a:endParaRPr lang="en-US" dirty="0"/>
          </a:p>
          <a:p>
            <a:endParaRPr lang="en-US" dirty="0"/>
          </a:p>
        </p:txBody>
      </p:sp>
    </p:spTree>
    <p:extLst>
      <p:ext uri="{BB962C8B-B14F-4D97-AF65-F5344CB8AC3E}">
        <p14:creationId xmlns:p14="http://schemas.microsoft.com/office/powerpoint/2010/main" val="387096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6" end="6"/>
                                            </p:txEl>
                                          </p:spTgt>
                                        </p:tgtEl>
                                        <p:attrNameLst>
                                          <p:attrName>style.visibility</p:attrName>
                                        </p:attrNameLst>
                                      </p:cBhvr>
                                      <p:to>
                                        <p:strVal val="visible"/>
                                      </p:to>
                                    </p:set>
                                    <p:animEffect transition="in" filter="fade">
                                      <p:cBhvr>
                                        <p:cTn id="28" dur="1000"/>
                                        <p:tgtEl>
                                          <p:spTgt spid="4">
                                            <p:txEl>
                                              <p:pRg st="6" end="6"/>
                                            </p:txEl>
                                          </p:spTgt>
                                        </p:tgtEl>
                                      </p:cBhvr>
                                    </p:animEffect>
                                    <p:anim calcmode="lin" valueType="num">
                                      <p:cBhvr>
                                        <p:cTn id="29"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1000"/>
                                        <p:tgtEl>
                                          <p:spTgt spid="4">
                                            <p:txEl>
                                              <p:pRg st="8" end="8"/>
                                            </p:txEl>
                                          </p:spTgt>
                                        </p:tgtEl>
                                      </p:cBhvr>
                                    </p:animEffect>
                                    <p:anim calcmode="lin" valueType="num">
                                      <p:cBhvr>
                                        <p:cTn id="3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fade">
                                      <p:cBhvr>
                                        <p:cTn id="42" dur="1000"/>
                                        <p:tgtEl>
                                          <p:spTgt spid="4">
                                            <p:txEl>
                                              <p:pRg st="10" end="10"/>
                                            </p:txEl>
                                          </p:spTgt>
                                        </p:tgtEl>
                                      </p:cBhvr>
                                    </p:animEffect>
                                    <p:anim calcmode="lin" valueType="num">
                                      <p:cBhvr>
                                        <p:cTn id="4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12" end="12"/>
                                            </p:txEl>
                                          </p:spTgt>
                                        </p:tgtEl>
                                        <p:attrNameLst>
                                          <p:attrName>style.visibility</p:attrName>
                                        </p:attrNameLst>
                                      </p:cBhvr>
                                      <p:to>
                                        <p:strVal val="visible"/>
                                      </p:to>
                                    </p:set>
                                    <p:animEffect transition="in" filter="fade">
                                      <p:cBhvr>
                                        <p:cTn id="49" dur="1000"/>
                                        <p:tgtEl>
                                          <p:spTgt spid="4">
                                            <p:txEl>
                                              <p:pRg st="12" end="12"/>
                                            </p:txEl>
                                          </p:spTgt>
                                        </p:tgtEl>
                                      </p:cBhvr>
                                    </p:animEffect>
                                    <p:anim calcmode="lin" valueType="num">
                                      <p:cBhvr>
                                        <p:cTn id="50"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14" end="14"/>
                                            </p:txEl>
                                          </p:spTgt>
                                        </p:tgtEl>
                                        <p:attrNameLst>
                                          <p:attrName>style.visibility</p:attrName>
                                        </p:attrNameLst>
                                      </p:cBhvr>
                                      <p:to>
                                        <p:strVal val="visible"/>
                                      </p:to>
                                    </p:set>
                                    <p:animEffect transition="in" filter="fade">
                                      <p:cBhvr>
                                        <p:cTn id="56" dur="1000"/>
                                        <p:tgtEl>
                                          <p:spTgt spid="4">
                                            <p:txEl>
                                              <p:pRg st="14" end="14"/>
                                            </p:txEl>
                                          </p:spTgt>
                                        </p:tgtEl>
                                      </p:cBhvr>
                                    </p:animEffect>
                                    <p:anim calcmode="lin" valueType="num">
                                      <p:cBhvr>
                                        <p:cTn id="57"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8153400" cy="1015663"/>
          </a:xfrm>
          <a:prstGeom prst="rect">
            <a:avLst/>
          </a:prstGeom>
        </p:spPr>
        <p:txBody>
          <a:bodyPr wrap="square">
            <a:spAutoFit/>
          </a:bodyPr>
          <a:lstStyle/>
          <a:p>
            <a:r>
              <a:rPr lang="es-ES" sz="1200" dirty="0">
                <a:latin typeface="Comic Sans MS" panose="030F0702030302020204" pitchFamily="66" charset="0"/>
              </a:rPr>
              <a:t>E</a:t>
            </a:r>
          </a:p>
          <a:p>
            <a:endParaRPr lang="es-ES" sz="1200" dirty="0">
              <a:latin typeface="Comic Sans MS" panose="030F0702030302020204" pitchFamily="66" charset="0"/>
            </a:endParaRPr>
          </a:p>
          <a:p>
            <a:endParaRPr lang="es-ES" sz="1200" dirty="0">
              <a:latin typeface="Comic Sans MS" panose="030F0702030302020204" pitchFamily="66" charset="0"/>
            </a:endParaRPr>
          </a:p>
          <a:p>
            <a:endParaRPr lang="es-ES" sz="1200" dirty="0">
              <a:latin typeface="Comic Sans MS" panose="030F0702030302020204" pitchFamily="66" charset="0"/>
            </a:endParaRPr>
          </a:p>
          <a:p>
            <a:endParaRPr lang="es-ES" sz="1200" dirty="0">
              <a:latin typeface="Comic Sans MS" panose="030F0702030302020204" pitchFamily="66" charset="0"/>
            </a:endParaRPr>
          </a:p>
        </p:txBody>
      </p:sp>
      <p:sp>
        <p:nvSpPr>
          <p:cNvPr id="3" name="Title 2"/>
          <p:cNvSpPr>
            <a:spLocks noGrp="1"/>
          </p:cNvSpPr>
          <p:nvPr>
            <p:ph type="title"/>
          </p:nvPr>
        </p:nvSpPr>
        <p:spPr/>
        <p:txBody>
          <a:bodyPr/>
          <a:lstStyle/>
          <a:p>
            <a:pPr algn="ctr"/>
            <a:r>
              <a:rPr lang="en-US" b="1" dirty="0">
                <a:latin typeface="Comic Sans MS" panose="030F0702030302020204" pitchFamily="66" charset="0"/>
              </a:rPr>
              <a:t>Que </a:t>
            </a:r>
            <a:r>
              <a:rPr lang="en-US" b="1" dirty="0" err="1">
                <a:latin typeface="Comic Sans MS" panose="030F0702030302020204" pitchFamily="66" charset="0"/>
              </a:rPr>
              <a:t>es</a:t>
            </a:r>
            <a:r>
              <a:rPr lang="en-US" b="1" dirty="0">
                <a:latin typeface="Comic Sans MS" panose="030F0702030302020204" pitchFamily="66" charset="0"/>
              </a:rPr>
              <a:t> el NYSESLAT? </a:t>
            </a:r>
          </a:p>
        </p:txBody>
      </p:sp>
      <p:sp>
        <p:nvSpPr>
          <p:cNvPr id="4" name="Content Placeholder 3"/>
          <p:cNvSpPr>
            <a:spLocks noGrp="1"/>
          </p:cNvSpPr>
          <p:nvPr>
            <p:ph idx="1"/>
          </p:nvPr>
        </p:nvSpPr>
        <p:spPr/>
        <p:txBody>
          <a:bodyPr>
            <a:normAutofit fontScale="85000" lnSpcReduction="20000"/>
          </a:bodyPr>
          <a:lstStyle/>
          <a:p>
            <a:r>
              <a:rPr lang="es-ES" sz="2100" b="1" dirty="0">
                <a:latin typeface="Comic Sans MS" panose="030F0702030302020204" pitchFamily="66" charset="0"/>
              </a:rPr>
              <a:t>El examen NYSESLAT se administra a todos los estudiantes que han sido identificados como Estudiantes que aprenden inglés como Nuevo Idioma (ELL) por el Examen del Estado de Nueva York para la identificación de estudiantes que aprenden inglés (NYSITELL). </a:t>
            </a:r>
          </a:p>
          <a:p>
            <a:r>
              <a:rPr lang="es-ES" sz="2100" b="1" dirty="0">
                <a:latin typeface="Comic Sans MS" panose="030F0702030302020204" pitchFamily="66" charset="0"/>
              </a:rPr>
              <a:t>El objetivo del NYSESLAT es evaluar anualmente el nivel de dominio del idioma inglés de los estudiantes </a:t>
            </a:r>
            <a:r>
              <a:rPr lang="es-ES" sz="2100" b="1" dirty="0" err="1">
                <a:latin typeface="Comic Sans MS" panose="030F0702030302020204" pitchFamily="66" charset="0"/>
              </a:rPr>
              <a:t>ELLs</a:t>
            </a:r>
            <a:r>
              <a:rPr lang="es-ES" sz="2100" b="1" dirty="0">
                <a:latin typeface="Comic Sans MS" panose="030F0702030302020204" pitchFamily="66" charset="0"/>
              </a:rPr>
              <a:t> inscritos en los grados K a 12, en las escuelas del Estado de Nueva York.</a:t>
            </a:r>
          </a:p>
          <a:p>
            <a:r>
              <a:rPr lang="es-ES" sz="2100" b="1" dirty="0">
                <a:latin typeface="Comic Sans MS" panose="030F0702030302020204" pitchFamily="66" charset="0"/>
              </a:rPr>
              <a:t>El examen proporciona tanto al Estado y a las escuelas como a los padres y profesores, información importante sobre el desarrollo del Idioma inglés de los estudiantes.</a:t>
            </a:r>
          </a:p>
          <a:p>
            <a:endParaRPr lang="es-ES" dirty="0"/>
          </a:p>
          <a:p>
            <a:endParaRPr lang="en-US" dirty="0"/>
          </a:p>
        </p:txBody>
      </p:sp>
    </p:spTree>
    <p:extLst>
      <p:ext uri="{BB962C8B-B14F-4D97-AF65-F5344CB8AC3E}">
        <p14:creationId xmlns:p14="http://schemas.microsoft.com/office/powerpoint/2010/main" val="3722506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latin typeface="Comic Sans MS" panose="030F0702030302020204" pitchFamily="66" charset="0"/>
              </a:rPr>
              <a:t>Cuando</a:t>
            </a:r>
            <a:r>
              <a:rPr lang="en-US" b="1" dirty="0">
                <a:latin typeface="Comic Sans MS" panose="030F0702030302020204" pitchFamily="66" charset="0"/>
              </a:rPr>
              <a:t> se </a:t>
            </a:r>
            <a:r>
              <a:rPr lang="en-US" b="1" dirty="0" err="1">
                <a:latin typeface="Comic Sans MS" panose="030F0702030302020204" pitchFamily="66" charset="0"/>
              </a:rPr>
              <a:t>realiza</a:t>
            </a:r>
            <a:r>
              <a:rPr lang="en-US" b="1" dirty="0">
                <a:latin typeface="Comic Sans MS" panose="030F0702030302020204" pitchFamily="66" charset="0"/>
              </a:rPr>
              <a:t> el NYSESLAT?</a:t>
            </a:r>
          </a:p>
        </p:txBody>
      </p:sp>
      <p:sp>
        <p:nvSpPr>
          <p:cNvPr id="3" name="Content Placeholder 2"/>
          <p:cNvSpPr>
            <a:spLocks noGrp="1"/>
          </p:cNvSpPr>
          <p:nvPr>
            <p:ph idx="1"/>
          </p:nvPr>
        </p:nvSpPr>
        <p:spPr/>
        <p:txBody>
          <a:bodyPr>
            <a:normAutofit lnSpcReduction="10000"/>
          </a:bodyPr>
          <a:lstStyle/>
          <a:p>
            <a:endParaRPr lang="es-ES" dirty="0"/>
          </a:p>
          <a:p>
            <a:r>
              <a:rPr lang="es-ES" sz="2000" b="1" dirty="0">
                <a:latin typeface="Comic Sans MS" panose="030F0702030302020204" pitchFamily="66" charset="0"/>
              </a:rPr>
              <a:t>El NYSESLAT se da en la primavera, en los meses de abril y mayo.</a:t>
            </a:r>
          </a:p>
          <a:p>
            <a:pPr marL="0" indent="0">
              <a:buNone/>
            </a:pPr>
            <a:endParaRPr lang="es-ES" sz="2000" b="1" dirty="0">
              <a:latin typeface="Comic Sans MS" panose="030F0702030302020204" pitchFamily="66" charset="0"/>
            </a:endParaRPr>
          </a:p>
          <a:p>
            <a:r>
              <a:rPr lang="es-ES" sz="2000" b="1" dirty="0" err="1">
                <a:latin typeface="Comic Sans MS" panose="030F0702030302020204" pitchFamily="66" charset="0"/>
              </a:rPr>
              <a:t>Expresion</a:t>
            </a:r>
            <a:r>
              <a:rPr lang="es-ES" sz="2000" b="1" dirty="0">
                <a:latin typeface="Comic Sans MS" panose="030F0702030302020204" pitchFamily="66" charset="0"/>
              </a:rPr>
              <a:t> Oral: 19 de abril- 28 de mayo (Dado individualmente a los estudiantes)</a:t>
            </a:r>
          </a:p>
          <a:p>
            <a:pPr marL="0" indent="0">
              <a:buNone/>
            </a:pPr>
            <a:endParaRPr lang="es-ES" sz="2000" b="1" dirty="0">
              <a:latin typeface="Comic Sans MS" panose="030F0702030302020204" pitchFamily="66" charset="0"/>
            </a:endParaRPr>
          </a:p>
          <a:p>
            <a:r>
              <a:rPr lang="es-ES" sz="2000" b="1" dirty="0" err="1">
                <a:latin typeface="Comic Sans MS" panose="030F0702030302020204" pitchFamily="66" charset="0"/>
              </a:rPr>
              <a:t>Comprension</a:t>
            </a:r>
            <a:r>
              <a:rPr lang="es-ES" sz="2000" b="1" dirty="0">
                <a:latin typeface="Comic Sans MS" panose="030F0702030302020204" pitchFamily="66" charset="0"/>
              </a:rPr>
              <a:t> Auditiva, Comprensión de Lectura, Expresión Escrita: 17, 18 y 19 de mayo</a:t>
            </a:r>
          </a:p>
          <a:p>
            <a:endParaRPr lang="es-ES" dirty="0"/>
          </a:p>
          <a:p>
            <a:endParaRPr lang="es-ES" dirty="0"/>
          </a:p>
          <a:p>
            <a:endParaRPr lang="en-US" dirty="0"/>
          </a:p>
        </p:txBody>
      </p:sp>
    </p:spTree>
    <p:extLst>
      <p:ext uri="{BB962C8B-B14F-4D97-AF65-F5344CB8AC3E}">
        <p14:creationId xmlns:p14="http://schemas.microsoft.com/office/powerpoint/2010/main" val="2205432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latin typeface="Comic Sans MS" panose="030F0702030302020204" pitchFamily="66" charset="0"/>
              </a:rPr>
              <a:t>Que </a:t>
            </a:r>
            <a:r>
              <a:rPr lang="en-US" b="1" dirty="0" err="1">
                <a:latin typeface="Comic Sans MS" panose="030F0702030302020204" pitchFamily="66" charset="0"/>
              </a:rPr>
              <a:t>tipos</a:t>
            </a:r>
            <a:r>
              <a:rPr lang="en-US" b="1" dirty="0">
                <a:latin typeface="Comic Sans MS" panose="030F0702030302020204" pitchFamily="66" charset="0"/>
              </a:rPr>
              <a:t> de </a:t>
            </a:r>
            <a:r>
              <a:rPr lang="en-US" b="1" dirty="0" err="1">
                <a:latin typeface="Comic Sans MS" panose="030F0702030302020204" pitchFamily="66" charset="0"/>
              </a:rPr>
              <a:t>preguntas</a:t>
            </a:r>
            <a:r>
              <a:rPr lang="en-US" b="1" dirty="0">
                <a:latin typeface="Comic Sans MS" panose="030F0702030302020204" pitchFamily="66" charset="0"/>
              </a:rPr>
              <a:t> </a:t>
            </a:r>
            <a:r>
              <a:rPr lang="en-US" b="1" dirty="0" err="1">
                <a:latin typeface="Comic Sans MS" panose="030F0702030302020204" pitchFamily="66" charset="0"/>
              </a:rPr>
              <a:t>estan</a:t>
            </a:r>
            <a:r>
              <a:rPr lang="en-US" b="1" dirty="0">
                <a:latin typeface="Comic Sans MS" panose="030F0702030302020204" pitchFamily="66" charset="0"/>
              </a:rPr>
              <a:t> </a:t>
            </a:r>
            <a:r>
              <a:rPr lang="en-US" b="1" dirty="0" err="1">
                <a:latin typeface="Comic Sans MS" panose="030F0702030302020204" pitchFamily="66" charset="0"/>
              </a:rPr>
              <a:t>en</a:t>
            </a:r>
            <a:r>
              <a:rPr lang="en-US" b="1" dirty="0">
                <a:latin typeface="Comic Sans MS" panose="030F0702030302020204" pitchFamily="66" charset="0"/>
              </a:rPr>
              <a:t> el NYSESLAT?</a:t>
            </a:r>
          </a:p>
        </p:txBody>
      </p:sp>
      <p:sp>
        <p:nvSpPr>
          <p:cNvPr id="3" name="Content Placeholder 2"/>
          <p:cNvSpPr>
            <a:spLocks noGrp="1"/>
          </p:cNvSpPr>
          <p:nvPr>
            <p:ph idx="1"/>
          </p:nvPr>
        </p:nvSpPr>
        <p:spPr/>
        <p:txBody>
          <a:bodyPr>
            <a:normAutofit/>
          </a:bodyPr>
          <a:lstStyle/>
          <a:p>
            <a:endParaRPr lang="es-ES" b="1" dirty="0">
              <a:latin typeface="Comic Sans MS" panose="030F0702030302020204" pitchFamily="66" charset="0"/>
            </a:endParaRPr>
          </a:p>
          <a:p>
            <a:r>
              <a:rPr lang="es-ES" b="1" dirty="0">
                <a:latin typeface="Comic Sans MS" panose="030F0702030302020204" pitchFamily="66" charset="0"/>
              </a:rPr>
              <a:t>El NYSESLAT incluye preguntas de respuesta múltiple, breves respuestas escritas, preguntas de respuesta escrita largas y preguntas de respuesta oral en escuchar, hablar, leer y escribir en inglés.</a:t>
            </a:r>
          </a:p>
          <a:p>
            <a:r>
              <a:rPr lang="es-ES" b="1" dirty="0">
                <a:latin typeface="Comic Sans MS" panose="030F0702030302020204" pitchFamily="66" charset="0"/>
              </a:rPr>
              <a:t>Su hijo tiene que responder a todas las partes del examen. </a:t>
            </a:r>
          </a:p>
          <a:p>
            <a:r>
              <a:rPr lang="es-ES" b="1" dirty="0">
                <a:latin typeface="Comic Sans MS" panose="030F0702030302020204" pitchFamily="66" charset="0"/>
              </a:rPr>
              <a:t>Las preguntas del NYSESLAT son un ejemplo del tipo de actividades y tareas que su hijo tendrá que hacer en su clase.</a:t>
            </a:r>
          </a:p>
          <a:p>
            <a:endParaRPr lang="en-US" dirty="0"/>
          </a:p>
        </p:txBody>
      </p:sp>
    </p:spTree>
    <p:extLst>
      <p:ext uri="{BB962C8B-B14F-4D97-AF65-F5344CB8AC3E}">
        <p14:creationId xmlns:p14="http://schemas.microsoft.com/office/powerpoint/2010/main" val="54668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a:latin typeface="Comic Sans MS" panose="030F0702030302020204" pitchFamily="66" charset="0"/>
              </a:rPr>
              <a:t>Como </a:t>
            </a:r>
            <a:r>
              <a:rPr lang="en-US" b="1" dirty="0" err="1">
                <a:latin typeface="Comic Sans MS" panose="030F0702030302020204" pitchFamily="66" charset="0"/>
              </a:rPr>
              <a:t>puedo</a:t>
            </a:r>
            <a:r>
              <a:rPr lang="en-US" b="1" dirty="0">
                <a:latin typeface="Comic Sans MS" panose="030F0702030302020204" pitchFamily="66" charset="0"/>
              </a:rPr>
              <a:t> </a:t>
            </a:r>
            <a:r>
              <a:rPr lang="en-US" b="1" dirty="0" err="1">
                <a:latin typeface="Comic Sans MS" panose="030F0702030302020204" pitchFamily="66" charset="0"/>
              </a:rPr>
              <a:t>ayudar</a:t>
            </a:r>
            <a:r>
              <a:rPr lang="en-US" b="1" dirty="0">
                <a:latin typeface="Comic Sans MS" panose="030F0702030302020204" pitchFamily="66" charset="0"/>
              </a:rPr>
              <a:t> a mi </a:t>
            </a:r>
            <a:r>
              <a:rPr lang="en-US" b="1" dirty="0" err="1">
                <a:latin typeface="Comic Sans MS" panose="030F0702030302020204" pitchFamily="66" charset="0"/>
              </a:rPr>
              <a:t>hijo</a:t>
            </a:r>
            <a:r>
              <a:rPr lang="en-US" b="1" dirty="0">
                <a:latin typeface="Comic Sans MS" panose="030F0702030302020204" pitchFamily="66" charset="0"/>
              </a:rPr>
              <a:t> a </a:t>
            </a:r>
            <a:r>
              <a:rPr lang="en-US" b="1" dirty="0" err="1">
                <a:latin typeface="Comic Sans MS" panose="030F0702030302020204" pitchFamily="66" charset="0"/>
              </a:rPr>
              <a:t>preparar</a:t>
            </a:r>
            <a:r>
              <a:rPr lang="en-US" b="1" dirty="0">
                <a:latin typeface="Comic Sans MS" panose="030F0702030302020204" pitchFamily="66" charset="0"/>
              </a:rPr>
              <a:t> el NYSESLAT?</a:t>
            </a:r>
          </a:p>
        </p:txBody>
      </p:sp>
      <p:sp>
        <p:nvSpPr>
          <p:cNvPr id="6" name="Content Placeholder 5"/>
          <p:cNvSpPr>
            <a:spLocks noGrp="1"/>
          </p:cNvSpPr>
          <p:nvPr>
            <p:ph idx="1"/>
          </p:nvPr>
        </p:nvSpPr>
        <p:spPr/>
        <p:txBody>
          <a:bodyPr>
            <a:normAutofit fontScale="92500" lnSpcReduction="10000"/>
          </a:bodyPr>
          <a:lstStyle/>
          <a:p>
            <a:r>
              <a:rPr lang="en-US" b="1" dirty="0" err="1">
                <a:latin typeface="Comic Sans MS" panose="030F0702030302020204" pitchFamily="66" charset="0"/>
              </a:rPr>
              <a:t>Asegurase</a:t>
            </a:r>
            <a:r>
              <a:rPr lang="en-US" b="1" dirty="0">
                <a:latin typeface="Comic Sans MS" panose="030F0702030302020204" pitchFamily="66" charset="0"/>
              </a:rPr>
              <a:t> de que </a:t>
            </a:r>
            <a:r>
              <a:rPr lang="en-US" b="1" dirty="0" err="1">
                <a:latin typeface="Comic Sans MS" panose="030F0702030302020204" pitchFamily="66" charset="0"/>
              </a:rPr>
              <a:t>su</a:t>
            </a:r>
            <a:r>
              <a:rPr lang="en-US" b="1" dirty="0">
                <a:latin typeface="Comic Sans MS" panose="030F0702030302020204" pitchFamily="66" charset="0"/>
              </a:rPr>
              <a:t> </a:t>
            </a:r>
            <a:r>
              <a:rPr lang="en-US" b="1" dirty="0" err="1">
                <a:latin typeface="Comic Sans MS" panose="030F0702030302020204" pitchFamily="66" charset="0"/>
              </a:rPr>
              <a:t>hijo</a:t>
            </a:r>
            <a:r>
              <a:rPr lang="en-US" b="1" dirty="0">
                <a:latin typeface="Comic Sans MS" panose="030F0702030302020204" pitchFamily="66" charset="0"/>
              </a:rPr>
              <a:t> </a:t>
            </a:r>
            <a:r>
              <a:rPr lang="en-US" b="1" dirty="0" err="1">
                <a:latin typeface="Comic Sans MS" panose="030F0702030302020204" pitchFamily="66" charset="0"/>
              </a:rPr>
              <a:t>duerme</a:t>
            </a:r>
            <a:r>
              <a:rPr lang="en-US" b="1" dirty="0">
                <a:latin typeface="Comic Sans MS" panose="030F0702030302020204" pitchFamily="66" charset="0"/>
              </a:rPr>
              <a:t> </a:t>
            </a:r>
            <a:r>
              <a:rPr lang="en-US" b="1" dirty="0" err="1">
                <a:latin typeface="Comic Sans MS" panose="030F0702030302020204" pitchFamily="66" charset="0"/>
              </a:rPr>
              <a:t>bien</a:t>
            </a:r>
            <a:r>
              <a:rPr lang="en-US" b="1" dirty="0">
                <a:latin typeface="Comic Sans MS" panose="030F0702030302020204" pitchFamily="66" charset="0"/>
              </a:rPr>
              <a:t> y come un </a:t>
            </a:r>
            <a:r>
              <a:rPr lang="en-US" b="1" dirty="0" err="1">
                <a:latin typeface="Comic Sans MS" panose="030F0702030302020204" pitchFamily="66" charset="0"/>
              </a:rPr>
              <a:t>desayuno</a:t>
            </a:r>
            <a:r>
              <a:rPr lang="en-US" b="1" dirty="0">
                <a:latin typeface="Comic Sans MS" panose="030F0702030302020204" pitchFamily="66" charset="0"/>
              </a:rPr>
              <a:t> </a:t>
            </a:r>
            <a:r>
              <a:rPr lang="en-US" b="1" dirty="0" err="1">
                <a:latin typeface="Comic Sans MS" panose="030F0702030302020204" pitchFamily="66" charset="0"/>
              </a:rPr>
              <a:t>saludable</a:t>
            </a:r>
            <a:r>
              <a:rPr lang="en-US" b="1" dirty="0">
                <a:latin typeface="Comic Sans MS" panose="030F0702030302020204" pitchFamily="66" charset="0"/>
              </a:rPr>
              <a:t> antes de </a:t>
            </a:r>
            <a:r>
              <a:rPr lang="en-US" b="1" dirty="0" err="1">
                <a:latin typeface="Comic Sans MS" panose="030F0702030302020204" pitchFamily="66" charset="0"/>
              </a:rPr>
              <a:t>cada</a:t>
            </a:r>
            <a:r>
              <a:rPr lang="en-US" b="1" dirty="0">
                <a:latin typeface="Comic Sans MS" panose="030F0702030302020204" pitchFamily="66" charset="0"/>
              </a:rPr>
              <a:t> </a:t>
            </a:r>
            <a:r>
              <a:rPr lang="en-US" b="1" dirty="0" err="1">
                <a:latin typeface="Comic Sans MS" panose="030F0702030302020204" pitchFamily="66" charset="0"/>
              </a:rPr>
              <a:t>sesion</a:t>
            </a:r>
            <a:r>
              <a:rPr lang="en-US" b="1" dirty="0">
                <a:latin typeface="Comic Sans MS" panose="030F0702030302020204" pitchFamily="66" charset="0"/>
              </a:rPr>
              <a:t> del </a:t>
            </a:r>
            <a:r>
              <a:rPr lang="en-US" b="1" dirty="0" err="1">
                <a:latin typeface="Comic Sans MS" panose="030F0702030302020204" pitchFamily="66" charset="0"/>
              </a:rPr>
              <a:t>examen</a:t>
            </a:r>
            <a:r>
              <a:rPr lang="en-US" b="1" dirty="0">
                <a:latin typeface="Comic Sans MS" panose="030F0702030302020204" pitchFamily="66" charset="0"/>
              </a:rPr>
              <a:t>. </a:t>
            </a:r>
          </a:p>
          <a:p>
            <a:r>
              <a:rPr lang="en-US" b="1" dirty="0" err="1">
                <a:latin typeface="Comic Sans MS" panose="030F0702030302020204" pitchFamily="66" charset="0"/>
              </a:rPr>
              <a:t>Proporcione</a:t>
            </a:r>
            <a:r>
              <a:rPr lang="en-US" b="1" dirty="0">
                <a:latin typeface="Comic Sans MS" panose="030F0702030302020204" pitchFamily="66" charset="0"/>
              </a:rPr>
              <a:t> a </a:t>
            </a:r>
            <a:r>
              <a:rPr lang="en-US" b="1" dirty="0" err="1">
                <a:latin typeface="Comic Sans MS" panose="030F0702030302020204" pitchFamily="66" charset="0"/>
              </a:rPr>
              <a:t>su</a:t>
            </a:r>
            <a:r>
              <a:rPr lang="en-US" b="1" dirty="0">
                <a:latin typeface="Comic Sans MS" panose="030F0702030302020204" pitchFamily="66" charset="0"/>
              </a:rPr>
              <a:t> </a:t>
            </a:r>
            <a:r>
              <a:rPr lang="en-US" b="1" dirty="0" err="1">
                <a:latin typeface="Comic Sans MS" panose="030F0702030302020204" pitchFamily="66" charset="0"/>
              </a:rPr>
              <a:t>hijo</a:t>
            </a:r>
            <a:r>
              <a:rPr lang="en-US" b="1" dirty="0">
                <a:latin typeface="Comic Sans MS" panose="030F0702030302020204" pitchFamily="66" charset="0"/>
              </a:rPr>
              <a:t> </a:t>
            </a:r>
            <a:r>
              <a:rPr lang="en-US" b="1" dirty="0" err="1">
                <a:latin typeface="Comic Sans MS" panose="030F0702030302020204" pitchFamily="66" charset="0"/>
              </a:rPr>
              <a:t>confianza</a:t>
            </a:r>
            <a:r>
              <a:rPr lang="en-US" b="1" dirty="0">
                <a:latin typeface="Comic Sans MS" panose="030F0702030302020204" pitchFamily="66" charset="0"/>
              </a:rPr>
              <a:t> </a:t>
            </a:r>
            <a:r>
              <a:rPr lang="en-US" b="1" dirty="0" err="1">
                <a:latin typeface="Comic Sans MS" panose="030F0702030302020204" pitchFamily="66" charset="0"/>
              </a:rPr>
              <a:t>sobre</a:t>
            </a:r>
            <a:r>
              <a:rPr lang="en-US" b="1" dirty="0">
                <a:latin typeface="Comic Sans MS" panose="030F0702030302020204" pitchFamily="66" charset="0"/>
              </a:rPr>
              <a:t> el </a:t>
            </a:r>
            <a:r>
              <a:rPr lang="en-US" b="1" dirty="0" err="1">
                <a:latin typeface="Comic Sans MS" panose="030F0702030302020204" pitchFamily="66" charset="0"/>
              </a:rPr>
              <a:t>examen</a:t>
            </a:r>
            <a:r>
              <a:rPr lang="en-US" b="1" dirty="0">
                <a:latin typeface="Comic Sans MS" panose="030F0702030302020204" pitchFamily="66" charset="0"/>
              </a:rPr>
              <a:t>, </a:t>
            </a:r>
            <a:r>
              <a:rPr lang="en-US" b="1" dirty="0" err="1">
                <a:latin typeface="Comic Sans MS" panose="030F0702030302020204" pitchFamily="66" charset="0"/>
              </a:rPr>
              <a:t>porque</a:t>
            </a:r>
            <a:r>
              <a:rPr lang="en-US" b="1" dirty="0">
                <a:latin typeface="Comic Sans MS" panose="030F0702030302020204" pitchFamily="66" charset="0"/>
              </a:rPr>
              <a:t> </a:t>
            </a:r>
            <a:r>
              <a:rPr lang="en-US" b="1" dirty="0" err="1">
                <a:latin typeface="Comic Sans MS" panose="030F0702030302020204" pitchFamily="66" charset="0"/>
              </a:rPr>
              <a:t>puede</a:t>
            </a:r>
            <a:r>
              <a:rPr lang="en-US" b="1" dirty="0">
                <a:latin typeface="Comic Sans MS" panose="030F0702030302020204" pitchFamily="66" charset="0"/>
              </a:rPr>
              <a:t> </a:t>
            </a:r>
            <a:r>
              <a:rPr lang="en-US" b="1" dirty="0" err="1">
                <a:latin typeface="Comic Sans MS" panose="030F0702030302020204" pitchFamily="66" charset="0"/>
              </a:rPr>
              <a:t>influir</a:t>
            </a:r>
            <a:r>
              <a:rPr lang="en-US" b="1" dirty="0">
                <a:latin typeface="Comic Sans MS" panose="030F0702030302020204" pitchFamily="66" charset="0"/>
              </a:rPr>
              <a:t> </a:t>
            </a:r>
            <a:r>
              <a:rPr lang="en-US" b="1" dirty="0" err="1">
                <a:latin typeface="Comic Sans MS" panose="030F0702030302020204" pitchFamily="66" charset="0"/>
              </a:rPr>
              <a:t>positivamente</a:t>
            </a:r>
            <a:r>
              <a:rPr lang="en-US" b="1" dirty="0">
                <a:latin typeface="Comic Sans MS" panose="030F0702030302020204" pitchFamily="66" charset="0"/>
              </a:rPr>
              <a:t> el </a:t>
            </a:r>
            <a:r>
              <a:rPr lang="en-US" b="1" dirty="0" err="1">
                <a:latin typeface="Comic Sans MS" panose="030F0702030302020204" pitchFamily="66" charset="0"/>
              </a:rPr>
              <a:t>resultado</a:t>
            </a:r>
            <a:r>
              <a:rPr lang="en-US" b="1" dirty="0">
                <a:latin typeface="Comic Sans MS" panose="030F0702030302020204" pitchFamily="66" charset="0"/>
              </a:rPr>
              <a:t> del </a:t>
            </a:r>
            <a:r>
              <a:rPr lang="en-US" b="1" dirty="0" err="1">
                <a:latin typeface="Comic Sans MS" panose="030F0702030302020204" pitchFamily="66" charset="0"/>
              </a:rPr>
              <a:t>examen</a:t>
            </a:r>
            <a:r>
              <a:rPr lang="en-US" b="1" dirty="0">
                <a:latin typeface="Comic Sans MS" panose="030F0702030302020204" pitchFamily="66" charset="0"/>
              </a:rPr>
              <a:t> de </a:t>
            </a:r>
            <a:r>
              <a:rPr lang="en-US" b="1" dirty="0" err="1">
                <a:latin typeface="Comic Sans MS" panose="030F0702030302020204" pitchFamily="66" charset="0"/>
              </a:rPr>
              <a:t>su</a:t>
            </a:r>
            <a:r>
              <a:rPr lang="en-US" b="1" dirty="0">
                <a:latin typeface="Comic Sans MS" panose="030F0702030302020204" pitchFamily="66" charset="0"/>
              </a:rPr>
              <a:t> </a:t>
            </a:r>
            <a:r>
              <a:rPr lang="en-US" b="1" dirty="0" err="1">
                <a:latin typeface="Comic Sans MS" panose="030F0702030302020204" pitchFamily="66" charset="0"/>
              </a:rPr>
              <a:t>hijo</a:t>
            </a:r>
            <a:r>
              <a:rPr lang="en-US" b="1" dirty="0">
                <a:latin typeface="Comic Sans MS" panose="030F0702030302020204" pitchFamily="66" charset="0"/>
              </a:rPr>
              <a:t>.</a:t>
            </a:r>
          </a:p>
          <a:p>
            <a:r>
              <a:rPr lang="en-US" b="1" dirty="0">
                <a:latin typeface="Comic Sans MS" panose="030F0702030302020204" pitchFamily="66" charset="0"/>
              </a:rPr>
              <a:t>Lea y revise con </a:t>
            </a:r>
            <a:r>
              <a:rPr lang="en-US" b="1" dirty="0" err="1">
                <a:latin typeface="Comic Sans MS" panose="030F0702030302020204" pitchFamily="66" charset="0"/>
              </a:rPr>
              <a:t>su</a:t>
            </a:r>
            <a:r>
              <a:rPr lang="en-US" b="1" dirty="0">
                <a:latin typeface="Comic Sans MS" panose="030F0702030302020204" pitchFamily="66" charset="0"/>
              </a:rPr>
              <a:t> </a:t>
            </a:r>
            <a:r>
              <a:rPr lang="en-US" b="1" dirty="0" err="1">
                <a:latin typeface="Comic Sans MS" panose="030F0702030302020204" pitchFamily="66" charset="0"/>
              </a:rPr>
              <a:t>hijo</a:t>
            </a:r>
            <a:r>
              <a:rPr lang="en-US" b="1" dirty="0">
                <a:latin typeface="Comic Sans MS" panose="030F0702030302020204" pitchFamily="66" charset="0"/>
              </a:rPr>
              <a:t> </a:t>
            </a:r>
            <a:r>
              <a:rPr lang="en-US" b="1" dirty="0" err="1">
                <a:latin typeface="Comic Sans MS" panose="030F0702030302020204" pitchFamily="66" charset="0"/>
              </a:rPr>
              <a:t>toda</a:t>
            </a:r>
            <a:r>
              <a:rPr lang="en-US" b="1" dirty="0">
                <a:latin typeface="Comic Sans MS" panose="030F0702030302020204" pitchFamily="66" charset="0"/>
              </a:rPr>
              <a:t> la </a:t>
            </a:r>
            <a:r>
              <a:rPr lang="en-US" b="1" dirty="0" err="1">
                <a:latin typeface="Comic Sans MS" panose="030F0702030302020204" pitchFamily="66" charset="0"/>
              </a:rPr>
              <a:t>informacion</a:t>
            </a:r>
            <a:r>
              <a:rPr lang="en-US" b="1" dirty="0">
                <a:latin typeface="Comic Sans MS" panose="030F0702030302020204" pitchFamily="66" charset="0"/>
              </a:rPr>
              <a:t> que </a:t>
            </a:r>
            <a:r>
              <a:rPr lang="en-US" b="1" dirty="0" err="1">
                <a:latin typeface="Comic Sans MS" panose="030F0702030302020204" pitchFamily="66" charset="0"/>
              </a:rPr>
              <a:t>reciba</a:t>
            </a:r>
            <a:r>
              <a:rPr lang="en-US" b="1" dirty="0">
                <a:latin typeface="Comic Sans MS" panose="030F0702030302020204" pitchFamily="66" charset="0"/>
              </a:rPr>
              <a:t> </a:t>
            </a:r>
            <a:r>
              <a:rPr lang="en-US" b="1" dirty="0" err="1">
                <a:latin typeface="Comic Sans MS" panose="030F0702030302020204" pitchFamily="66" charset="0"/>
              </a:rPr>
              <a:t>sobre</a:t>
            </a:r>
            <a:r>
              <a:rPr lang="en-US" b="1" dirty="0">
                <a:latin typeface="Comic Sans MS" panose="030F0702030302020204" pitchFamily="66" charset="0"/>
              </a:rPr>
              <a:t> el </a:t>
            </a:r>
            <a:r>
              <a:rPr lang="en-US" b="1" dirty="0" err="1">
                <a:latin typeface="Comic Sans MS" panose="030F0702030302020204" pitchFamily="66" charset="0"/>
              </a:rPr>
              <a:t>examen</a:t>
            </a:r>
            <a:r>
              <a:rPr lang="en-US" b="1" dirty="0">
                <a:latin typeface="Comic Sans MS" panose="030F0702030302020204" pitchFamily="66" charset="0"/>
              </a:rPr>
              <a:t>. </a:t>
            </a:r>
          </a:p>
          <a:p>
            <a:r>
              <a:rPr lang="en-US" b="1" dirty="0" err="1">
                <a:latin typeface="Comic Sans MS" panose="030F0702030302020204" pitchFamily="66" charset="0"/>
              </a:rPr>
              <a:t>Tranquilice</a:t>
            </a:r>
            <a:r>
              <a:rPr lang="en-US" b="1" dirty="0">
                <a:latin typeface="Comic Sans MS" panose="030F0702030302020204" pitchFamily="66" charset="0"/>
              </a:rPr>
              <a:t> a </a:t>
            </a:r>
            <a:r>
              <a:rPr lang="en-US" b="1" dirty="0" err="1">
                <a:latin typeface="Comic Sans MS" panose="030F0702030302020204" pitchFamily="66" charset="0"/>
              </a:rPr>
              <a:t>su</a:t>
            </a:r>
            <a:r>
              <a:rPr lang="en-US" b="1" dirty="0">
                <a:latin typeface="Comic Sans MS" panose="030F0702030302020204" pitchFamily="66" charset="0"/>
              </a:rPr>
              <a:t> </a:t>
            </a:r>
            <a:r>
              <a:rPr lang="en-US" b="1" dirty="0" err="1">
                <a:latin typeface="Comic Sans MS" panose="030F0702030302020204" pitchFamily="66" charset="0"/>
              </a:rPr>
              <a:t>hijo</a:t>
            </a:r>
            <a:r>
              <a:rPr lang="en-US" b="1" dirty="0">
                <a:latin typeface="Comic Sans MS" panose="030F0702030302020204" pitchFamily="66" charset="0"/>
              </a:rPr>
              <a:t> que </a:t>
            </a:r>
            <a:r>
              <a:rPr lang="en-US" b="1" dirty="0" err="1">
                <a:latin typeface="Comic Sans MS" panose="030F0702030302020204" pitchFamily="66" charset="0"/>
              </a:rPr>
              <a:t>este</a:t>
            </a:r>
            <a:r>
              <a:rPr lang="en-US" b="1" dirty="0">
                <a:latin typeface="Comic Sans MS" panose="030F0702030302020204" pitchFamily="66" charset="0"/>
              </a:rPr>
              <a:t> </a:t>
            </a:r>
            <a:r>
              <a:rPr lang="en-US" b="1" dirty="0" err="1">
                <a:latin typeface="Comic Sans MS" panose="030F0702030302020204" pitchFamily="66" charset="0"/>
              </a:rPr>
              <a:t>examen</a:t>
            </a:r>
            <a:r>
              <a:rPr lang="en-US" b="1" dirty="0">
                <a:latin typeface="Comic Sans MS" panose="030F0702030302020204" pitchFamily="66" charset="0"/>
              </a:rPr>
              <a:t> </a:t>
            </a:r>
            <a:r>
              <a:rPr lang="en-US" b="1" dirty="0" err="1">
                <a:latin typeface="Comic Sans MS" panose="030F0702030302020204" pitchFamily="66" charset="0"/>
              </a:rPr>
              <a:t>es</a:t>
            </a:r>
            <a:r>
              <a:rPr lang="en-US" b="1" dirty="0">
                <a:latin typeface="Comic Sans MS" panose="030F0702030302020204" pitchFamily="66" charset="0"/>
              </a:rPr>
              <a:t> para determiner </a:t>
            </a:r>
            <a:r>
              <a:rPr lang="en-US" b="1" dirty="0" err="1">
                <a:latin typeface="Comic Sans MS" panose="030F0702030302020204" pitchFamily="66" charset="0"/>
              </a:rPr>
              <a:t>su</a:t>
            </a:r>
            <a:r>
              <a:rPr lang="en-US" b="1" dirty="0">
                <a:latin typeface="Comic Sans MS" panose="030F0702030302020204" pitchFamily="66" charset="0"/>
              </a:rPr>
              <a:t> </a:t>
            </a:r>
            <a:r>
              <a:rPr lang="en-US" b="1" dirty="0" err="1">
                <a:latin typeface="Comic Sans MS" panose="030F0702030302020204" pitchFamily="66" charset="0"/>
              </a:rPr>
              <a:t>nivel</a:t>
            </a:r>
            <a:r>
              <a:rPr lang="en-US" b="1" dirty="0">
                <a:latin typeface="Comic Sans MS" panose="030F0702030302020204" pitchFamily="66" charset="0"/>
              </a:rPr>
              <a:t> de </a:t>
            </a:r>
            <a:r>
              <a:rPr lang="en-US" b="1" dirty="0" err="1">
                <a:latin typeface="Comic Sans MS" panose="030F0702030302020204" pitchFamily="66" charset="0"/>
              </a:rPr>
              <a:t>desarollo</a:t>
            </a:r>
            <a:r>
              <a:rPr lang="en-US" b="1" dirty="0">
                <a:latin typeface="Comic Sans MS" panose="030F0702030302020204" pitchFamily="66" charset="0"/>
              </a:rPr>
              <a:t> del </a:t>
            </a:r>
            <a:r>
              <a:rPr lang="en-US" b="1" dirty="0" err="1">
                <a:latin typeface="Comic Sans MS" panose="030F0702030302020204" pitchFamily="66" charset="0"/>
              </a:rPr>
              <a:t>idioma</a:t>
            </a:r>
            <a:r>
              <a:rPr lang="en-US" b="1" dirty="0">
                <a:latin typeface="Comic Sans MS" panose="030F0702030302020204" pitchFamily="66" charset="0"/>
              </a:rPr>
              <a:t> ingles. </a:t>
            </a:r>
          </a:p>
          <a:p>
            <a:r>
              <a:rPr lang="en-US" b="1" dirty="0" err="1">
                <a:latin typeface="Comic Sans MS" panose="030F0702030302020204" pitchFamily="66" charset="0"/>
              </a:rPr>
              <a:t>Conozca</a:t>
            </a:r>
            <a:r>
              <a:rPr lang="en-US" b="1" dirty="0">
                <a:latin typeface="Comic Sans MS" panose="030F0702030302020204" pitchFamily="66" charset="0"/>
              </a:rPr>
              <a:t> y </a:t>
            </a:r>
            <a:r>
              <a:rPr lang="en-US" b="1" dirty="0" err="1">
                <a:latin typeface="Comic Sans MS" panose="030F0702030302020204" pitchFamily="66" charset="0"/>
              </a:rPr>
              <a:t>colabore</a:t>
            </a:r>
            <a:r>
              <a:rPr lang="en-US" b="1" dirty="0">
                <a:latin typeface="Comic Sans MS" panose="030F0702030302020204" pitchFamily="66" charset="0"/>
              </a:rPr>
              <a:t> con </a:t>
            </a:r>
            <a:r>
              <a:rPr lang="en-US" b="1" dirty="0" err="1">
                <a:latin typeface="Comic Sans MS" panose="030F0702030302020204" pitchFamily="66" charset="0"/>
              </a:rPr>
              <a:t>los</a:t>
            </a:r>
            <a:r>
              <a:rPr lang="en-US" b="1" dirty="0">
                <a:latin typeface="Comic Sans MS" panose="030F0702030302020204" pitchFamily="66" charset="0"/>
              </a:rPr>
              <a:t> </a:t>
            </a:r>
            <a:r>
              <a:rPr lang="en-US" b="1" dirty="0" err="1">
                <a:latin typeface="Comic Sans MS" panose="030F0702030302020204" pitchFamily="66" charset="0"/>
              </a:rPr>
              <a:t>profesores</a:t>
            </a:r>
            <a:r>
              <a:rPr lang="en-US" b="1" dirty="0">
                <a:latin typeface="Comic Sans MS" panose="030F0702030302020204" pitchFamily="66" charset="0"/>
              </a:rPr>
              <a:t> de </a:t>
            </a:r>
            <a:r>
              <a:rPr lang="en-US" b="1" dirty="0" err="1">
                <a:latin typeface="Comic Sans MS" panose="030F0702030302020204" pitchFamily="66" charset="0"/>
              </a:rPr>
              <a:t>su</a:t>
            </a:r>
            <a:r>
              <a:rPr lang="en-US" b="1" dirty="0">
                <a:latin typeface="Comic Sans MS" panose="030F0702030302020204" pitchFamily="66" charset="0"/>
              </a:rPr>
              <a:t> </a:t>
            </a:r>
            <a:r>
              <a:rPr lang="en-US" b="1" dirty="0" err="1">
                <a:latin typeface="Comic Sans MS" panose="030F0702030302020204" pitchFamily="66" charset="0"/>
              </a:rPr>
              <a:t>hijo</a:t>
            </a:r>
            <a:r>
              <a:rPr lang="en-US" b="1" dirty="0">
                <a:latin typeface="Comic Sans MS" panose="030F0702030302020204" pitchFamily="66" charset="0"/>
              </a:rPr>
              <a:t> para que le den </a:t>
            </a:r>
            <a:r>
              <a:rPr lang="en-US" b="1" dirty="0" err="1">
                <a:latin typeface="Comic Sans MS" panose="030F0702030302020204" pitchFamily="66" charset="0"/>
              </a:rPr>
              <a:t>recomendaciones</a:t>
            </a:r>
            <a:r>
              <a:rPr lang="en-US" b="1" dirty="0">
                <a:latin typeface="Comic Sans MS" panose="030F0702030302020204" pitchFamily="66" charset="0"/>
              </a:rPr>
              <a:t> y </a:t>
            </a:r>
            <a:r>
              <a:rPr lang="en-US" b="1" dirty="0" err="1">
                <a:latin typeface="Comic Sans MS" panose="030F0702030302020204" pitchFamily="66" charset="0"/>
              </a:rPr>
              <a:t>consejos</a:t>
            </a:r>
            <a:r>
              <a:rPr lang="en-US" b="1" dirty="0">
                <a:latin typeface="Comic Sans MS" panose="030F0702030302020204" pitchFamily="66" charset="0"/>
              </a:rPr>
              <a:t> </a:t>
            </a:r>
            <a:r>
              <a:rPr lang="en-US" b="1" dirty="0" err="1">
                <a:latin typeface="Comic Sans MS" panose="030F0702030302020204" pitchFamily="66" charset="0"/>
              </a:rPr>
              <a:t>especificos</a:t>
            </a:r>
            <a:r>
              <a:rPr lang="en-US" b="1" dirty="0">
                <a:latin typeface="Comic Sans MS" panose="030F0702030302020204" pitchFamily="66" charset="0"/>
              </a:rPr>
              <a:t> que </a:t>
            </a:r>
            <a:r>
              <a:rPr lang="en-US" b="1" dirty="0" err="1">
                <a:latin typeface="Comic Sans MS" panose="030F0702030302020204" pitchFamily="66" charset="0"/>
              </a:rPr>
              <a:t>usted</a:t>
            </a:r>
            <a:r>
              <a:rPr lang="en-US" b="1" dirty="0">
                <a:latin typeface="Comic Sans MS" panose="030F0702030302020204" pitchFamily="66" charset="0"/>
              </a:rPr>
              <a:t> </a:t>
            </a:r>
            <a:r>
              <a:rPr lang="en-US" b="1" dirty="0" err="1">
                <a:latin typeface="Comic Sans MS" panose="030F0702030302020204" pitchFamily="66" charset="0"/>
              </a:rPr>
              <a:t>puede</a:t>
            </a:r>
            <a:r>
              <a:rPr lang="en-US" b="1" dirty="0">
                <a:latin typeface="Comic Sans MS" panose="030F0702030302020204" pitchFamily="66" charset="0"/>
              </a:rPr>
              <a:t> </a:t>
            </a:r>
            <a:r>
              <a:rPr lang="en-US" b="1" dirty="0" err="1">
                <a:latin typeface="Comic Sans MS" panose="030F0702030302020204" pitchFamily="66" charset="0"/>
              </a:rPr>
              <a:t>usar</a:t>
            </a:r>
            <a:r>
              <a:rPr lang="en-US" b="1" dirty="0">
                <a:latin typeface="Comic Sans MS" panose="030F0702030302020204" pitchFamily="66" charset="0"/>
              </a:rPr>
              <a:t>. </a:t>
            </a:r>
          </a:p>
        </p:txBody>
      </p:sp>
    </p:spTree>
    <p:extLst>
      <p:ext uri="{BB962C8B-B14F-4D97-AF65-F5344CB8AC3E}">
        <p14:creationId xmlns:p14="http://schemas.microsoft.com/office/powerpoint/2010/main" val="436841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1000"/>
                                        <p:tgtEl>
                                          <p:spTgt spid="6">
                                            <p:txEl>
                                              <p:pRg st="3" end="3"/>
                                            </p:txEl>
                                          </p:spTgt>
                                        </p:tgtEl>
                                      </p:cBhvr>
                                    </p:animEffect>
                                    <p:anim calcmode="lin" valueType="num">
                                      <p:cBhvr>
                                        <p:cTn id="29"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Effect transition="in" filter="fade">
                                      <p:cBhvr>
                                        <p:cTn id="35" dur="1000"/>
                                        <p:tgtEl>
                                          <p:spTgt spid="6">
                                            <p:txEl>
                                              <p:pRg st="4" end="4"/>
                                            </p:txEl>
                                          </p:spTgt>
                                        </p:tgtEl>
                                      </p:cBhvr>
                                    </p:animEffect>
                                    <p:anim calcmode="lin" valueType="num">
                                      <p:cBhvr>
                                        <p:cTn id="36"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latin typeface="Comic Sans MS" pitchFamily="66" charset="0"/>
              </a:rPr>
              <a:t>Que</a:t>
            </a:r>
            <a:r>
              <a:rPr lang="en-US" b="1" dirty="0">
                <a:latin typeface="Comic Sans MS" pitchFamily="66" charset="0"/>
              </a:rPr>
              <a:t> son los </a:t>
            </a:r>
            <a:r>
              <a:rPr lang="en-US" b="1" dirty="0" err="1">
                <a:latin typeface="Comic Sans MS" pitchFamily="66" charset="0"/>
              </a:rPr>
              <a:t>examenes</a:t>
            </a:r>
            <a:r>
              <a:rPr lang="en-US" b="1" dirty="0">
                <a:latin typeface="Comic Sans MS" pitchFamily="66" charset="0"/>
              </a:rPr>
              <a:t>  </a:t>
            </a:r>
            <a:r>
              <a:rPr lang="en-US" b="1" dirty="0" err="1">
                <a:latin typeface="Comic Sans MS" pitchFamily="66" charset="0"/>
              </a:rPr>
              <a:t>por</a:t>
            </a:r>
            <a:r>
              <a:rPr lang="en-US" b="1" dirty="0">
                <a:latin typeface="Comic Sans MS" pitchFamily="66" charset="0"/>
              </a:rPr>
              <a:t> </a:t>
            </a:r>
            <a:r>
              <a:rPr lang="en-US" b="1" dirty="0" err="1">
                <a:latin typeface="Comic Sans MS" pitchFamily="66" charset="0"/>
              </a:rPr>
              <a:t>computadora</a:t>
            </a:r>
            <a:r>
              <a:rPr lang="en-US" b="1" dirty="0">
                <a:latin typeface="Comic Sans MS" pitchFamily="66" charset="0"/>
              </a:rPr>
              <a:t>?</a:t>
            </a:r>
          </a:p>
        </p:txBody>
      </p:sp>
      <p:sp>
        <p:nvSpPr>
          <p:cNvPr id="3" name="Content Placeholder 2"/>
          <p:cNvSpPr>
            <a:spLocks noGrp="1"/>
          </p:cNvSpPr>
          <p:nvPr>
            <p:ph idx="1"/>
          </p:nvPr>
        </p:nvSpPr>
        <p:spPr/>
        <p:txBody>
          <a:bodyPr>
            <a:normAutofit/>
          </a:bodyPr>
          <a:lstStyle/>
          <a:p>
            <a:r>
              <a:rPr lang="en-US" sz="2400" b="1" dirty="0">
                <a:latin typeface="Comic Sans MS" pitchFamily="66" charset="0"/>
              </a:rPr>
              <a:t>Los </a:t>
            </a:r>
            <a:r>
              <a:rPr lang="en-US" sz="2400" b="1" dirty="0" err="1">
                <a:latin typeface="Comic Sans MS" pitchFamily="66" charset="0"/>
              </a:rPr>
              <a:t>estudiantes</a:t>
            </a:r>
            <a:r>
              <a:rPr lang="en-US" sz="2400" b="1" dirty="0">
                <a:latin typeface="Comic Sans MS" pitchFamily="66" charset="0"/>
              </a:rPr>
              <a:t> </a:t>
            </a:r>
            <a:r>
              <a:rPr lang="en-US" sz="2400" b="1" dirty="0" err="1">
                <a:latin typeface="Comic Sans MS" pitchFamily="66" charset="0"/>
              </a:rPr>
              <a:t>realizan</a:t>
            </a:r>
            <a:r>
              <a:rPr lang="en-US" sz="2400" b="1" dirty="0">
                <a:latin typeface="Comic Sans MS" pitchFamily="66" charset="0"/>
              </a:rPr>
              <a:t> el </a:t>
            </a:r>
            <a:r>
              <a:rPr lang="en-US" sz="2400" b="1" dirty="0" err="1">
                <a:latin typeface="Comic Sans MS" pitchFamily="66" charset="0"/>
              </a:rPr>
              <a:t>examen</a:t>
            </a:r>
            <a:r>
              <a:rPr lang="en-US" sz="2400" b="1" dirty="0">
                <a:latin typeface="Comic Sans MS" pitchFamily="66" charset="0"/>
              </a:rPr>
              <a:t> en </a:t>
            </a:r>
            <a:r>
              <a:rPr lang="en-US" sz="2400" b="1" dirty="0" err="1">
                <a:latin typeface="Comic Sans MS" pitchFamily="66" charset="0"/>
              </a:rPr>
              <a:t>una</a:t>
            </a:r>
            <a:r>
              <a:rPr lang="en-US" sz="2400" b="1" dirty="0">
                <a:latin typeface="Comic Sans MS" pitchFamily="66" charset="0"/>
              </a:rPr>
              <a:t> </a:t>
            </a:r>
            <a:r>
              <a:rPr lang="en-US" sz="2400" b="1" dirty="0" err="1">
                <a:latin typeface="Comic Sans MS" pitchFamily="66" charset="0"/>
              </a:rPr>
              <a:t>computadora</a:t>
            </a:r>
            <a:r>
              <a:rPr lang="en-US" sz="2400" b="1" dirty="0">
                <a:latin typeface="Comic Sans MS" pitchFamily="66" charset="0"/>
              </a:rPr>
              <a:t> en </a:t>
            </a:r>
            <a:r>
              <a:rPr lang="en-US" sz="2400" b="1" dirty="0" err="1">
                <a:latin typeface="Comic Sans MS" pitchFamily="66" charset="0"/>
              </a:rPr>
              <a:t>lugar</a:t>
            </a:r>
            <a:r>
              <a:rPr lang="en-US" sz="2400" b="1" dirty="0">
                <a:latin typeface="Comic Sans MS" pitchFamily="66" charset="0"/>
              </a:rPr>
              <a:t> de </a:t>
            </a:r>
            <a:r>
              <a:rPr lang="en-US" sz="2400" b="1" dirty="0" err="1">
                <a:latin typeface="Comic Sans MS" pitchFamily="66" charset="0"/>
              </a:rPr>
              <a:t>usar</a:t>
            </a:r>
            <a:r>
              <a:rPr lang="en-US" sz="2400" b="1" dirty="0">
                <a:latin typeface="Comic Sans MS" pitchFamily="66" charset="0"/>
              </a:rPr>
              <a:t> </a:t>
            </a:r>
            <a:r>
              <a:rPr lang="en-US" sz="2400" b="1" dirty="0" err="1">
                <a:latin typeface="Comic Sans MS" pitchFamily="66" charset="0"/>
              </a:rPr>
              <a:t>lapiz</a:t>
            </a:r>
            <a:r>
              <a:rPr lang="en-US" sz="2400" b="1" dirty="0">
                <a:latin typeface="Comic Sans MS" pitchFamily="66" charset="0"/>
              </a:rPr>
              <a:t> y </a:t>
            </a:r>
            <a:r>
              <a:rPr lang="en-US" sz="2400" b="1" dirty="0" err="1">
                <a:latin typeface="Comic Sans MS" pitchFamily="66" charset="0"/>
              </a:rPr>
              <a:t>papel</a:t>
            </a:r>
            <a:r>
              <a:rPr lang="en-US" sz="2400" b="1" dirty="0">
                <a:latin typeface="Comic Sans MS" pitchFamily="66" charset="0"/>
              </a:rPr>
              <a:t>. </a:t>
            </a:r>
          </a:p>
          <a:p>
            <a:endParaRPr lang="en-US" sz="2400" b="1" dirty="0">
              <a:latin typeface="Comic Sans MS" pitchFamily="66" charset="0"/>
            </a:endParaRPr>
          </a:p>
          <a:p>
            <a:r>
              <a:rPr lang="en-US" sz="2400" b="1" dirty="0">
                <a:latin typeface="Comic Sans MS" pitchFamily="66" charset="0"/>
              </a:rPr>
              <a:t>Los </a:t>
            </a:r>
            <a:r>
              <a:rPr lang="en-US" sz="2400" b="1" dirty="0" err="1">
                <a:latin typeface="Comic Sans MS" pitchFamily="66" charset="0"/>
              </a:rPr>
              <a:t>examaenes</a:t>
            </a:r>
            <a:r>
              <a:rPr lang="en-US" sz="2400" b="1" dirty="0">
                <a:latin typeface="Comic Sans MS" pitchFamily="66" charset="0"/>
              </a:rPr>
              <a:t> por </a:t>
            </a:r>
            <a:r>
              <a:rPr lang="en-US" sz="2400" b="1" dirty="0" err="1">
                <a:latin typeface="Comic Sans MS" pitchFamily="66" charset="0"/>
              </a:rPr>
              <a:t>computadora</a:t>
            </a:r>
            <a:r>
              <a:rPr lang="en-US" sz="2400" b="1" dirty="0">
                <a:latin typeface="Comic Sans MS" pitchFamily="66" charset="0"/>
              </a:rPr>
              <a:t> y los </a:t>
            </a:r>
            <a:r>
              <a:rPr lang="en-US" sz="2400" b="1" dirty="0" err="1">
                <a:latin typeface="Comic Sans MS" pitchFamily="66" charset="0"/>
              </a:rPr>
              <a:t>examenes</a:t>
            </a:r>
            <a:r>
              <a:rPr lang="en-US" sz="2400" b="1" dirty="0">
                <a:latin typeface="Comic Sans MS" pitchFamily="66" charset="0"/>
              </a:rPr>
              <a:t> en </a:t>
            </a:r>
            <a:r>
              <a:rPr lang="en-US" sz="2400" b="1" dirty="0" err="1">
                <a:latin typeface="Comic Sans MS" pitchFamily="66" charset="0"/>
              </a:rPr>
              <a:t>papel</a:t>
            </a:r>
            <a:r>
              <a:rPr lang="en-US" sz="2400" b="1" dirty="0">
                <a:latin typeface="Comic Sans MS" pitchFamily="66" charset="0"/>
              </a:rPr>
              <a:t> son los </a:t>
            </a:r>
            <a:r>
              <a:rPr lang="en-US" sz="2400" b="1" dirty="0" err="1">
                <a:latin typeface="Comic Sans MS" pitchFamily="66" charset="0"/>
              </a:rPr>
              <a:t>mismos</a:t>
            </a:r>
            <a:r>
              <a:rPr lang="en-US" sz="2400" b="1" dirty="0">
                <a:latin typeface="Comic Sans MS" pitchFamily="66" charset="0"/>
              </a:rPr>
              <a:t>. </a:t>
            </a:r>
          </a:p>
          <a:p>
            <a:pPr marL="0" indent="0">
              <a:buNone/>
            </a:pPr>
            <a:r>
              <a:rPr lang="en-US" sz="2400" b="1" dirty="0">
                <a:latin typeface="Comic Sans MS" pitchFamily="66" charset="0"/>
              </a:rPr>
              <a:t>***</a:t>
            </a:r>
            <a:r>
              <a:rPr lang="en-US" sz="2400" b="1" dirty="0" err="1">
                <a:latin typeface="Comic Sans MS" pitchFamily="66" charset="0"/>
              </a:rPr>
              <a:t>este</a:t>
            </a:r>
            <a:r>
              <a:rPr lang="en-US" sz="2400" b="1" dirty="0">
                <a:latin typeface="Comic Sans MS" pitchFamily="66" charset="0"/>
              </a:rPr>
              <a:t> </a:t>
            </a:r>
            <a:r>
              <a:rPr lang="en-US" sz="2400" b="1" dirty="0" err="1">
                <a:latin typeface="Comic Sans MS" pitchFamily="66" charset="0"/>
              </a:rPr>
              <a:t>ano</a:t>
            </a:r>
            <a:r>
              <a:rPr lang="en-US" sz="2400" b="1" dirty="0">
                <a:latin typeface="Comic Sans MS" pitchFamily="66" charset="0"/>
              </a:rPr>
              <a:t> el </a:t>
            </a:r>
            <a:r>
              <a:rPr lang="en-US" sz="2400" b="1" dirty="0" err="1">
                <a:latin typeface="Comic Sans MS" pitchFamily="66" charset="0"/>
              </a:rPr>
              <a:t>examen</a:t>
            </a:r>
            <a:r>
              <a:rPr lang="en-US" sz="2400" b="1" dirty="0">
                <a:latin typeface="Comic Sans MS" pitchFamily="66" charset="0"/>
              </a:rPr>
              <a:t> es </a:t>
            </a:r>
            <a:r>
              <a:rPr lang="en-US" sz="2400" b="1" dirty="0" err="1">
                <a:latin typeface="Comic Sans MS" pitchFamily="66" charset="0"/>
              </a:rPr>
              <a:t>en</a:t>
            </a:r>
            <a:r>
              <a:rPr lang="en-US" sz="2400" b="1" dirty="0">
                <a:latin typeface="Comic Sans MS" pitchFamily="66" charset="0"/>
              </a:rPr>
              <a:t> </a:t>
            </a:r>
            <a:r>
              <a:rPr lang="en-US" sz="2400" b="1" dirty="0" err="1">
                <a:latin typeface="Comic Sans MS" pitchFamily="66" charset="0"/>
              </a:rPr>
              <a:t>papel</a:t>
            </a:r>
            <a:r>
              <a:rPr lang="en-US" sz="2400" b="1" dirty="0">
                <a:latin typeface="Comic Sans MS" pitchFamily="66" charset="0"/>
              </a:rPr>
              <a:t>***</a:t>
            </a:r>
          </a:p>
        </p:txBody>
      </p:sp>
    </p:spTree>
    <p:extLst>
      <p:ext uri="{BB962C8B-B14F-4D97-AF65-F5344CB8AC3E}">
        <p14:creationId xmlns:p14="http://schemas.microsoft.com/office/powerpoint/2010/main" val="1731505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latin typeface="Comic Sans MS" pitchFamily="66" charset="0"/>
              </a:rPr>
              <a:t>Que</a:t>
            </a:r>
            <a:r>
              <a:rPr lang="en-US" b="1" dirty="0">
                <a:latin typeface="Comic Sans MS" pitchFamily="66" charset="0"/>
              </a:rPr>
              <a:t> </a:t>
            </a:r>
            <a:r>
              <a:rPr lang="en-US" b="1" dirty="0" err="1">
                <a:latin typeface="Comic Sans MS" pitchFamily="66" charset="0"/>
              </a:rPr>
              <a:t>tipos</a:t>
            </a:r>
            <a:r>
              <a:rPr lang="en-US" b="1" dirty="0">
                <a:latin typeface="Comic Sans MS" pitchFamily="66" charset="0"/>
              </a:rPr>
              <a:t> de </a:t>
            </a:r>
            <a:r>
              <a:rPr lang="en-US" b="1" dirty="0" err="1">
                <a:latin typeface="Comic Sans MS" pitchFamily="66" charset="0"/>
              </a:rPr>
              <a:t>perguntas</a:t>
            </a:r>
            <a:r>
              <a:rPr lang="en-US" b="1" dirty="0">
                <a:latin typeface="Comic Sans MS" pitchFamily="66" charset="0"/>
              </a:rPr>
              <a:t> se </a:t>
            </a:r>
            <a:r>
              <a:rPr lang="en-US" b="1" dirty="0" err="1">
                <a:latin typeface="Comic Sans MS" pitchFamily="66" charset="0"/>
              </a:rPr>
              <a:t>incluyen</a:t>
            </a:r>
            <a:r>
              <a:rPr lang="en-US" b="1" dirty="0">
                <a:latin typeface="Comic Sans MS" pitchFamily="66" charset="0"/>
              </a:rPr>
              <a:t> en los </a:t>
            </a:r>
            <a:r>
              <a:rPr lang="en-US" b="1" dirty="0" err="1">
                <a:latin typeface="Comic Sans MS" pitchFamily="66" charset="0"/>
              </a:rPr>
              <a:t>examenes</a:t>
            </a:r>
            <a:r>
              <a:rPr lang="en-US" b="1" dirty="0">
                <a:latin typeface="Comic Sans MS" pitchFamily="66" charset="0"/>
              </a:rPr>
              <a:t>?</a:t>
            </a:r>
          </a:p>
        </p:txBody>
      </p:sp>
      <p:sp>
        <p:nvSpPr>
          <p:cNvPr id="3" name="Content Placeholder 2"/>
          <p:cNvSpPr>
            <a:spLocks noGrp="1"/>
          </p:cNvSpPr>
          <p:nvPr>
            <p:ph idx="1"/>
          </p:nvPr>
        </p:nvSpPr>
        <p:spPr/>
        <p:txBody>
          <a:bodyPr>
            <a:normAutofit/>
          </a:bodyPr>
          <a:lstStyle/>
          <a:p>
            <a:r>
              <a:rPr lang="en-US" sz="2800" b="1" dirty="0">
                <a:latin typeface="Comic Sans MS" pitchFamily="66" charset="0"/>
              </a:rPr>
              <a:t>Las </a:t>
            </a:r>
            <a:r>
              <a:rPr lang="en-US" sz="2800" b="1" dirty="0" err="1">
                <a:latin typeface="Comic Sans MS" pitchFamily="66" charset="0"/>
              </a:rPr>
              <a:t>versiones</a:t>
            </a:r>
            <a:r>
              <a:rPr lang="en-US" sz="2800" b="1" dirty="0">
                <a:latin typeface="Comic Sans MS" pitchFamily="66" charset="0"/>
              </a:rPr>
              <a:t> de los </a:t>
            </a:r>
            <a:r>
              <a:rPr lang="en-US" sz="2800" b="1" dirty="0" err="1">
                <a:latin typeface="Comic Sans MS" pitchFamily="66" charset="0"/>
              </a:rPr>
              <a:t>examenes</a:t>
            </a:r>
            <a:r>
              <a:rPr lang="en-US" sz="2800" b="1" dirty="0">
                <a:latin typeface="Comic Sans MS" pitchFamily="66" charset="0"/>
              </a:rPr>
              <a:t> en </a:t>
            </a:r>
            <a:r>
              <a:rPr lang="en-US" sz="2800" b="1" dirty="0" err="1">
                <a:latin typeface="Comic Sans MS" pitchFamily="66" charset="0"/>
              </a:rPr>
              <a:t>papel</a:t>
            </a:r>
            <a:r>
              <a:rPr lang="en-US" sz="2800" b="1" dirty="0">
                <a:latin typeface="Comic Sans MS" pitchFamily="66" charset="0"/>
              </a:rPr>
              <a:t> y </a:t>
            </a:r>
            <a:r>
              <a:rPr lang="en-US" sz="2800" b="1" dirty="0" err="1">
                <a:latin typeface="Comic Sans MS" pitchFamily="66" charset="0"/>
              </a:rPr>
              <a:t>por</a:t>
            </a:r>
            <a:r>
              <a:rPr lang="en-US" sz="2800" b="1" dirty="0">
                <a:latin typeface="Comic Sans MS" pitchFamily="66" charset="0"/>
              </a:rPr>
              <a:t> </a:t>
            </a:r>
            <a:r>
              <a:rPr lang="en-US" sz="2800" b="1" dirty="0" err="1">
                <a:latin typeface="Comic Sans MS" pitchFamily="66" charset="0"/>
              </a:rPr>
              <a:t>computadora</a:t>
            </a:r>
            <a:r>
              <a:rPr lang="en-US" sz="2800" b="1" dirty="0">
                <a:latin typeface="Comic Sans MS" pitchFamily="66" charset="0"/>
              </a:rPr>
              <a:t> </a:t>
            </a:r>
            <a:r>
              <a:rPr lang="en-US" sz="2800" b="1" dirty="0" err="1">
                <a:latin typeface="Comic Sans MS" pitchFamily="66" charset="0"/>
              </a:rPr>
              <a:t>incluyen</a:t>
            </a:r>
            <a:r>
              <a:rPr lang="en-US" sz="2800" b="1" dirty="0">
                <a:latin typeface="Comic Sans MS" pitchFamily="66" charset="0"/>
              </a:rPr>
              <a:t> </a:t>
            </a:r>
            <a:r>
              <a:rPr lang="en-US" sz="2800" b="1" dirty="0" err="1">
                <a:latin typeface="Comic Sans MS" pitchFamily="66" charset="0"/>
              </a:rPr>
              <a:t>preguntas</a:t>
            </a:r>
            <a:r>
              <a:rPr lang="en-US" sz="2800" b="1" dirty="0">
                <a:latin typeface="Comic Sans MS" pitchFamily="66" charset="0"/>
              </a:rPr>
              <a:t> de </a:t>
            </a:r>
            <a:r>
              <a:rPr lang="en-US" sz="2800" b="1" dirty="0" err="1">
                <a:latin typeface="Comic Sans MS" pitchFamily="66" charset="0"/>
              </a:rPr>
              <a:t>seleccion</a:t>
            </a:r>
            <a:r>
              <a:rPr lang="en-US" sz="2800" b="1" dirty="0">
                <a:latin typeface="Comic Sans MS" pitchFamily="66" charset="0"/>
              </a:rPr>
              <a:t> multiple y </a:t>
            </a:r>
            <a:r>
              <a:rPr lang="en-US" sz="2800" b="1" dirty="0" err="1">
                <a:latin typeface="Comic Sans MS" pitchFamily="66" charset="0"/>
              </a:rPr>
              <a:t>preguntas</a:t>
            </a:r>
            <a:r>
              <a:rPr lang="en-US" sz="2800" b="1" dirty="0">
                <a:latin typeface="Comic Sans MS" pitchFamily="66" charset="0"/>
              </a:rPr>
              <a:t> </a:t>
            </a:r>
            <a:r>
              <a:rPr lang="en-US" sz="2800" b="1" dirty="0" err="1">
                <a:latin typeface="Comic Sans MS" pitchFamily="66" charset="0"/>
              </a:rPr>
              <a:t>abiertas</a:t>
            </a:r>
            <a:r>
              <a:rPr lang="en-US" sz="2800" b="1" dirty="0">
                <a:latin typeface="Comic Sans MS" pitchFamily="66" charset="0"/>
              </a:rPr>
              <a:t>, </a:t>
            </a:r>
            <a:r>
              <a:rPr lang="en-US" sz="2800" b="1" dirty="0" err="1">
                <a:latin typeface="Comic Sans MS" pitchFamily="66" charset="0"/>
              </a:rPr>
              <a:t>mediante</a:t>
            </a:r>
            <a:r>
              <a:rPr lang="en-US" sz="2800" b="1" dirty="0">
                <a:latin typeface="Comic Sans MS" pitchFamily="66" charset="0"/>
              </a:rPr>
              <a:t> </a:t>
            </a:r>
            <a:r>
              <a:rPr lang="en-US" sz="2800" b="1" dirty="0" err="1">
                <a:latin typeface="Comic Sans MS" pitchFamily="66" charset="0"/>
              </a:rPr>
              <a:t>las</a:t>
            </a:r>
            <a:r>
              <a:rPr lang="en-US" sz="2800" b="1" dirty="0">
                <a:latin typeface="Comic Sans MS" pitchFamily="66" charset="0"/>
              </a:rPr>
              <a:t> </a:t>
            </a:r>
            <a:r>
              <a:rPr lang="en-US" sz="2800" b="1" dirty="0" err="1">
                <a:latin typeface="Comic Sans MS" pitchFamily="66" charset="0"/>
              </a:rPr>
              <a:t>cuales</a:t>
            </a:r>
            <a:r>
              <a:rPr lang="en-US" sz="2800" b="1" dirty="0">
                <a:latin typeface="Comic Sans MS" pitchFamily="66" charset="0"/>
              </a:rPr>
              <a:t> se </a:t>
            </a:r>
            <a:r>
              <a:rPr lang="en-US" sz="2800" b="1" dirty="0" err="1">
                <a:latin typeface="Comic Sans MS" pitchFamily="66" charset="0"/>
              </a:rPr>
              <a:t>evaluan</a:t>
            </a:r>
            <a:r>
              <a:rPr lang="en-US" sz="2800" b="1" dirty="0">
                <a:latin typeface="Comic Sans MS" pitchFamily="66" charset="0"/>
              </a:rPr>
              <a:t> los </a:t>
            </a:r>
            <a:r>
              <a:rPr lang="en-US" sz="2800" b="1" dirty="0" err="1">
                <a:latin typeface="Comic Sans MS" pitchFamily="66" charset="0"/>
              </a:rPr>
              <a:t>estandares</a:t>
            </a:r>
            <a:r>
              <a:rPr lang="en-US" sz="2800" b="1" dirty="0">
                <a:latin typeface="Comic Sans MS" pitchFamily="66" charset="0"/>
              </a:rPr>
              <a:t> de </a:t>
            </a:r>
            <a:r>
              <a:rPr lang="en-US" sz="2800" b="1" dirty="0" err="1">
                <a:latin typeface="Comic Sans MS" pitchFamily="66" charset="0"/>
              </a:rPr>
              <a:t>aprendizaje</a:t>
            </a:r>
            <a:r>
              <a:rPr lang="en-US" sz="2800" b="1" dirty="0">
                <a:latin typeface="Comic Sans MS" pitchFamily="66" charset="0"/>
              </a:rPr>
              <a:t> </a:t>
            </a:r>
            <a:r>
              <a:rPr lang="en-US" sz="2800" b="1" dirty="0" err="1">
                <a:latin typeface="Comic Sans MS" pitchFamily="66" charset="0"/>
              </a:rPr>
              <a:t>apropiados</a:t>
            </a:r>
            <a:r>
              <a:rPr lang="en-US" sz="2800" b="1" dirty="0">
                <a:latin typeface="Comic Sans MS" pitchFamily="66" charset="0"/>
              </a:rPr>
              <a:t> </a:t>
            </a:r>
            <a:r>
              <a:rPr lang="en-US" sz="2800" b="1" dirty="0" err="1">
                <a:latin typeface="Comic Sans MS" pitchFamily="66" charset="0"/>
              </a:rPr>
              <a:t>segun</a:t>
            </a:r>
            <a:r>
              <a:rPr lang="en-US" sz="2800" b="1" dirty="0">
                <a:latin typeface="Comic Sans MS" pitchFamily="66" charset="0"/>
              </a:rPr>
              <a:t> el </a:t>
            </a:r>
            <a:r>
              <a:rPr lang="en-US" sz="2800" b="1" dirty="0" err="1">
                <a:latin typeface="Comic Sans MS" pitchFamily="66" charset="0"/>
              </a:rPr>
              <a:t>nivel</a:t>
            </a:r>
            <a:r>
              <a:rPr lang="en-US" sz="2800" b="1" dirty="0">
                <a:latin typeface="Comic Sans MS" pitchFamily="66" charset="0"/>
              </a:rPr>
              <a:t> de </a:t>
            </a:r>
            <a:r>
              <a:rPr lang="en-US" sz="2800" b="1" dirty="0" err="1">
                <a:latin typeface="Comic Sans MS" pitchFamily="66" charset="0"/>
              </a:rPr>
              <a:t>grado</a:t>
            </a:r>
            <a:r>
              <a:rPr lang="en-US" sz="2800" b="1" dirty="0">
                <a:latin typeface="Comic Sans MS" pitchFamily="66" charset="0"/>
              </a:rPr>
              <a:t>. </a:t>
            </a:r>
          </a:p>
        </p:txBody>
      </p:sp>
    </p:spTree>
    <p:extLst>
      <p:ext uri="{BB962C8B-B14F-4D97-AF65-F5344CB8AC3E}">
        <p14:creationId xmlns:p14="http://schemas.microsoft.com/office/powerpoint/2010/main" val="305199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latin typeface="Comic Sans MS" panose="030F0702030302020204" pitchFamily="66" charset="0"/>
              </a:rPr>
              <a:t>Agenda</a:t>
            </a:r>
            <a:r>
              <a:rPr lang="en-US" dirty="0"/>
              <a:t>	</a:t>
            </a:r>
          </a:p>
        </p:txBody>
      </p:sp>
      <p:sp>
        <p:nvSpPr>
          <p:cNvPr id="3" name="Content Placeholder 2"/>
          <p:cNvSpPr>
            <a:spLocks noGrp="1"/>
          </p:cNvSpPr>
          <p:nvPr>
            <p:ph idx="1"/>
          </p:nvPr>
        </p:nvSpPr>
        <p:spPr/>
        <p:txBody>
          <a:bodyPr>
            <a:normAutofit fontScale="92500" lnSpcReduction="20000"/>
          </a:bodyPr>
          <a:lstStyle/>
          <a:p>
            <a:r>
              <a:rPr lang="en-US" b="1" dirty="0">
                <a:latin typeface="Comic Sans MS" panose="030F0702030302020204" pitchFamily="66" charset="0"/>
              </a:rPr>
              <a:t>NYSESLAT Overview</a:t>
            </a:r>
          </a:p>
          <a:p>
            <a:endParaRPr lang="en-US" b="1" dirty="0">
              <a:latin typeface="Comic Sans MS" panose="030F0702030302020204" pitchFamily="66" charset="0"/>
            </a:endParaRPr>
          </a:p>
          <a:p>
            <a:r>
              <a:rPr lang="en-US" b="1" dirty="0">
                <a:latin typeface="Comic Sans MS" panose="030F0702030302020204" pitchFamily="66" charset="0"/>
              </a:rPr>
              <a:t>New York State ELA Exam Overview</a:t>
            </a:r>
          </a:p>
          <a:p>
            <a:endParaRPr lang="en-US" b="1" dirty="0">
              <a:latin typeface="Comic Sans MS" panose="030F0702030302020204" pitchFamily="66" charset="0"/>
            </a:endParaRPr>
          </a:p>
          <a:p>
            <a:r>
              <a:rPr lang="en-US" b="1" dirty="0">
                <a:latin typeface="Comic Sans MS" panose="030F0702030302020204" pitchFamily="66" charset="0"/>
              </a:rPr>
              <a:t>Testing Dates</a:t>
            </a:r>
          </a:p>
          <a:p>
            <a:endParaRPr lang="en-US" b="1" dirty="0">
              <a:latin typeface="Comic Sans MS" panose="030F0702030302020204" pitchFamily="66" charset="0"/>
            </a:endParaRPr>
          </a:p>
          <a:p>
            <a:r>
              <a:rPr lang="en-US" b="1" dirty="0">
                <a:latin typeface="Comic Sans MS" panose="030F0702030302020204" pitchFamily="66" charset="0"/>
              </a:rPr>
              <a:t>Parent Tips &amp; Test Taking Strategies</a:t>
            </a:r>
          </a:p>
          <a:p>
            <a:endParaRPr lang="en-US" b="1" dirty="0">
              <a:latin typeface="Comic Sans MS" panose="030F0702030302020204" pitchFamily="66" charset="0"/>
            </a:endParaRPr>
          </a:p>
          <a:p>
            <a:r>
              <a:rPr lang="en-US" b="1" dirty="0">
                <a:latin typeface="Comic Sans MS" panose="030F0702030302020204" pitchFamily="66" charset="0"/>
              </a:rPr>
              <a:t>Questions/Comments/Evaluation</a:t>
            </a:r>
          </a:p>
          <a:p>
            <a:pPr marL="0" indent="0">
              <a:buNone/>
            </a:pPr>
            <a:r>
              <a:rPr lang="en-US" b="1" dirty="0">
                <a:latin typeface="Comic Sans MS" panose="030F0702030302020204" pitchFamily="66" charset="0"/>
              </a:rPr>
              <a:t> </a:t>
            </a:r>
          </a:p>
          <a:p>
            <a:endParaRPr lang="en-US" dirty="0"/>
          </a:p>
          <a:p>
            <a:endParaRPr lang="en-US" dirty="0"/>
          </a:p>
        </p:txBody>
      </p:sp>
    </p:spTree>
    <p:extLst>
      <p:ext uri="{BB962C8B-B14F-4D97-AF65-F5344CB8AC3E}">
        <p14:creationId xmlns:p14="http://schemas.microsoft.com/office/powerpoint/2010/main" val="222449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0" y="533400"/>
            <a:ext cx="7010400" cy="646331"/>
          </a:xfrm>
          <a:prstGeom prst="rect">
            <a:avLst/>
          </a:prstGeom>
        </p:spPr>
        <p:txBody>
          <a:bodyPr wrap="square">
            <a:spAutoFit/>
          </a:bodyPr>
          <a:lstStyle/>
          <a:p>
            <a:endParaRPr lang="es-ES" b="1" u="sng" dirty="0">
              <a:latin typeface="Comic Sans MS" panose="030F0702030302020204" pitchFamily="66" charset="0"/>
            </a:endParaRPr>
          </a:p>
          <a:p>
            <a:endParaRPr lang="es-ES" b="1" u="sng" dirty="0">
              <a:latin typeface="Comic Sans MS" panose="030F0702030302020204" pitchFamily="66" charset="0"/>
            </a:endParaRPr>
          </a:p>
        </p:txBody>
      </p:sp>
      <p:sp>
        <p:nvSpPr>
          <p:cNvPr id="2" name="Title 1"/>
          <p:cNvSpPr>
            <a:spLocks noGrp="1"/>
          </p:cNvSpPr>
          <p:nvPr>
            <p:ph type="title"/>
          </p:nvPr>
        </p:nvSpPr>
        <p:spPr/>
        <p:txBody>
          <a:bodyPr/>
          <a:lstStyle/>
          <a:p>
            <a:pPr algn="ctr"/>
            <a:r>
              <a:rPr lang="en-US" b="1" dirty="0">
                <a:latin typeface="Comic Sans MS" panose="030F0702030302020204" pitchFamily="66" charset="0"/>
              </a:rPr>
              <a:t>Que </a:t>
            </a:r>
            <a:r>
              <a:rPr lang="en-US" b="1" dirty="0" err="1">
                <a:latin typeface="Comic Sans MS" panose="030F0702030302020204" pitchFamily="66" charset="0"/>
              </a:rPr>
              <a:t>puedo</a:t>
            </a:r>
            <a:r>
              <a:rPr lang="en-US" b="1" dirty="0">
                <a:latin typeface="Comic Sans MS" panose="030F0702030302020204" pitchFamily="66" charset="0"/>
              </a:rPr>
              <a:t> </a:t>
            </a:r>
            <a:r>
              <a:rPr lang="en-US" b="1" dirty="0" err="1">
                <a:latin typeface="Comic Sans MS" panose="030F0702030302020204" pitchFamily="66" charset="0"/>
              </a:rPr>
              <a:t>hacer</a:t>
            </a:r>
            <a:r>
              <a:rPr lang="en-US" b="1" dirty="0">
                <a:latin typeface="Comic Sans MS" panose="030F0702030302020204" pitchFamily="66" charset="0"/>
              </a:rPr>
              <a:t> para </a:t>
            </a:r>
            <a:r>
              <a:rPr lang="en-US" b="1" dirty="0" err="1">
                <a:latin typeface="Comic Sans MS" panose="030F0702030302020204" pitchFamily="66" charset="0"/>
              </a:rPr>
              <a:t>ayudar</a:t>
            </a:r>
            <a:r>
              <a:rPr lang="en-US" b="1" dirty="0">
                <a:latin typeface="Comic Sans MS" panose="030F0702030302020204" pitchFamily="66" charset="0"/>
              </a:rPr>
              <a:t> a mi </a:t>
            </a:r>
            <a:r>
              <a:rPr lang="en-US" b="1" dirty="0" err="1">
                <a:latin typeface="Comic Sans MS" panose="030F0702030302020204" pitchFamily="66" charset="0"/>
              </a:rPr>
              <a:t>hijo</a:t>
            </a:r>
            <a:r>
              <a:rPr lang="en-US" b="1" dirty="0">
                <a:latin typeface="Comic Sans MS" panose="030F0702030302020204" pitchFamily="66" charset="0"/>
              </a:rPr>
              <a:t> antes de las </a:t>
            </a:r>
            <a:r>
              <a:rPr lang="en-US" b="1" dirty="0" err="1">
                <a:latin typeface="Comic Sans MS" panose="030F0702030302020204" pitchFamily="66" charset="0"/>
              </a:rPr>
              <a:t>puebras</a:t>
            </a:r>
            <a:r>
              <a:rPr lang="en-US" b="1" dirty="0">
                <a:latin typeface="Comic Sans MS" panose="030F0702030302020204" pitchFamily="66" charset="0"/>
              </a:rPr>
              <a:t> </a:t>
            </a:r>
            <a:r>
              <a:rPr lang="en-US" b="1" dirty="0" err="1">
                <a:latin typeface="Comic Sans MS" panose="030F0702030302020204" pitchFamily="66" charset="0"/>
              </a:rPr>
              <a:t>estandarizadas</a:t>
            </a:r>
            <a:r>
              <a:rPr lang="en-US" b="1" dirty="0">
                <a:latin typeface="Comic Sans MS" panose="030F0702030302020204" pitchFamily="66" charset="0"/>
              </a:rPr>
              <a:t>?</a:t>
            </a:r>
          </a:p>
        </p:txBody>
      </p:sp>
      <p:sp>
        <p:nvSpPr>
          <p:cNvPr id="4" name="Content Placeholder 3"/>
          <p:cNvSpPr>
            <a:spLocks noGrp="1"/>
          </p:cNvSpPr>
          <p:nvPr>
            <p:ph idx="1"/>
          </p:nvPr>
        </p:nvSpPr>
        <p:spPr>
          <a:xfrm>
            <a:off x="855416" y="2209800"/>
            <a:ext cx="6840783" cy="4064000"/>
          </a:xfrm>
        </p:spPr>
        <p:txBody>
          <a:bodyPr>
            <a:normAutofit fontScale="25000" lnSpcReduction="20000"/>
          </a:bodyPr>
          <a:lstStyle/>
          <a:p>
            <a:r>
              <a:rPr lang="es-ES" sz="7200" b="1" u="sng" dirty="0">
                <a:latin typeface="Comic Sans MS" panose="030F0702030302020204" pitchFamily="66" charset="0"/>
              </a:rPr>
              <a:t>Estar preparado</a:t>
            </a:r>
          </a:p>
          <a:p>
            <a:pPr marL="0" indent="0">
              <a:buNone/>
            </a:pPr>
            <a:r>
              <a:rPr lang="es-ES" sz="7200" b="1" dirty="0">
                <a:latin typeface="Comic Sans MS" panose="030F0702030302020204" pitchFamily="66" charset="0"/>
              </a:rPr>
              <a:t>Muchos maestros le enviarán información a su casa sobre las fechas de las pruebas y los planes de preparación de la clase. A continuación se indica qué información debería saber:</a:t>
            </a:r>
          </a:p>
          <a:p>
            <a:pPr marL="0" indent="0">
              <a:spcBef>
                <a:spcPts val="0"/>
              </a:spcBef>
              <a:buNone/>
            </a:pPr>
            <a:r>
              <a:rPr lang="es-ES" sz="7200" b="1" dirty="0">
                <a:latin typeface="Comic Sans MS" panose="030F0702030302020204" pitchFamily="66" charset="0"/>
              </a:rPr>
              <a:t>-¿Cuál es la prueba y qué se evalúa?</a:t>
            </a:r>
          </a:p>
          <a:p>
            <a:pPr marL="0" indent="0">
              <a:spcBef>
                <a:spcPts val="0"/>
              </a:spcBef>
              <a:buNone/>
            </a:pPr>
            <a:r>
              <a:rPr lang="es-ES" sz="7200" b="1" dirty="0">
                <a:latin typeface="Comic Sans MS" panose="030F0702030302020204" pitchFamily="66" charset="0"/>
              </a:rPr>
              <a:t>-¿El resultado de la prueba afectará a su hijo, la escuela o ambos?</a:t>
            </a:r>
          </a:p>
          <a:p>
            <a:pPr marL="0" indent="0">
              <a:spcBef>
                <a:spcPts val="0"/>
              </a:spcBef>
              <a:buNone/>
            </a:pPr>
            <a:r>
              <a:rPr lang="es-ES" sz="7200" b="1" dirty="0">
                <a:latin typeface="Comic Sans MS" panose="030F0702030302020204" pitchFamily="66" charset="0"/>
              </a:rPr>
              <a:t>-¿Existen maneras de ayudar a su hijo a prepararse para la prueba? </a:t>
            </a:r>
          </a:p>
          <a:p>
            <a:r>
              <a:rPr lang="es-ES" sz="7200" b="1" u="sng" dirty="0">
                <a:latin typeface="Comic Sans MS" panose="030F0702030302020204" pitchFamily="66" charset="0"/>
              </a:rPr>
              <a:t>Ayude a su hijo en las áreas en las que tiene mas dificultades. </a:t>
            </a:r>
          </a:p>
          <a:p>
            <a:r>
              <a:rPr lang="es-ES" sz="7200" b="1" u="sng" dirty="0" err="1">
                <a:latin typeface="Comic Sans MS" panose="030F0702030302020204" pitchFamily="66" charset="0"/>
              </a:rPr>
              <a:t>Déle</a:t>
            </a:r>
            <a:r>
              <a:rPr lang="es-ES" sz="7200" b="1" u="sng" dirty="0">
                <a:latin typeface="Comic Sans MS" panose="030F0702030302020204" pitchFamily="66" charset="0"/>
              </a:rPr>
              <a:t> a su hijo la oportunidad de practicar.</a:t>
            </a:r>
          </a:p>
          <a:p>
            <a:r>
              <a:rPr lang="es-ES" sz="7200" b="1" u="sng" dirty="0">
                <a:latin typeface="Comic Sans MS" panose="030F0702030302020204" pitchFamily="66" charset="0"/>
              </a:rPr>
              <a:t>Si tiene alguna inquietud acerca de la prueba o la situación de prueba, hable con el maestro de su hijo</a:t>
            </a:r>
            <a:endParaRPr lang="en-US" dirty="0"/>
          </a:p>
        </p:txBody>
      </p:sp>
    </p:spTree>
    <p:extLst>
      <p:ext uri="{BB962C8B-B14F-4D97-AF65-F5344CB8AC3E}">
        <p14:creationId xmlns:p14="http://schemas.microsoft.com/office/powerpoint/2010/main" val="1599249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b="1" dirty="0">
                <a:latin typeface="Comic Sans MS" panose="030F0702030302020204" pitchFamily="66" charset="0"/>
              </a:rPr>
              <a:t>Que </a:t>
            </a:r>
            <a:r>
              <a:rPr lang="en-US" b="1" dirty="0" err="1">
                <a:latin typeface="Comic Sans MS" panose="030F0702030302020204" pitchFamily="66" charset="0"/>
              </a:rPr>
              <a:t>puedo</a:t>
            </a:r>
            <a:r>
              <a:rPr lang="en-US" b="1" dirty="0">
                <a:latin typeface="Comic Sans MS" panose="030F0702030302020204" pitchFamily="66" charset="0"/>
              </a:rPr>
              <a:t> </a:t>
            </a:r>
            <a:r>
              <a:rPr lang="en-US" b="1" dirty="0" err="1">
                <a:latin typeface="Comic Sans MS" panose="030F0702030302020204" pitchFamily="66" charset="0"/>
              </a:rPr>
              <a:t>hacer</a:t>
            </a:r>
            <a:r>
              <a:rPr lang="en-US" b="1" dirty="0">
                <a:latin typeface="Comic Sans MS" panose="030F0702030302020204" pitchFamily="66" charset="0"/>
              </a:rPr>
              <a:t> </a:t>
            </a:r>
            <a:r>
              <a:rPr lang="en-US" b="1" dirty="0" err="1">
                <a:latin typeface="Comic Sans MS" panose="030F0702030302020204" pitchFamily="66" charset="0"/>
              </a:rPr>
              <a:t>durante</a:t>
            </a:r>
            <a:r>
              <a:rPr lang="en-US" b="1" dirty="0">
                <a:latin typeface="Comic Sans MS" panose="030F0702030302020204" pitchFamily="66" charset="0"/>
              </a:rPr>
              <a:t> </a:t>
            </a:r>
            <a:r>
              <a:rPr lang="en-US" b="1" dirty="0" err="1">
                <a:latin typeface="Comic Sans MS" panose="030F0702030302020204" pitchFamily="66" charset="0"/>
              </a:rPr>
              <a:t>los</a:t>
            </a:r>
            <a:r>
              <a:rPr lang="en-US" b="1" dirty="0">
                <a:latin typeface="Comic Sans MS" panose="030F0702030302020204" pitchFamily="66" charset="0"/>
              </a:rPr>
              <a:t> </a:t>
            </a:r>
            <a:r>
              <a:rPr lang="en-US" b="1" dirty="0" err="1">
                <a:latin typeface="Comic Sans MS" panose="030F0702030302020204" pitchFamily="66" charset="0"/>
              </a:rPr>
              <a:t>dias</a:t>
            </a:r>
            <a:r>
              <a:rPr lang="en-US" b="1" dirty="0">
                <a:latin typeface="Comic Sans MS" panose="030F0702030302020204" pitchFamily="66" charset="0"/>
              </a:rPr>
              <a:t> de las </a:t>
            </a:r>
            <a:r>
              <a:rPr lang="en-US" b="1" dirty="0" err="1">
                <a:latin typeface="Comic Sans MS" panose="030F0702030302020204" pitchFamily="66" charset="0"/>
              </a:rPr>
              <a:t>puebras</a:t>
            </a:r>
            <a:r>
              <a:rPr lang="en-US" b="1" dirty="0">
                <a:latin typeface="Comic Sans MS" panose="030F0702030302020204" pitchFamily="66" charset="0"/>
              </a:rPr>
              <a:t>?</a:t>
            </a:r>
          </a:p>
        </p:txBody>
      </p:sp>
      <p:sp>
        <p:nvSpPr>
          <p:cNvPr id="4" name="Content Placeholder 3"/>
          <p:cNvSpPr>
            <a:spLocks noGrp="1"/>
          </p:cNvSpPr>
          <p:nvPr>
            <p:ph idx="1"/>
          </p:nvPr>
        </p:nvSpPr>
        <p:spPr>
          <a:xfrm>
            <a:off x="864382" y="2489200"/>
            <a:ext cx="6679418" cy="3835400"/>
          </a:xfrm>
        </p:spPr>
        <p:txBody>
          <a:bodyPr>
            <a:normAutofit fontScale="85000" lnSpcReduction="20000"/>
          </a:bodyPr>
          <a:lstStyle/>
          <a:p>
            <a:endParaRPr lang="es-ES" b="1" dirty="0">
              <a:latin typeface="Comic Sans MS" panose="030F0702030302020204" pitchFamily="66" charset="0"/>
            </a:endParaRPr>
          </a:p>
          <a:p>
            <a:r>
              <a:rPr lang="es-ES" sz="2100" b="1" u="sng" dirty="0">
                <a:latin typeface="Comic Sans MS" panose="030F0702030302020204" pitchFamily="66" charset="0"/>
              </a:rPr>
              <a:t>Asegúrese de que su hijo duerma bien y tome un desayuno saludable</a:t>
            </a:r>
          </a:p>
          <a:p>
            <a:pPr marL="0" indent="0">
              <a:buNone/>
            </a:pPr>
            <a:r>
              <a:rPr lang="es-ES" sz="2100" b="1" dirty="0">
                <a:latin typeface="Comic Sans MS" panose="030F0702030302020204" pitchFamily="66" charset="0"/>
              </a:rPr>
              <a:t>Muchos maestros informan que a los estudiantes que no les va bien en las pruebas es porque no han dormido bien y no han desayunado el día del examen. Estas dos cosas asegurarán que su hijo use toda su capacidad </a:t>
            </a:r>
          </a:p>
          <a:p>
            <a:endParaRPr lang="es-ES" sz="2100" b="1" dirty="0">
              <a:latin typeface="Comic Sans MS" panose="030F0702030302020204" pitchFamily="66" charset="0"/>
            </a:endParaRPr>
          </a:p>
          <a:p>
            <a:r>
              <a:rPr lang="es-ES" sz="2100" b="1" u="sng" dirty="0">
                <a:latin typeface="Comic Sans MS" panose="030F0702030302020204" pitchFamily="66" charset="0"/>
              </a:rPr>
              <a:t>Sea positivo</a:t>
            </a:r>
          </a:p>
          <a:p>
            <a:pPr marL="0" indent="0">
              <a:buNone/>
            </a:pPr>
            <a:r>
              <a:rPr lang="es-ES" sz="2100" b="1" dirty="0">
                <a:latin typeface="Comic Sans MS" panose="030F0702030302020204" pitchFamily="66" charset="0"/>
              </a:rPr>
              <a:t>Mantener la calma ayudará a su hijo a estar calmo. Si está nervioso por la prueba o es probable que se ponga ansioso durante la prueba, enséñele algunas técnicas de relajación que pueda usar mientras esté haciendo la prueba. </a:t>
            </a:r>
          </a:p>
          <a:p>
            <a:endParaRPr lang="en-US" dirty="0"/>
          </a:p>
        </p:txBody>
      </p:sp>
    </p:spTree>
    <p:extLst>
      <p:ext uri="{BB962C8B-B14F-4D97-AF65-F5344CB8AC3E}">
        <p14:creationId xmlns:p14="http://schemas.microsoft.com/office/powerpoint/2010/main" val="104903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1000"/>
                                        <p:tgtEl>
                                          <p:spTgt spid="4">
                                            <p:txEl>
                                              <p:pRg st="5" end="5"/>
                                            </p:txEl>
                                          </p:spTgt>
                                        </p:tgtEl>
                                      </p:cBhvr>
                                    </p:animEffect>
                                    <p:anim calcmode="lin" valueType="num">
                                      <p:cBhvr>
                                        <p:cTn id="2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7346"/>
            <a:ext cx="7620000" cy="646331"/>
          </a:xfrm>
          <a:prstGeom prst="rect">
            <a:avLst/>
          </a:prstGeom>
        </p:spPr>
        <p:txBody>
          <a:bodyPr wrap="square">
            <a:spAutoFit/>
          </a:bodyPr>
          <a:lstStyle/>
          <a:p>
            <a:endParaRPr lang="es-ES" b="1" dirty="0">
              <a:solidFill>
                <a:schemeClr val="bg1"/>
              </a:solidFill>
              <a:latin typeface="Comic Sans MS" panose="030F0702030302020204" pitchFamily="66" charset="0"/>
            </a:endParaRPr>
          </a:p>
          <a:p>
            <a:endParaRPr lang="es-ES" dirty="0">
              <a:latin typeface="Comic Sans MS" panose="030F0702030302020204" pitchFamily="66" charset="0"/>
            </a:endParaRPr>
          </a:p>
        </p:txBody>
      </p:sp>
      <p:sp>
        <p:nvSpPr>
          <p:cNvPr id="3" name="Title 2"/>
          <p:cNvSpPr>
            <a:spLocks noGrp="1"/>
          </p:cNvSpPr>
          <p:nvPr>
            <p:ph type="title"/>
          </p:nvPr>
        </p:nvSpPr>
        <p:spPr/>
        <p:txBody>
          <a:bodyPr/>
          <a:lstStyle/>
          <a:p>
            <a:pPr algn="ctr"/>
            <a:r>
              <a:rPr lang="en-US" b="1" dirty="0">
                <a:latin typeface="Comic Sans MS" panose="030F0702030302020204" pitchFamily="66" charset="0"/>
              </a:rPr>
              <a:t>Que </a:t>
            </a:r>
            <a:r>
              <a:rPr lang="en-US" b="1" dirty="0" err="1">
                <a:latin typeface="Comic Sans MS" panose="030F0702030302020204" pitchFamily="66" charset="0"/>
              </a:rPr>
              <a:t>puedo</a:t>
            </a:r>
            <a:r>
              <a:rPr lang="en-US" b="1" dirty="0">
                <a:latin typeface="Comic Sans MS" panose="030F0702030302020204" pitchFamily="66" charset="0"/>
              </a:rPr>
              <a:t> </a:t>
            </a:r>
            <a:r>
              <a:rPr lang="en-US" b="1" dirty="0" err="1">
                <a:latin typeface="Comic Sans MS" panose="030F0702030302020204" pitchFamily="66" charset="0"/>
              </a:rPr>
              <a:t>hacer</a:t>
            </a:r>
            <a:r>
              <a:rPr lang="en-US" b="1" dirty="0">
                <a:latin typeface="Comic Sans MS" panose="030F0702030302020204" pitchFamily="66" charset="0"/>
              </a:rPr>
              <a:t> </a:t>
            </a:r>
            <a:r>
              <a:rPr lang="en-US" b="1" dirty="0" err="1">
                <a:latin typeface="Comic Sans MS" panose="030F0702030302020204" pitchFamily="66" charset="0"/>
              </a:rPr>
              <a:t>durante</a:t>
            </a:r>
            <a:r>
              <a:rPr lang="en-US" b="1" dirty="0">
                <a:latin typeface="Comic Sans MS" panose="030F0702030302020204" pitchFamily="66" charset="0"/>
              </a:rPr>
              <a:t> </a:t>
            </a:r>
            <a:r>
              <a:rPr lang="en-US" b="1" dirty="0" err="1">
                <a:latin typeface="Comic Sans MS" panose="030F0702030302020204" pitchFamily="66" charset="0"/>
              </a:rPr>
              <a:t>todo</a:t>
            </a:r>
            <a:r>
              <a:rPr lang="en-US" b="1" dirty="0">
                <a:latin typeface="Comic Sans MS" panose="030F0702030302020204" pitchFamily="66" charset="0"/>
              </a:rPr>
              <a:t> el </a:t>
            </a:r>
            <a:r>
              <a:rPr lang="en-US" b="1" dirty="0" err="1">
                <a:latin typeface="Comic Sans MS" panose="030F0702030302020204" pitchFamily="66" charset="0"/>
              </a:rPr>
              <a:t>ano</a:t>
            </a:r>
            <a:r>
              <a:rPr lang="en-US" b="1" dirty="0">
                <a:latin typeface="Comic Sans MS" panose="030F0702030302020204" pitchFamily="66" charset="0"/>
              </a:rPr>
              <a:t>?</a:t>
            </a:r>
          </a:p>
        </p:txBody>
      </p:sp>
      <p:sp>
        <p:nvSpPr>
          <p:cNvPr id="4" name="Content Placeholder 3"/>
          <p:cNvSpPr>
            <a:spLocks noGrp="1"/>
          </p:cNvSpPr>
          <p:nvPr>
            <p:ph idx="1"/>
          </p:nvPr>
        </p:nvSpPr>
        <p:spPr>
          <a:xfrm>
            <a:off x="864382" y="2489200"/>
            <a:ext cx="6603218" cy="3911600"/>
          </a:xfrm>
        </p:spPr>
        <p:txBody>
          <a:bodyPr>
            <a:normAutofit fontScale="85000" lnSpcReduction="20000"/>
          </a:bodyPr>
          <a:lstStyle/>
          <a:p>
            <a:pPr marL="0" indent="0">
              <a:buNone/>
            </a:pPr>
            <a:endParaRPr lang="es-ES" dirty="0">
              <a:latin typeface="Comic Sans MS" panose="030F0702030302020204" pitchFamily="66" charset="0"/>
            </a:endParaRPr>
          </a:p>
          <a:p>
            <a:r>
              <a:rPr lang="es-ES" b="1" dirty="0">
                <a:latin typeface="Comic Sans MS" panose="030F0702030302020204" pitchFamily="66" charset="0"/>
              </a:rPr>
              <a:t>Ayudar a su hijo con la tarea y asegurar que su hijo complete todas los trabajos para el hogar.</a:t>
            </a:r>
          </a:p>
          <a:p>
            <a:r>
              <a:rPr lang="es-ES" b="1" dirty="0">
                <a:latin typeface="Comic Sans MS" panose="030F0702030302020204" pitchFamily="66" charset="0"/>
              </a:rPr>
              <a:t>Ayudarlo a crear buenos hábitos de estudio, destrezas de pensamiento y una actitud positiva hacia la educación desde pequeños.</a:t>
            </a:r>
          </a:p>
          <a:p>
            <a:r>
              <a:rPr lang="es-ES" b="1" dirty="0">
                <a:latin typeface="Comic Sans MS" panose="030F0702030302020204" pitchFamily="66" charset="0"/>
              </a:rPr>
              <a:t>Asegurar que su hijo tenga buena asistencia en la escuela.</a:t>
            </a:r>
          </a:p>
          <a:p>
            <a:r>
              <a:rPr lang="es-ES" b="1" dirty="0">
                <a:latin typeface="Comic Sans MS" panose="030F0702030302020204" pitchFamily="66" charset="0"/>
              </a:rPr>
              <a:t>Estar comunicado con el maestro de su hijo.</a:t>
            </a:r>
          </a:p>
          <a:p>
            <a:r>
              <a:rPr lang="es-ES" b="1" dirty="0">
                <a:latin typeface="Comic Sans MS" panose="030F0702030302020204" pitchFamily="66" charset="0"/>
              </a:rPr>
              <a:t>Incentivar a su hijo para que lea lo máximo posible y aumente su vocabulario: incluso leer revistas, periódicos y libros de historietas ayudan a mejorar sus destrezas de lectura.</a:t>
            </a:r>
          </a:p>
          <a:p>
            <a:r>
              <a:rPr lang="es-ES" b="1" dirty="0">
                <a:latin typeface="Comic Sans MS" panose="030F0702030302020204" pitchFamily="66" charset="0"/>
              </a:rPr>
              <a:t>Buscar juegos y programas educativos que despierten el interés de su hijo.</a:t>
            </a:r>
          </a:p>
          <a:p>
            <a:r>
              <a:rPr lang="es-ES" b="1" dirty="0">
                <a:latin typeface="Comic Sans MS" panose="030F0702030302020204" pitchFamily="66" charset="0"/>
              </a:rPr>
              <a:t>Ayudar a su hijo a saber interpretar las instrucciones correctamente.</a:t>
            </a:r>
          </a:p>
          <a:p>
            <a:endParaRPr lang="en-US" dirty="0"/>
          </a:p>
        </p:txBody>
      </p:sp>
    </p:spTree>
    <p:extLst>
      <p:ext uri="{BB962C8B-B14F-4D97-AF65-F5344CB8AC3E}">
        <p14:creationId xmlns:p14="http://schemas.microsoft.com/office/powerpoint/2010/main" val="225415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1000"/>
                                        <p:tgtEl>
                                          <p:spTgt spid="4">
                                            <p:txEl>
                                              <p:pRg st="4" end="4"/>
                                            </p:txEl>
                                          </p:spTgt>
                                        </p:tgtEl>
                                      </p:cBhvr>
                                    </p:animEffect>
                                    <p:anim calcmode="lin" valueType="num">
                                      <p:cBhvr>
                                        <p:cTn id="2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1000"/>
                                        <p:tgtEl>
                                          <p:spTgt spid="4">
                                            <p:txEl>
                                              <p:pRg st="5" end="5"/>
                                            </p:txEl>
                                          </p:spTgt>
                                        </p:tgtEl>
                                      </p:cBhvr>
                                    </p:animEffect>
                                    <p:anim calcmode="lin" valueType="num">
                                      <p:cBhvr>
                                        <p:cTn id="3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fade">
                                      <p:cBhvr>
                                        <p:cTn id="42" dur="1000"/>
                                        <p:tgtEl>
                                          <p:spTgt spid="4">
                                            <p:txEl>
                                              <p:pRg st="6" end="6"/>
                                            </p:txEl>
                                          </p:spTgt>
                                        </p:tgtEl>
                                      </p:cBhvr>
                                    </p:animEffect>
                                    <p:anim calcmode="lin" valueType="num">
                                      <p:cBhvr>
                                        <p:cTn id="4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Effect transition="in" filter="fade">
                                      <p:cBhvr>
                                        <p:cTn id="49" dur="1000"/>
                                        <p:tgtEl>
                                          <p:spTgt spid="4">
                                            <p:txEl>
                                              <p:pRg st="7" end="7"/>
                                            </p:txEl>
                                          </p:spTgt>
                                        </p:tgtEl>
                                      </p:cBhvr>
                                    </p:animEffect>
                                    <p:anim calcmode="lin" valueType="num">
                                      <p:cBhvr>
                                        <p:cTn id="50"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6600" dirty="0">
                <a:latin typeface="Comic Sans MS" panose="030F0702030302020204" pitchFamily="66" charset="0"/>
              </a:rPr>
              <a:t>Thank You!!!</a:t>
            </a:r>
          </a:p>
        </p:txBody>
      </p:sp>
      <p:sp>
        <p:nvSpPr>
          <p:cNvPr id="3" name="Text Placeholder 2"/>
          <p:cNvSpPr>
            <a:spLocks noGrp="1"/>
          </p:cNvSpPr>
          <p:nvPr>
            <p:ph type="body" sz="half" idx="2"/>
          </p:nvPr>
        </p:nvSpPr>
        <p:spPr/>
        <p:txBody>
          <a:bodyPr>
            <a:normAutofit/>
          </a:bodyPr>
          <a:lstStyle/>
          <a:p>
            <a:pPr algn="ctr"/>
            <a:r>
              <a:rPr lang="en-US" sz="4000" b="1" dirty="0">
                <a:latin typeface="Comic Sans MS" panose="030F0702030302020204" pitchFamily="66" charset="0"/>
              </a:rPr>
              <a:t>Questions, Comments, Evaluations</a:t>
            </a:r>
          </a:p>
        </p:txBody>
      </p:sp>
    </p:spTree>
    <p:extLst>
      <p:ext uri="{BB962C8B-B14F-4D97-AF65-F5344CB8AC3E}">
        <p14:creationId xmlns:p14="http://schemas.microsoft.com/office/powerpoint/2010/main" val="3157016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latin typeface="Comic Sans MS" panose="030F0702030302020204" pitchFamily="66" charset="0"/>
              </a:rPr>
              <a:t>What is the NYSESLAT and who takes it?</a:t>
            </a:r>
          </a:p>
        </p:txBody>
      </p:sp>
      <p:sp>
        <p:nvSpPr>
          <p:cNvPr id="3" name="Content Placeholder 2"/>
          <p:cNvSpPr>
            <a:spLocks noGrp="1"/>
          </p:cNvSpPr>
          <p:nvPr>
            <p:ph idx="1"/>
          </p:nvPr>
        </p:nvSpPr>
        <p:spPr/>
        <p:txBody>
          <a:bodyPr>
            <a:normAutofit fontScale="85000" lnSpcReduction="10000"/>
          </a:bodyPr>
          <a:lstStyle/>
          <a:p>
            <a:r>
              <a:rPr lang="en-US" sz="2000" b="1" dirty="0">
                <a:latin typeface="Comic Sans MS" panose="030F0702030302020204" pitchFamily="66" charset="0"/>
              </a:rPr>
              <a:t>The NYSESLAT is given to all students who are identified as ELL by the New York State Identification Test for English Language Learners (NYSITELL).</a:t>
            </a:r>
          </a:p>
          <a:p>
            <a:pPr marL="0" indent="0">
              <a:buNone/>
            </a:pPr>
            <a:endParaRPr lang="en-US" sz="2000" b="1" dirty="0">
              <a:latin typeface="Comic Sans MS" panose="030F0702030302020204" pitchFamily="66" charset="0"/>
            </a:endParaRPr>
          </a:p>
          <a:p>
            <a:r>
              <a:rPr lang="en-US" sz="2000" b="1" dirty="0">
                <a:latin typeface="Comic Sans MS" panose="030F0702030302020204" pitchFamily="66" charset="0"/>
              </a:rPr>
              <a:t> The purpose of the NYSESLAT is to annually assess the English language proficiency level of ELLs enrolled in Grades K–12 in New York State schools. </a:t>
            </a:r>
          </a:p>
          <a:p>
            <a:pPr marL="0" indent="0">
              <a:buNone/>
            </a:pPr>
            <a:endParaRPr lang="en-US" sz="2000" b="1" dirty="0">
              <a:latin typeface="Comic Sans MS" panose="030F0702030302020204" pitchFamily="66" charset="0"/>
            </a:endParaRPr>
          </a:p>
          <a:p>
            <a:r>
              <a:rPr lang="en-US" sz="2000" b="1" dirty="0">
                <a:latin typeface="Comic Sans MS" panose="030F0702030302020204" pitchFamily="66" charset="0"/>
              </a:rPr>
              <a:t>The test gives the state, schools, parents, and teachers important information about the English language development of ELLs.</a:t>
            </a:r>
          </a:p>
        </p:txBody>
      </p:sp>
    </p:spTree>
    <p:extLst>
      <p:ext uri="{BB962C8B-B14F-4D97-AF65-F5344CB8AC3E}">
        <p14:creationId xmlns:p14="http://schemas.microsoft.com/office/powerpoint/2010/main" val="1302168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latin typeface="Comic Sans MS" panose="030F0702030302020204" pitchFamily="66" charset="0"/>
              </a:rPr>
              <a:t>What kinds of questions will be asked on the NYSESLAT?</a:t>
            </a:r>
          </a:p>
        </p:txBody>
      </p:sp>
      <p:sp>
        <p:nvSpPr>
          <p:cNvPr id="3" name="Content Placeholder 2"/>
          <p:cNvSpPr>
            <a:spLocks noGrp="1"/>
          </p:cNvSpPr>
          <p:nvPr>
            <p:ph idx="1"/>
          </p:nvPr>
        </p:nvSpPr>
        <p:spPr/>
        <p:txBody>
          <a:bodyPr>
            <a:normAutofit fontScale="92500"/>
          </a:bodyPr>
          <a:lstStyle/>
          <a:p>
            <a:r>
              <a:rPr lang="en-US" sz="2200" b="1" dirty="0">
                <a:latin typeface="Comic Sans MS" panose="030F0702030302020204" pitchFamily="66" charset="0"/>
              </a:rPr>
              <a:t>The NYSESLAT includes multiple choice, short written response questions, long written response questions, and oral response questions in listening, speaking, reading, and writing in English. </a:t>
            </a:r>
          </a:p>
          <a:p>
            <a:r>
              <a:rPr lang="en-US" sz="2200" b="1" dirty="0">
                <a:latin typeface="Comic Sans MS" panose="030F0702030302020204" pitchFamily="66" charset="0"/>
              </a:rPr>
              <a:t>Your child must take all parts of the test. </a:t>
            </a:r>
          </a:p>
          <a:p>
            <a:r>
              <a:rPr lang="en-US" sz="2200" b="1" dirty="0">
                <a:latin typeface="Comic Sans MS" panose="030F0702030302020204" pitchFamily="66" charset="0"/>
              </a:rPr>
              <a:t>The questions on the NYSESLAT reflect the kinds of activities and tasks that your child would experience in the classroom. </a:t>
            </a:r>
          </a:p>
        </p:txBody>
      </p:sp>
    </p:spTree>
    <p:extLst>
      <p:ext uri="{BB962C8B-B14F-4D97-AF65-F5344CB8AC3E}">
        <p14:creationId xmlns:p14="http://schemas.microsoft.com/office/powerpoint/2010/main" val="44919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latin typeface="Comic Sans MS" panose="030F0702030302020204" pitchFamily="66" charset="0"/>
              </a:rPr>
              <a:t>How can I help my child prepare for the NYSESLAT?</a:t>
            </a:r>
          </a:p>
        </p:txBody>
      </p:sp>
      <p:sp>
        <p:nvSpPr>
          <p:cNvPr id="3" name="Content Placeholder 2"/>
          <p:cNvSpPr>
            <a:spLocks noGrp="1"/>
          </p:cNvSpPr>
          <p:nvPr>
            <p:ph idx="1"/>
          </p:nvPr>
        </p:nvSpPr>
        <p:spPr>
          <a:xfrm>
            <a:off x="864382" y="2133600"/>
            <a:ext cx="6831818" cy="4495800"/>
          </a:xfrm>
        </p:spPr>
        <p:txBody>
          <a:bodyPr>
            <a:noAutofit/>
          </a:bodyPr>
          <a:lstStyle/>
          <a:p>
            <a:pPr marL="0" indent="0">
              <a:buNone/>
            </a:pPr>
            <a:r>
              <a:rPr lang="en-US" sz="1400" b="1" dirty="0">
                <a:solidFill>
                  <a:srgbClr val="000000"/>
                </a:solidFill>
                <a:latin typeface="Comic Sans MS" panose="030F0702030302020204" pitchFamily="66" charset="0"/>
              </a:rPr>
              <a:t>There are several things that parents can do to help students prepare for the NYSESLAT. Here are some suggestions: </a:t>
            </a:r>
          </a:p>
          <a:p>
            <a:r>
              <a:rPr lang="en-US" sz="1400" b="1" dirty="0">
                <a:solidFill>
                  <a:srgbClr val="000000"/>
                </a:solidFill>
                <a:latin typeface="Comic Sans MS" panose="030F0702030302020204" pitchFamily="66" charset="0"/>
              </a:rPr>
              <a:t>Make sure your child gets adequate sleep and eats a nutritionally balanced meal prior to each test session. </a:t>
            </a:r>
          </a:p>
          <a:p>
            <a:r>
              <a:rPr lang="en-US" sz="1400" b="1" dirty="0">
                <a:solidFill>
                  <a:srgbClr val="000000"/>
                </a:solidFill>
                <a:latin typeface="Comic Sans MS" panose="030F0702030302020204" pitchFamily="66" charset="0"/>
              </a:rPr>
              <a:t>Practice listening skills with your child. Ex: listening to the news on </a:t>
            </a:r>
            <a:r>
              <a:rPr lang="en-US" sz="1400" b="1" dirty="0" err="1">
                <a:solidFill>
                  <a:srgbClr val="000000"/>
                </a:solidFill>
                <a:latin typeface="Comic Sans MS" panose="030F0702030302020204" pitchFamily="66" charset="0"/>
              </a:rPr>
              <a:t>t.v</a:t>
            </a:r>
            <a:r>
              <a:rPr lang="en-US" sz="1400" b="1" dirty="0">
                <a:solidFill>
                  <a:srgbClr val="000000"/>
                </a:solidFill>
                <a:latin typeface="Comic Sans MS" panose="030F0702030302020204" pitchFamily="66" charset="0"/>
              </a:rPr>
              <a:t>. or radio, listening to books, watching a movie and then have your child explain what they heard. </a:t>
            </a:r>
          </a:p>
          <a:p>
            <a:r>
              <a:rPr lang="en-US" sz="1400" b="1" dirty="0">
                <a:solidFill>
                  <a:srgbClr val="000000"/>
                </a:solidFill>
                <a:latin typeface="Comic Sans MS" panose="030F0702030302020204" pitchFamily="66" charset="0"/>
              </a:rPr>
              <a:t>Provide positive encouragement and reassurance about the test because that can positively impact your child’s test scores. </a:t>
            </a:r>
          </a:p>
          <a:p>
            <a:r>
              <a:rPr lang="en-US" sz="1400" b="1" dirty="0">
                <a:solidFill>
                  <a:srgbClr val="000000"/>
                </a:solidFill>
                <a:latin typeface="Comic Sans MS" panose="030F0702030302020204" pitchFamily="66" charset="0"/>
              </a:rPr>
              <a:t>Read and review with your child any and all information you receive regarding the testing experience. </a:t>
            </a:r>
          </a:p>
          <a:p>
            <a:r>
              <a:rPr lang="en-US" sz="1400" b="1" dirty="0">
                <a:solidFill>
                  <a:srgbClr val="000000"/>
                </a:solidFill>
                <a:latin typeface="Comic Sans MS" panose="030F0702030302020204" pitchFamily="66" charset="0"/>
              </a:rPr>
              <a:t>Reassure your child that this assessment is to measure his or her English language development. </a:t>
            </a:r>
          </a:p>
          <a:p>
            <a:r>
              <a:rPr lang="en-US" sz="1400" b="1" dirty="0">
                <a:solidFill>
                  <a:srgbClr val="000000"/>
                </a:solidFill>
                <a:latin typeface="Comic Sans MS" panose="030F0702030302020204" pitchFamily="66" charset="0"/>
              </a:rPr>
              <a:t>Meet and work closely with your child’s classroom and English as a New Language (ENL) for specific supports and recommendations that you may be able to provide at home. </a:t>
            </a:r>
          </a:p>
        </p:txBody>
      </p:sp>
    </p:spTree>
    <p:extLst>
      <p:ext uri="{BB962C8B-B14F-4D97-AF65-F5344CB8AC3E}">
        <p14:creationId xmlns:p14="http://schemas.microsoft.com/office/powerpoint/2010/main" val="3337151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5400" b="1" dirty="0">
                <a:latin typeface="Comic Sans MS" panose="030F0702030302020204" pitchFamily="66" charset="0"/>
              </a:rPr>
              <a:t>New York State ELA</a:t>
            </a:r>
          </a:p>
        </p:txBody>
      </p:sp>
      <p:sp>
        <p:nvSpPr>
          <p:cNvPr id="4" name="Content Placeholder 3"/>
          <p:cNvSpPr>
            <a:spLocks noGrp="1"/>
          </p:cNvSpPr>
          <p:nvPr>
            <p:ph idx="1"/>
          </p:nvPr>
        </p:nvSpPr>
        <p:spPr/>
        <p:txBody>
          <a:bodyPr>
            <a:normAutofit fontScale="92500" lnSpcReduction="20000"/>
          </a:bodyPr>
          <a:lstStyle/>
          <a:p>
            <a:pPr marL="0" indent="0">
              <a:buNone/>
            </a:pPr>
            <a:r>
              <a:rPr lang="en-US" sz="2600" b="1" dirty="0">
                <a:latin typeface="Comic Sans MS" panose="030F0702030302020204" pitchFamily="66" charset="0"/>
              </a:rPr>
              <a:t>Who takes the New York State ELA Exam? When is the ELA exam being given?</a:t>
            </a:r>
          </a:p>
          <a:p>
            <a:endParaRPr lang="en-US" sz="2400" dirty="0">
              <a:latin typeface="Comic Sans MS" panose="030F0702030302020204" pitchFamily="66" charset="0"/>
            </a:endParaRPr>
          </a:p>
          <a:p>
            <a:r>
              <a:rPr lang="en-US" sz="2400" b="1" dirty="0">
                <a:latin typeface="Comic Sans MS" panose="030F0702030302020204" pitchFamily="66" charset="0"/>
              </a:rPr>
              <a:t>The ELA Exam is given to Grades 3-8. </a:t>
            </a:r>
          </a:p>
          <a:p>
            <a:endParaRPr lang="en-US" sz="2400" b="1" dirty="0">
              <a:latin typeface="Comic Sans MS" panose="030F0702030302020204" pitchFamily="66" charset="0"/>
            </a:endParaRPr>
          </a:p>
          <a:p>
            <a:r>
              <a:rPr lang="en-US" sz="2400" b="1" dirty="0">
                <a:latin typeface="Comic Sans MS" panose="030F0702030302020204" pitchFamily="66" charset="0"/>
              </a:rPr>
              <a:t>Testing is done over the course of 2 consecutive days on the computer.</a:t>
            </a:r>
          </a:p>
          <a:p>
            <a:pPr marL="0" indent="0">
              <a:buNone/>
            </a:pPr>
            <a:r>
              <a:rPr lang="en-US" sz="2400" b="1" dirty="0">
                <a:latin typeface="Comic Sans MS" panose="030F0702030302020204" pitchFamily="66" charset="0"/>
              </a:rPr>
              <a:t>**This year the test will be on paper instead of the computer.*** </a:t>
            </a:r>
            <a:endParaRPr lang="en-US" dirty="0"/>
          </a:p>
        </p:txBody>
      </p:sp>
    </p:spTree>
    <p:extLst>
      <p:ext uri="{BB962C8B-B14F-4D97-AF65-F5344CB8AC3E}">
        <p14:creationId xmlns:p14="http://schemas.microsoft.com/office/powerpoint/2010/main" val="4251573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fade">
                                      <p:cBhvr>
                                        <p:cTn id="21" dur="1000"/>
                                        <p:tgtEl>
                                          <p:spTgt spid="4">
                                            <p:txEl>
                                              <p:pRg st="4" end="4"/>
                                            </p:txEl>
                                          </p:spTgt>
                                        </p:tgtEl>
                                      </p:cBhvr>
                                    </p:animEffect>
                                    <p:anim calcmode="lin" valueType="num">
                                      <p:cBhvr>
                                        <p:cTn id="2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1000"/>
                                        <p:tgtEl>
                                          <p:spTgt spid="4">
                                            <p:txEl>
                                              <p:pRg st="5" end="5"/>
                                            </p:txEl>
                                          </p:spTgt>
                                        </p:tgtEl>
                                      </p:cBhvr>
                                    </p:animEffect>
                                    <p:anim calcmode="lin" valueType="num">
                                      <p:cBhvr>
                                        <p:cTn id="29"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533400"/>
            <a:ext cx="6705600" cy="1077218"/>
          </a:xfrm>
          <a:prstGeom prst="rect">
            <a:avLst/>
          </a:prstGeom>
        </p:spPr>
        <p:txBody>
          <a:bodyPr wrap="square">
            <a:spAutoFit/>
          </a:bodyPr>
          <a:lstStyle/>
          <a:p>
            <a:pPr lvl="0" algn="ctr">
              <a:spcBef>
                <a:spcPct val="20000"/>
              </a:spcBef>
            </a:pPr>
            <a:r>
              <a:rPr lang="en-US" sz="3200" b="1" dirty="0">
                <a:solidFill>
                  <a:schemeClr val="bg1"/>
                </a:solidFill>
                <a:latin typeface="Comic Sans MS" panose="030F0702030302020204" pitchFamily="66" charset="0"/>
              </a:rPr>
              <a:t>What types of questions are given on the ELA exam?</a:t>
            </a:r>
          </a:p>
        </p:txBody>
      </p:sp>
      <p:sp>
        <p:nvSpPr>
          <p:cNvPr id="5" name="Content Placeholder 4"/>
          <p:cNvSpPr>
            <a:spLocks noGrp="1"/>
          </p:cNvSpPr>
          <p:nvPr>
            <p:ph idx="1"/>
          </p:nvPr>
        </p:nvSpPr>
        <p:spPr>
          <a:xfrm>
            <a:off x="864382" y="1981200"/>
            <a:ext cx="6345260" cy="4419600"/>
          </a:xfrm>
        </p:spPr>
        <p:txBody>
          <a:bodyPr>
            <a:normAutofit fontScale="92500" lnSpcReduction="20000"/>
          </a:bodyPr>
          <a:lstStyle/>
          <a:p>
            <a:endParaRPr lang="en-US" sz="1900" dirty="0"/>
          </a:p>
          <a:p>
            <a:r>
              <a:rPr lang="en-US" sz="1900" b="1" u="sng" dirty="0">
                <a:latin typeface="Comic Sans MS" panose="030F0702030302020204" pitchFamily="66" charset="0"/>
              </a:rPr>
              <a:t>Multiple Choice (Day 1)</a:t>
            </a:r>
          </a:p>
          <a:p>
            <a:pPr marL="0" indent="0">
              <a:buNone/>
            </a:pPr>
            <a:r>
              <a:rPr lang="en-US" sz="1900" b="1" dirty="0">
                <a:latin typeface="Comic Sans MS" panose="030F0702030302020204" pitchFamily="66" charset="0"/>
              </a:rPr>
              <a:t>Students read a passage and answer multiple choice questions about the passage. Questions could be factual, inferential, checking for meaning, or interpretative</a:t>
            </a:r>
          </a:p>
          <a:p>
            <a:endParaRPr lang="en-US" sz="1900" b="1" dirty="0">
              <a:latin typeface="Comic Sans MS" panose="030F0702030302020204" pitchFamily="66" charset="0"/>
            </a:endParaRPr>
          </a:p>
          <a:p>
            <a:r>
              <a:rPr lang="en-US" sz="1900" b="1" u="sng" dirty="0">
                <a:latin typeface="Comic Sans MS" panose="030F0702030302020204" pitchFamily="66" charset="0"/>
              </a:rPr>
              <a:t>Short Answer (Day 2)</a:t>
            </a:r>
          </a:p>
          <a:p>
            <a:pPr marL="0" indent="0">
              <a:buNone/>
            </a:pPr>
            <a:r>
              <a:rPr lang="en-US" sz="1900" b="1" dirty="0">
                <a:latin typeface="Comic Sans MS" panose="030F0702030302020204" pitchFamily="66" charset="0"/>
              </a:rPr>
              <a:t>Students will write a short one or two sentences to answer a question relating to a story.</a:t>
            </a:r>
          </a:p>
          <a:p>
            <a:endParaRPr lang="en-US" sz="1900" b="1" dirty="0">
              <a:latin typeface="Comic Sans MS" panose="030F0702030302020204" pitchFamily="66" charset="0"/>
            </a:endParaRPr>
          </a:p>
          <a:p>
            <a:r>
              <a:rPr lang="en-US" sz="1900" b="1" u="sng" dirty="0">
                <a:latin typeface="Comic Sans MS" panose="030F0702030302020204" pitchFamily="66" charset="0"/>
              </a:rPr>
              <a:t>Extended Response (Day 2)</a:t>
            </a:r>
          </a:p>
          <a:p>
            <a:pPr marL="0" indent="0">
              <a:buNone/>
            </a:pPr>
            <a:r>
              <a:rPr lang="en-US" sz="1900" b="1" dirty="0">
                <a:latin typeface="Comic Sans MS" panose="030F0702030302020204" pitchFamily="66" charset="0"/>
              </a:rPr>
              <a:t>Students will write a longer essay often comparing two passages. These sometimes compare characters, situations, or settings.</a:t>
            </a:r>
          </a:p>
          <a:p>
            <a:endParaRPr lang="en-US" dirty="0"/>
          </a:p>
        </p:txBody>
      </p:sp>
    </p:spTree>
    <p:extLst>
      <p:ext uri="{BB962C8B-B14F-4D97-AF65-F5344CB8AC3E}">
        <p14:creationId xmlns:p14="http://schemas.microsoft.com/office/powerpoint/2010/main" val="127595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5" end="5"/>
                                            </p:txEl>
                                          </p:spTgt>
                                        </p:tgtEl>
                                        <p:attrNameLst>
                                          <p:attrName>style.visibility</p:attrName>
                                        </p:attrNameLst>
                                      </p:cBhvr>
                                      <p:to>
                                        <p:strVal val="visible"/>
                                      </p:to>
                                    </p:set>
                                    <p:animEffect transition="in" filter="fade">
                                      <p:cBhvr>
                                        <p:cTn id="28" dur="1000"/>
                                        <p:tgtEl>
                                          <p:spTgt spid="5">
                                            <p:txEl>
                                              <p:pRg st="5" end="5"/>
                                            </p:txEl>
                                          </p:spTgt>
                                        </p:tgtEl>
                                      </p:cBhvr>
                                    </p:animEffect>
                                    <p:anim calcmode="lin" valueType="num">
                                      <p:cBhvr>
                                        <p:cTn id="29"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fade">
                                      <p:cBhvr>
                                        <p:cTn id="35" dur="1000"/>
                                        <p:tgtEl>
                                          <p:spTgt spid="5">
                                            <p:txEl>
                                              <p:pRg st="7" end="7"/>
                                            </p:txEl>
                                          </p:spTgt>
                                        </p:tgtEl>
                                      </p:cBhvr>
                                    </p:animEffect>
                                    <p:anim calcmode="lin" valueType="num">
                                      <p:cBhvr>
                                        <p:cTn id="36"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8" end="8"/>
                                            </p:txEl>
                                          </p:spTgt>
                                        </p:tgtEl>
                                        <p:attrNameLst>
                                          <p:attrName>style.visibility</p:attrName>
                                        </p:attrNameLst>
                                      </p:cBhvr>
                                      <p:to>
                                        <p:strVal val="visible"/>
                                      </p:to>
                                    </p:set>
                                    <p:animEffect transition="in" filter="fade">
                                      <p:cBhvr>
                                        <p:cTn id="42" dur="1000"/>
                                        <p:tgtEl>
                                          <p:spTgt spid="5">
                                            <p:txEl>
                                              <p:pRg st="8" end="8"/>
                                            </p:txEl>
                                          </p:spTgt>
                                        </p:tgtEl>
                                      </p:cBhvr>
                                    </p:animEffect>
                                    <p:anim calcmode="lin" valueType="num">
                                      <p:cBhvr>
                                        <p:cTn id="43"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8000" b="1" dirty="0">
                <a:latin typeface="Comic Sans MS" panose="030F0702030302020204" pitchFamily="66" charset="0"/>
              </a:rPr>
              <a:t>Testing Dates</a:t>
            </a:r>
          </a:p>
        </p:txBody>
      </p:sp>
    </p:spTree>
    <p:extLst>
      <p:ext uri="{BB962C8B-B14F-4D97-AF65-F5344CB8AC3E}">
        <p14:creationId xmlns:p14="http://schemas.microsoft.com/office/powerpoint/2010/main" val="2939395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latin typeface="Comic Sans MS" panose="030F0702030302020204" pitchFamily="66" charset="0"/>
              </a:rPr>
              <a:t>When is the NYSESLAT given?</a:t>
            </a:r>
          </a:p>
        </p:txBody>
      </p:sp>
      <p:sp>
        <p:nvSpPr>
          <p:cNvPr id="3" name="Content Placeholder 2"/>
          <p:cNvSpPr>
            <a:spLocks noGrp="1"/>
          </p:cNvSpPr>
          <p:nvPr>
            <p:ph idx="1"/>
          </p:nvPr>
        </p:nvSpPr>
        <p:spPr/>
        <p:txBody>
          <a:bodyPr>
            <a:normAutofit lnSpcReduction="10000"/>
          </a:bodyPr>
          <a:lstStyle/>
          <a:p>
            <a:r>
              <a:rPr lang="en-US" sz="2600" b="1" dirty="0">
                <a:latin typeface="Comic Sans MS" panose="030F0702030302020204" pitchFamily="66" charset="0"/>
              </a:rPr>
              <a:t>The NYSESLAT is administered in the spring during April and May.</a:t>
            </a:r>
          </a:p>
          <a:p>
            <a:endParaRPr lang="en-US" sz="2600" b="1" dirty="0">
              <a:latin typeface="Comic Sans MS" panose="030F0702030302020204" pitchFamily="66" charset="0"/>
            </a:endParaRPr>
          </a:p>
          <a:p>
            <a:r>
              <a:rPr lang="en-US" sz="2600" b="1" dirty="0">
                <a:latin typeface="Comic Sans MS" panose="030F0702030302020204" pitchFamily="66" charset="0"/>
              </a:rPr>
              <a:t>Speaking: April 19</a:t>
            </a:r>
            <a:r>
              <a:rPr lang="en-US" sz="2600" b="1" baseline="30000" dirty="0">
                <a:latin typeface="Comic Sans MS" panose="030F0702030302020204" pitchFamily="66" charset="0"/>
              </a:rPr>
              <a:t>th</a:t>
            </a:r>
            <a:r>
              <a:rPr lang="en-US" sz="2600" b="1" dirty="0">
                <a:latin typeface="Comic Sans MS" panose="030F0702030302020204" pitchFamily="66" charset="0"/>
              </a:rPr>
              <a:t>-May 28th (given individually to students)</a:t>
            </a:r>
          </a:p>
          <a:p>
            <a:endParaRPr lang="en-US" sz="2600" b="1" dirty="0">
              <a:latin typeface="Comic Sans MS" panose="030F0702030302020204" pitchFamily="66" charset="0"/>
            </a:endParaRPr>
          </a:p>
          <a:p>
            <a:r>
              <a:rPr lang="en-US" sz="2600" b="1" dirty="0">
                <a:latin typeface="Comic Sans MS" panose="030F0702030302020204" pitchFamily="66" charset="0"/>
              </a:rPr>
              <a:t>Listening, Reading and Writing: May  17</a:t>
            </a:r>
            <a:r>
              <a:rPr lang="en-US" sz="2600" b="1" baseline="30000" dirty="0">
                <a:latin typeface="Comic Sans MS" panose="030F0702030302020204" pitchFamily="66" charset="0"/>
              </a:rPr>
              <a:t>th,</a:t>
            </a:r>
            <a:r>
              <a:rPr lang="en-US" sz="2600" b="1" dirty="0">
                <a:latin typeface="Comic Sans MS" panose="030F0702030302020204" pitchFamily="66" charset="0"/>
              </a:rPr>
              <a:t> 18</a:t>
            </a:r>
            <a:r>
              <a:rPr lang="en-US" sz="2600" b="1" baseline="30000" dirty="0">
                <a:latin typeface="Comic Sans MS" panose="030F0702030302020204" pitchFamily="66" charset="0"/>
              </a:rPr>
              <a:t>th</a:t>
            </a:r>
            <a:r>
              <a:rPr lang="en-US" sz="2600" b="1" dirty="0">
                <a:latin typeface="Comic Sans MS" panose="030F0702030302020204" pitchFamily="66" charset="0"/>
              </a:rPr>
              <a:t> and 19</a:t>
            </a:r>
            <a:r>
              <a:rPr lang="en-US" sz="2600" b="1" baseline="30000" dirty="0">
                <a:latin typeface="Comic Sans MS" panose="030F0702030302020204" pitchFamily="66" charset="0"/>
              </a:rPr>
              <a:t>th</a:t>
            </a:r>
            <a:endParaRPr lang="en-US" sz="2600" b="1" dirty="0">
              <a:latin typeface="Comic Sans MS" panose="030F0702030302020204" pitchFamily="66" charset="0"/>
            </a:endParaRPr>
          </a:p>
          <a:p>
            <a:endParaRPr lang="en-US" sz="2600" b="1" dirty="0">
              <a:latin typeface="Comic Sans MS" panose="030F0702030302020204" pitchFamily="66" charset="0"/>
            </a:endParaRPr>
          </a:p>
          <a:p>
            <a:endParaRPr lang="en-US" sz="3600" b="1" dirty="0">
              <a:latin typeface="Comic Sans MS" panose="030F0702030302020204" pitchFamily="66" charset="0"/>
            </a:endParaRPr>
          </a:p>
          <a:p>
            <a:endParaRPr lang="en-US" dirty="0">
              <a:latin typeface="Comic Sans MS" panose="030F0702030302020204" pitchFamily="66" charset="0"/>
            </a:endParaRPr>
          </a:p>
        </p:txBody>
      </p:sp>
    </p:spTree>
    <p:extLst>
      <p:ext uri="{BB962C8B-B14F-4D97-AF65-F5344CB8AC3E}">
        <p14:creationId xmlns:p14="http://schemas.microsoft.com/office/powerpoint/2010/main" val="2988497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874</TotalTime>
  <Words>1861</Words>
  <Application>Microsoft Office PowerPoint</Application>
  <PresentationFormat>On-screen Show (4:3)</PresentationFormat>
  <Paragraphs>164</Paragraphs>
  <Slides>23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Century Gothic</vt:lpstr>
      <vt:lpstr>Comic Sans MS</vt:lpstr>
      <vt:lpstr>Wingdings 3</vt:lpstr>
      <vt:lpstr>Ion Boardroom</vt:lpstr>
      <vt:lpstr>Test Taking Readiness…Title I &amp; Title III Parent Workshop</vt:lpstr>
      <vt:lpstr>Agenda </vt:lpstr>
      <vt:lpstr>What is the NYSESLAT and who takes it?</vt:lpstr>
      <vt:lpstr>What kinds of questions will be asked on the NYSESLAT?</vt:lpstr>
      <vt:lpstr>How can I help my child prepare for the NYSESLAT?</vt:lpstr>
      <vt:lpstr>New York State ELA</vt:lpstr>
      <vt:lpstr>PowerPoint Presentation</vt:lpstr>
      <vt:lpstr>PowerPoint Presentation</vt:lpstr>
      <vt:lpstr>When is the NYSESLAT given?</vt:lpstr>
      <vt:lpstr>New York State Exams</vt:lpstr>
      <vt:lpstr>PowerPoint Presentation</vt:lpstr>
      <vt:lpstr>PowerPoint Presentation</vt:lpstr>
      <vt:lpstr>PowerPoint Presentation</vt:lpstr>
      <vt:lpstr>Que es el NYSESLAT? </vt:lpstr>
      <vt:lpstr>Cuando se realiza el NYSESLAT?</vt:lpstr>
      <vt:lpstr>Que tipos de preguntas estan en el NYSESLAT?</vt:lpstr>
      <vt:lpstr>Como puedo ayudar a mi hijo a preparar el NYSESLAT?</vt:lpstr>
      <vt:lpstr>Que son los examenes  por computadora?</vt:lpstr>
      <vt:lpstr>Que tipos de perguntas se incluyen en los examenes?</vt:lpstr>
      <vt:lpstr>Que puedo hacer para ayudar a mi hijo antes de las puebras estandarizadas?</vt:lpstr>
      <vt:lpstr>Que puedo hacer durante los dias de las puebras?</vt:lpstr>
      <vt:lpstr>Que puedo hacer durante todo el ano?</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Guide to NYSESLAT and New York State ELA Exam</dc:title>
  <dc:creator>KALINA, DIANA</dc:creator>
  <cp:lastModifiedBy>KALINA, DIANA</cp:lastModifiedBy>
  <cp:revision>74</cp:revision>
  <cp:lastPrinted>2018-03-22T18:50:55Z</cp:lastPrinted>
  <dcterms:created xsi:type="dcterms:W3CDTF">2017-02-02T19:55:42Z</dcterms:created>
  <dcterms:modified xsi:type="dcterms:W3CDTF">2021-02-05T19:12:01Z</dcterms:modified>
</cp:coreProperties>
</file>