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 id="2147483717" r:id="rId2"/>
  </p:sldMasterIdLst>
  <p:sldIdLst>
    <p:sldId id="256" r:id="rId3"/>
    <p:sldId id="259" r:id="rId4"/>
    <p:sldId id="260" r:id="rId5"/>
    <p:sldId id="257" r:id="rId6"/>
    <p:sldId id="258" r:id="rId7"/>
    <p:sldId id="263" r:id="rId8"/>
    <p:sldId id="302" r:id="rId9"/>
    <p:sldId id="272" r:id="rId10"/>
    <p:sldId id="305" r:id="rId11"/>
    <p:sldId id="306" r:id="rId12"/>
    <p:sldId id="307" r:id="rId13"/>
    <p:sldId id="348" r:id="rId14"/>
    <p:sldId id="303" r:id="rId15"/>
    <p:sldId id="308" r:id="rId16"/>
    <p:sldId id="309" r:id="rId17"/>
    <p:sldId id="310" r:id="rId18"/>
    <p:sldId id="311" r:id="rId19"/>
    <p:sldId id="312" r:id="rId20"/>
    <p:sldId id="313" r:id="rId21"/>
    <p:sldId id="314" r:id="rId22"/>
    <p:sldId id="315" r:id="rId23"/>
    <p:sldId id="316" r:id="rId24"/>
    <p:sldId id="317" r:id="rId25"/>
    <p:sldId id="318" r:id="rId26"/>
    <p:sldId id="319" r:id="rId27"/>
    <p:sldId id="320" r:id="rId28"/>
    <p:sldId id="321" r:id="rId29"/>
    <p:sldId id="322" r:id="rId30"/>
    <p:sldId id="323" r:id="rId31"/>
    <p:sldId id="345" r:id="rId32"/>
    <p:sldId id="326" r:id="rId33"/>
    <p:sldId id="346" r:id="rId34"/>
    <p:sldId id="327" r:id="rId35"/>
    <p:sldId id="328" r:id="rId36"/>
    <p:sldId id="329" r:id="rId37"/>
    <p:sldId id="331" r:id="rId38"/>
    <p:sldId id="330" r:id="rId39"/>
    <p:sldId id="332" r:id="rId40"/>
    <p:sldId id="333" r:id="rId41"/>
    <p:sldId id="334" r:id="rId42"/>
    <p:sldId id="335" r:id="rId43"/>
    <p:sldId id="336" r:id="rId44"/>
    <p:sldId id="337" r:id="rId45"/>
    <p:sldId id="338" r:id="rId46"/>
    <p:sldId id="339" r:id="rId47"/>
    <p:sldId id="340" r:id="rId48"/>
    <p:sldId id="349" r:id="rId49"/>
    <p:sldId id="341" r:id="rId50"/>
    <p:sldId id="343" r:id="rId51"/>
    <p:sldId id="344" r:id="rId52"/>
    <p:sldId id="347" r:id="rId53"/>
    <p:sldId id="271" r:id="rId54"/>
    <p:sldId id="304"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AE93E6-0D0C-D3B3-DBAD-65B1B9E01D10}" v="83" dt="2023-02-04T18:15:58.044"/>
    <p1510:client id="{3B3EC11D-332F-6C86-C1E7-CF0309E8CA6E}" v="34" dt="2023-02-15T14:58:28.039"/>
    <p1510:client id="{41016B1C-0D62-F0F1-4038-B9054C65D607}" v="731" dt="2023-02-06T03:00:36.306"/>
    <p1510:client id="{67332D2D-A7DE-8113-5564-EF000355ABED}" v="87" dt="2023-02-04T15:44:20.818"/>
    <p1510:client id="{9100CEA8-38F7-568D-4032-45CBE392C2E9}" v="29" dt="2023-02-15T15:02:14.854"/>
    <p1510:client id="{A68BD16D-425B-5C98-E96E-8C01E5EF41DD}" v="281" dt="2023-02-05T23:51:32.160"/>
    <p1510:client id="{BEDC82DD-65C9-5528-F297-E51BF96ED1DD}" v="853" dt="2023-01-30T02:34:29.828"/>
    <p1510:client id="{E51FB7C9-2A9F-F980-B225-BBFEAAD5DFD2}" v="17" dt="2023-02-14T14:56:50.679"/>
    <p1510:client id="{F8CDEF98-D419-44F7-B33E-88A48B0B6B8B}" v="139" dt="2023-01-27T21:55:25.0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612648" y="557783"/>
            <a:ext cx="10969752" cy="3130807"/>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612648" y="3902206"/>
            <a:ext cx="10969752" cy="22405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79C5A860-F335-4252-AA00-24FB67ED2982}" type="datetime1">
              <a:rPr lang="en-US" smtClean="0"/>
              <a:t>2/15/2023</a:t>
            </a:fld>
            <a:endParaRPr lang="en-US"/>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515817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46AB1048-0047-48CA-88BA-D69B470942CF}" type="datetime1">
              <a:rPr lang="en-US" smtClean="0"/>
              <a:t>2/15/2023</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574437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557784"/>
            <a:ext cx="2854452" cy="564342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612648" y="557784"/>
            <a:ext cx="7734300" cy="56434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5BD83879-648C-49A9-81A2-0EF5946532D0}" type="datetime1">
              <a:rPr lang="en-US" smtClean="0"/>
              <a:t>2/15/2023</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924472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642893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53282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307295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2/15/2023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363045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2/15/2023</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825231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2/15/2023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503071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757109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2/15/2023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000923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D04BC802-30E3-4658-9CCA-F873646FEC67}" type="datetime1">
              <a:rPr lang="en-US" smtClean="0"/>
              <a:t>2/15/2023</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653070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2/15/2023</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766742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363571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860387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612648" y="557784"/>
            <a:ext cx="10969752" cy="3146400"/>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612648" y="3902207"/>
            <a:ext cx="10969752" cy="218744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AB227A3-19CE-4153-81CE-64EB7AB094B3}" type="datetime1">
              <a:rPr lang="en-US" smtClean="0"/>
              <a:t>2/15/2023</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978519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609600"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2"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B819A100-10F6-477E-8847-29D479EF1C92}" type="datetime1">
              <a:rPr lang="en-US" smtClean="0"/>
              <a:t>2/15/2023</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50561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609600" y="365125"/>
            <a:ext cx="10745788"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609600" y="1895096"/>
            <a:ext cx="5387975"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609600" y="2842211"/>
            <a:ext cx="5387975"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67890" y="1895096"/>
            <a:ext cx="541451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67890" y="2842211"/>
            <a:ext cx="5414510"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5DF128AB-198A-495F-8475-FDB360C9873F}" type="datetime1">
              <a:rPr lang="en-US" smtClean="0"/>
              <a:t>2/15/2023</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761809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21A235E-F8FD-479F-9FC7-18BE84110877}" type="datetime1">
              <a:rPr lang="en-US" smtClean="0"/>
              <a:t>2/15/2023</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87602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E890F09B-68DA-462E-9DB4-4C9ADAB8CBCC}" type="datetime1">
              <a:rPr lang="en-US" smtClean="0"/>
              <a:t>2/15/2023</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858098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612649" y="457199"/>
            <a:ext cx="4970822" cy="2660205"/>
          </a:xfrm>
        </p:spPr>
        <p:txBody>
          <a:bodyPr anchor="b">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6096000" y="457200"/>
            <a:ext cx="5483352" cy="574400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612649" y="3329989"/>
            <a:ext cx="4970822" cy="287121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17AC4E36-FABE-47EB-AA7F-C19A93824617}" type="datetime1">
              <a:rPr lang="en-US" smtClean="0"/>
              <a:t>2/15/2023</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212481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612649" y="457199"/>
            <a:ext cx="4970822" cy="2667485"/>
          </a:xfrm>
        </p:spPr>
        <p:txBody>
          <a:bodyPr anchor="b">
            <a:norm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6096000" y="457199"/>
            <a:ext cx="5483352"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612649" y="3322708"/>
            <a:ext cx="4970822" cy="254628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F199CE6B-5DE6-4A2D-B72E-5E8969F9F56F}" type="datetime1">
              <a:rPr lang="en-US" smtClean="0"/>
              <a:t>2/15/2023</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3994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E603F-28B7-4831-BF23-65FBAB13D5FB}"/>
              </a:ext>
            </a:extLst>
          </p:cNvPr>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609600" y="557784"/>
            <a:ext cx="1097280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609600" y="2106204"/>
            <a:ext cx="10972800" cy="4036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609600" y="6356350"/>
            <a:ext cx="2743200" cy="365125"/>
          </a:xfrm>
          <a:prstGeom prst="rect">
            <a:avLst/>
          </a:prstGeom>
        </p:spPr>
        <p:txBody>
          <a:bodyPr vert="horz" lIns="91440" tIns="45720" rIns="91440" bIns="45720" rtlCol="0" anchor="ctr"/>
          <a:lstStyle>
            <a:lvl1pPr algn="l">
              <a:defRPr lang="en-US" sz="800" kern="1200" cap="all" spc="200" smtClean="0">
                <a:solidFill>
                  <a:schemeClr val="tx1"/>
                </a:solidFill>
                <a:latin typeface="+mn-lt"/>
                <a:ea typeface="+mn-ea"/>
                <a:cs typeface="Segoe UI Semilight" panose="020B0402040204020203" pitchFamily="34" charset="0"/>
              </a:defRPr>
            </a:lvl1pPr>
          </a:lstStyle>
          <a:p>
            <a:fld id="{F481A142-DA77-4A5F-AD1F-14E6C18F0F5F}" type="datetime1">
              <a:rPr lang="en-US" smtClean="0"/>
              <a:t>2/15/2023</a:t>
            </a:fld>
            <a:endParaRPr lang="en-US"/>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800" kern="1200" cap="all" spc="200" dirty="0">
                <a:solidFill>
                  <a:schemeClr val="tx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10134600" y="6356350"/>
            <a:ext cx="1447800" cy="365125"/>
          </a:xfrm>
          <a:prstGeom prst="rect">
            <a:avLst/>
          </a:prstGeom>
        </p:spPr>
        <p:txBody>
          <a:bodyPr vert="horz" lIns="91440" tIns="45720" rIns="91440" bIns="45720" rtlCol="0" anchor="ctr"/>
          <a:lstStyle>
            <a:lvl1pPr algn="r">
              <a:defRPr lang="en-US" sz="800" kern="1200" cap="all" spc="200" smtClean="0">
                <a:solidFill>
                  <a:schemeClr val="tx1"/>
                </a:solidFill>
                <a:latin typeface="+mn-lt"/>
                <a:ea typeface="+mn-ea"/>
                <a:cs typeface="Segoe UI Semilight" panose="020B0402040204020203" pitchFamily="34" charset="0"/>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158285201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696" r:id="rId6"/>
    <p:sldLayoutId id="2147483701" r:id="rId7"/>
    <p:sldLayoutId id="2147483697" r:id="rId8"/>
    <p:sldLayoutId id="2147483698" r:id="rId9"/>
    <p:sldLayoutId id="2147483699" r:id="rId10"/>
    <p:sldLayoutId id="2147483700"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2/15/2023</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121391603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reload=9&amp;v=VEZqarUnVpo" TargetMode="External"/><Relationship Id="rId2" Type="http://schemas.openxmlformats.org/officeDocument/2006/relationships/slideLayout" Target="../slideLayouts/slideLayout13.xml"/><Relationship Id="rId1" Type="http://schemas.openxmlformats.org/officeDocument/2006/relationships/video" Target="https://www.youtube.com/embed/VEZqarUnVpo?feature=oembed" TargetMode="Externa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artsandculture.google.com/project/versailles" TargetMode="External"/><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3.xml"/><Relationship Id="rId1" Type="http://schemas.openxmlformats.org/officeDocument/2006/relationships/video" Target="https://www.youtube.com/embed/R9RJz8LLhZQ?feature=oembed"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3.xml"/><Relationship Id="rId1" Type="http://schemas.openxmlformats.org/officeDocument/2006/relationships/video" Target="https://www.youtube.com/embed/R9RJz8LLhZQ?start=1192&amp;feature=oembed"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3.xml"/><Relationship Id="rId1" Type="http://schemas.openxmlformats.org/officeDocument/2006/relationships/video" Target="https://www.youtube.com/embed/R9RJz8LLhZQ?start=1192&amp;feature=oembed"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3.xml"/><Relationship Id="rId1" Type="http://schemas.openxmlformats.org/officeDocument/2006/relationships/video" Target="https://www.youtube.com/embed/R9RJz8LLhZQ?start=1192&amp;feature=oembed"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3.xml"/><Relationship Id="rId1" Type="http://schemas.openxmlformats.org/officeDocument/2006/relationships/video" Target="https://www.youtube.com/embed/R9RJz8LLhZQ?start=1192&amp;feature=oembed"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3.xml"/><Relationship Id="rId1" Type="http://schemas.openxmlformats.org/officeDocument/2006/relationships/video" Target="https://www.youtube.com/embed/R9RJz8LLhZQ?start=1192&amp;feature=oembed"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3.xml"/><Relationship Id="rId1" Type="http://schemas.openxmlformats.org/officeDocument/2006/relationships/video" Target="https://www.youtube.com/embed/HndfQQpDPIs?feature=oembed"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pBdlwuEoCCU"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hyperlink" Target="https://quizlet.com/314679097/102-enlightenment-revolution-and-nationalism-flash-cards/" TargetMode="Externa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docs.google.com/document/d/1Aglj8PnLAcEjB7SqI8hvdtrl3Bum4gPDiqCK5LdGGYU/preview#bookmark=kix.4c0we2vhes04" TargetMode="External"/><Relationship Id="rId3" Type="http://schemas.openxmlformats.org/officeDocument/2006/relationships/hyperlink" Target="https://docs.google.com/document/d/1Aglj8PnLAcEjB7SqI8hvdtrl3Bum4gPDiqCK5LdGGYU/preview#bookmark=id.29wgpdez4l85" TargetMode="External"/><Relationship Id="rId7" Type="http://schemas.openxmlformats.org/officeDocument/2006/relationships/hyperlink" Target="https://docs.google.com/document/d/1Aglj8PnLAcEjB7SqI8hvdtrl3Bum4gPDiqCK5LdGGYU/preview#bookmark=kix.hli6tdwdtotz" TargetMode="External"/><Relationship Id="rId2" Type="http://schemas.openxmlformats.org/officeDocument/2006/relationships/hyperlink" Target="https://docs.google.com/document/d/1Aglj8PnLAcEjB7SqI8hvdtrl3Bum4gPDiqCK5LdGGYU/preview#bookmark=id.9yyjrvtjx99" TargetMode="External"/><Relationship Id="rId1" Type="http://schemas.openxmlformats.org/officeDocument/2006/relationships/slideLayout" Target="../slideLayouts/slideLayout2.xml"/><Relationship Id="rId6" Type="http://schemas.openxmlformats.org/officeDocument/2006/relationships/hyperlink" Target="https://docs.google.com/document/d/1Aglj8PnLAcEjB7SqI8hvdtrl3Bum4gPDiqCK5LdGGYU/preview#bookmark=kix.zg0q53udtwfu" TargetMode="External"/><Relationship Id="rId5" Type="http://schemas.openxmlformats.org/officeDocument/2006/relationships/hyperlink" Target="https://docs.google.com/document/d/1Aglj8PnLAcEjB7SqI8hvdtrl3Bum4gPDiqCK5LdGGYU/preview#bookmark=kix.kyy32ydcraf5" TargetMode="External"/><Relationship Id="rId4" Type="http://schemas.openxmlformats.org/officeDocument/2006/relationships/hyperlink" Target="https://docs.google.com/document/d/1Aglj8PnLAcEjB7SqI8hvdtrl3Bum4gPDiqCK5LdGGYU/preview#bookmark=kix.vre2rmcpz7az"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6E15305-164C-44CD-9E0F-420C2DC1B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2" name="Rectangle 21">
            <a:extLst>
              <a:ext uri="{FF2B5EF4-FFF2-40B4-BE49-F238E27FC236}">
                <a16:creationId xmlns:a16="http://schemas.microsoft.com/office/drawing/2014/main" id="{C49B6340-9D54-4548-B87C-24BA7EA53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lorful light bulb with business icons">
            <a:extLst>
              <a:ext uri="{FF2B5EF4-FFF2-40B4-BE49-F238E27FC236}">
                <a16:creationId xmlns:a16="http://schemas.microsoft.com/office/drawing/2014/main" id="{2E213D87-CDD6-A920-875C-7EDACCFCE4FF}"/>
              </a:ext>
            </a:extLst>
          </p:cNvPr>
          <p:cNvPicPr>
            <a:picLocks noChangeAspect="1"/>
          </p:cNvPicPr>
          <p:nvPr/>
        </p:nvPicPr>
        <p:blipFill rotWithShape="1">
          <a:blip r:embed="rId2"/>
          <a:srcRect l="4182" r="15449" b="1"/>
          <a:stretch/>
        </p:blipFill>
        <p:spPr>
          <a:xfrm>
            <a:off x="-50042" y="-39158"/>
            <a:ext cx="7918858" cy="6897158"/>
          </a:xfrm>
          <a:prstGeom prst="rect">
            <a:avLst/>
          </a:prstGeom>
        </p:spPr>
      </p:pic>
      <p:sp useBgFill="1">
        <p:nvSpPr>
          <p:cNvPr id="24" name="Freeform: Shape 23">
            <a:extLst>
              <a:ext uri="{FF2B5EF4-FFF2-40B4-BE49-F238E27FC236}">
                <a16:creationId xmlns:a16="http://schemas.microsoft.com/office/drawing/2014/main" id="{F1D5403D-09EC-41DB-B916-A09C0E5AE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99031" y="-39157"/>
            <a:ext cx="5592970" cy="6897158"/>
          </a:xfrm>
          <a:custGeom>
            <a:avLst/>
            <a:gdLst>
              <a:gd name="connsiteX0" fmla="*/ 4912746 w 5592970"/>
              <a:gd name="connsiteY0" fmla="*/ 2355321 h 6897159"/>
              <a:gd name="connsiteX1" fmla="*/ 4714738 w 5592970"/>
              <a:gd name="connsiteY1" fmla="*/ 2553329 h 6897159"/>
              <a:gd name="connsiteX2" fmla="*/ 4912746 w 5592970"/>
              <a:gd name="connsiteY2" fmla="*/ 2751337 h 6897159"/>
              <a:gd name="connsiteX3" fmla="*/ 5110754 w 5592970"/>
              <a:gd name="connsiteY3" fmla="*/ 2553329 h 6897159"/>
              <a:gd name="connsiteX4" fmla="*/ 4912746 w 5592970"/>
              <a:gd name="connsiteY4" fmla="*/ 2355321 h 6897159"/>
              <a:gd name="connsiteX5" fmla="*/ 4769785 w 5592970"/>
              <a:gd name="connsiteY5" fmla="*/ 1301525 h 6897159"/>
              <a:gd name="connsiteX6" fmla="*/ 4358192 w 5592970"/>
              <a:gd name="connsiteY6" fmla="*/ 1713118 h 6897159"/>
              <a:gd name="connsiteX7" fmla="*/ 4769785 w 5592970"/>
              <a:gd name="connsiteY7" fmla="*/ 2124711 h 6897159"/>
              <a:gd name="connsiteX8" fmla="*/ 5181378 w 5592970"/>
              <a:gd name="connsiteY8" fmla="*/ 1713118 h 6897159"/>
              <a:gd name="connsiteX9" fmla="*/ 4769785 w 5592970"/>
              <a:gd name="connsiteY9" fmla="*/ 1301525 h 6897159"/>
              <a:gd name="connsiteX10" fmla="*/ 1485712 w 5592970"/>
              <a:gd name="connsiteY10" fmla="*/ 0 h 6897159"/>
              <a:gd name="connsiteX11" fmla="*/ 1911850 w 5592970"/>
              <a:gd name="connsiteY11" fmla="*/ 0 h 6897159"/>
              <a:gd name="connsiteX12" fmla="*/ 4693359 w 5592970"/>
              <a:gd name="connsiteY12" fmla="*/ 0 h 6897159"/>
              <a:gd name="connsiteX13" fmla="*/ 4687196 w 5592970"/>
              <a:gd name="connsiteY13" fmla="*/ 186052 h 6897159"/>
              <a:gd name="connsiteX14" fmla="*/ 4689492 w 5592970"/>
              <a:gd name="connsiteY14" fmla="*/ 422393 h 6897159"/>
              <a:gd name="connsiteX15" fmla="*/ 5029277 w 5592970"/>
              <a:gd name="connsiteY15" fmla="*/ 1074198 h 6897159"/>
              <a:gd name="connsiteX16" fmla="*/ 5368989 w 5592970"/>
              <a:gd name="connsiteY16" fmla="*/ 2604190 h 6897159"/>
              <a:gd name="connsiteX17" fmla="*/ 5030698 w 5592970"/>
              <a:gd name="connsiteY17" fmla="*/ 3182337 h 6897159"/>
              <a:gd name="connsiteX18" fmla="*/ 4910556 w 5592970"/>
              <a:gd name="connsiteY18" fmla="*/ 4667756 h 6897159"/>
              <a:gd name="connsiteX19" fmla="*/ 5374561 w 5592970"/>
              <a:gd name="connsiteY19" fmla="*/ 5703238 h 6897159"/>
              <a:gd name="connsiteX20" fmla="*/ 5591170 w 5592970"/>
              <a:gd name="connsiteY20" fmla="*/ 6745970 h 6897159"/>
              <a:gd name="connsiteX21" fmla="*/ 5592970 w 5592970"/>
              <a:gd name="connsiteY21" fmla="*/ 6897158 h 6897159"/>
              <a:gd name="connsiteX22" fmla="*/ 2734191 w 5592970"/>
              <a:gd name="connsiteY22" fmla="*/ 6897158 h 6897159"/>
              <a:gd name="connsiteX23" fmla="*/ 2734191 w 5592970"/>
              <a:gd name="connsiteY23" fmla="*/ 6897159 h 6897159"/>
              <a:gd name="connsiteX24" fmla="*/ 0 w 5592970"/>
              <a:gd name="connsiteY24" fmla="*/ 6897159 h 6897159"/>
              <a:gd name="connsiteX25" fmla="*/ 0 w 5592970"/>
              <a:gd name="connsiteY25" fmla="*/ 1 h 6897159"/>
              <a:gd name="connsiteX26" fmla="*/ 1485712 w 5592970"/>
              <a:gd name="connsiteY26" fmla="*/ 1 h 689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92970" h="6897159">
                <a:moveTo>
                  <a:pt x="4912746" y="2355321"/>
                </a:moveTo>
                <a:cubicBezTo>
                  <a:pt x="4803389" y="2355321"/>
                  <a:pt x="4714738" y="2443972"/>
                  <a:pt x="4714738" y="2553329"/>
                </a:cubicBezTo>
                <a:cubicBezTo>
                  <a:pt x="4714738" y="2662686"/>
                  <a:pt x="4803389" y="2751337"/>
                  <a:pt x="4912746" y="2751337"/>
                </a:cubicBezTo>
                <a:cubicBezTo>
                  <a:pt x="5022103" y="2751337"/>
                  <a:pt x="5110754" y="2662686"/>
                  <a:pt x="5110754" y="2553329"/>
                </a:cubicBezTo>
                <a:cubicBezTo>
                  <a:pt x="5110754" y="2443972"/>
                  <a:pt x="5022103" y="2355321"/>
                  <a:pt x="4912746" y="2355321"/>
                </a:cubicBezTo>
                <a:close/>
                <a:moveTo>
                  <a:pt x="4769785" y="1301525"/>
                </a:moveTo>
                <a:cubicBezTo>
                  <a:pt x="4542468" y="1301525"/>
                  <a:pt x="4358192" y="1485801"/>
                  <a:pt x="4358192" y="1713118"/>
                </a:cubicBezTo>
                <a:cubicBezTo>
                  <a:pt x="4358192" y="1940435"/>
                  <a:pt x="4542468" y="2124711"/>
                  <a:pt x="4769785" y="2124711"/>
                </a:cubicBezTo>
                <a:cubicBezTo>
                  <a:pt x="4997102" y="2124711"/>
                  <a:pt x="5181378" y="1940435"/>
                  <a:pt x="5181378" y="1713118"/>
                </a:cubicBezTo>
                <a:cubicBezTo>
                  <a:pt x="5181378" y="1485801"/>
                  <a:pt x="4997102" y="1301525"/>
                  <a:pt x="4769785" y="1301525"/>
                </a:cubicBezTo>
                <a:close/>
                <a:moveTo>
                  <a:pt x="1485712" y="0"/>
                </a:moveTo>
                <a:lnTo>
                  <a:pt x="1911850" y="0"/>
                </a:lnTo>
                <a:lnTo>
                  <a:pt x="4693359" y="0"/>
                </a:lnTo>
                <a:lnTo>
                  <a:pt x="4687196" y="186052"/>
                </a:lnTo>
                <a:cubicBezTo>
                  <a:pt x="4686166" y="265025"/>
                  <a:pt x="4686829" y="343862"/>
                  <a:pt x="4689492" y="422393"/>
                </a:cubicBezTo>
                <a:cubicBezTo>
                  <a:pt x="4699496" y="713539"/>
                  <a:pt x="4872938" y="896626"/>
                  <a:pt x="5029277" y="1074198"/>
                </a:cubicBezTo>
                <a:cubicBezTo>
                  <a:pt x="5418992" y="1516672"/>
                  <a:pt x="5551614" y="2043761"/>
                  <a:pt x="5368989" y="2604190"/>
                </a:cubicBezTo>
                <a:cubicBezTo>
                  <a:pt x="5298163" y="2821542"/>
                  <a:pt x="5160452" y="3010355"/>
                  <a:pt x="5030698" y="3182337"/>
                </a:cubicBezTo>
                <a:cubicBezTo>
                  <a:pt x="4682698" y="3643429"/>
                  <a:pt x="4696957" y="4178177"/>
                  <a:pt x="4910556" y="4667756"/>
                </a:cubicBezTo>
                <a:cubicBezTo>
                  <a:pt x="5062728" y="5015306"/>
                  <a:pt x="5245193" y="5341884"/>
                  <a:pt x="5374561" y="5703238"/>
                </a:cubicBezTo>
                <a:cubicBezTo>
                  <a:pt x="5500512" y="6053410"/>
                  <a:pt x="5575240" y="6402760"/>
                  <a:pt x="5591170" y="6745970"/>
                </a:cubicBezTo>
                <a:lnTo>
                  <a:pt x="5592970" y="6897158"/>
                </a:lnTo>
                <a:lnTo>
                  <a:pt x="2734191" y="6897158"/>
                </a:lnTo>
                <a:lnTo>
                  <a:pt x="2734191" y="6897159"/>
                </a:lnTo>
                <a:lnTo>
                  <a:pt x="0" y="6897159"/>
                </a:lnTo>
                <a:lnTo>
                  <a:pt x="0" y="1"/>
                </a:lnTo>
                <a:lnTo>
                  <a:pt x="1485712" y="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7959478" y="1122363"/>
            <a:ext cx="3622922" cy="2387600"/>
          </a:xfrm>
        </p:spPr>
        <p:txBody>
          <a:bodyPr>
            <a:normAutofit/>
          </a:bodyPr>
          <a:lstStyle/>
          <a:p>
            <a:pPr algn="r">
              <a:lnSpc>
                <a:spcPct val="90000"/>
              </a:lnSpc>
            </a:pPr>
            <a:r>
              <a:rPr lang="en-US" sz="3800"/>
              <a:t>10.01 Enlightenment, Revolution and Nationalism</a:t>
            </a:r>
          </a:p>
        </p:txBody>
      </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a:extLst>
              <a:ext uri="{FF2B5EF4-FFF2-40B4-BE49-F238E27FC236}">
                <a16:creationId xmlns:a16="http://schemas.microsoft.com/office/drawing/2014/main" id="{542986C4-C2E3-9C0D-2423-8D848894E009}"/>
              </a:ext>
            </a:extLst>
          </p:cNvPr>
          <p:cNvSpPr>
            <a:spLocks noGrp="1"/>
          </p:cNvSpPr>
          <p:nvPr>
            <p:ph type="title"/>
          </p:nvPr>
        </p:nvSpPr>
        <p:spPr>
          <a:xfrm>
            <a:off x="554477" y="4599160"/>
            <a:ext cx="11079804" cy="1358020"/>
          </a:xfrm>
        </p:spPr>
        <p:txBody>
          <a:bodyPr anchor="ctr">
            <a:normAutofit/>
          </a:bodyPr>
          <a:lstStyle/>
          <a:p>
            <a:pPr algn="ctr"/>
            <a:r>
              <a:rPr lang="en-US" sz="4400" b="1">
                <a:latin typeface="Calibri"/>
                <a:cs typeface="Calibri"/>
              </a:rPr>
              <a:t>There were four stages of the French Revolution:</a:t>
            </a:r>
            <a:endParaRPr lang="en-US"/>
          </a:p>
          <a:p>
            <a:pPr algn="ctr"/>
            <a:endParaRPr lang="en-US" sz="4400">
              <a:solidFill>
                <a:schemeClr val="bg1"/>
              </a:solidFill>
            </a:endParaRPr>
          </a:p>
        </p:txBody>
      </p:sp>
      <p:graphicFrame>
        <p:nvGraphicFramePr>
          <p:cNvPr id="4" name="Table 3">
            <a:extLst>
              <a:ext uri="{FF2B5EF4-FFF2-40B4-BE49-F238E27FC236}">
                <a16:creationId xmlns:a16="http://schemas.microsoft.com/office/drawing/2014/main" id="{F2FE7917-1F0C-0502-B6D7-18DBF8CCD050}"/>
              </a:ext>
            </a:extLst>
          </p:cNvPr>
          <p:cNvGraphicFramePr>
            <a:graphicFrameLocks noGrp="1"/>
          </p:cNvGraphicFramePr>
          <p:nvPr>
            <p:extLst>
              <p:ext uri="{D42A27DB-BD31-4B8C-83A1-F6EECF244321}">
                <p14:modId xmlns:p14="http://schemas.microsoft.com/office/powerpoint/2010/main" val="1795077807"/>
              </p:ext>
            </p:extLst>
          </p:nvPr>
        </p:nvGraphicFramePr>
        <p:xfrm>
          <a:off x="244415" y="215660"/>
          <a:ext cx="11506504" cy="3533368"/>
        </p:xfrm>
        <a:graphic>
          <a:graphicData uri="http://schemas.openxmlformats.org/drawingml/2006/table">
            <a:tbl>
              <a:tblPr firstRow="1" bandRow="1">
                <a:tableStyleId>{5C22544A-7EE6-4342-B048-85BDC9FD1C3A}</a:tableStyleId>
              </a:tblPr>
              <a:tblGrid>
                <a:gridCol w="2876626">
                  <a:extLst>
                    <a:ext uri="{9D8B030D-6E8A-4147-A177-3AD203B41FA5}">
                      <a16:colId xmlns:a16="http://schemas.microsoft.com/office/drawing/2014/main" val="2603016340"/>
                    </a:ext>
                  </a:extLst>
                </a:gridCol>
                <a:gridCol w="2876626">
                  <a:extLst>
                    <a:ext uri="{9D8B030D-6E8A-4147-A177-3AD203B41FA5}">
                      <a16:colId xmlns:a16="http://schemas.microsoft.com/office/drawing/2014/main" val="4194443445"/>
                    </a:ext>
                  </a:extLst>
                </a:gridCol>
                <a:gridCol w="2876626">
                  <a:extLst>
                    <a:ext uri="{9D8B030D-6E8A-4147-A177-3AD203B41FA5}">
                      <a16:colId xmlns:a16="http://schemas.microsoft.com/office/drawing/2014/main" val="3290674671"/>
                    </a:ext>
                  </a:extLst>
                </a:gridCol>
                <a:gridCol w="2876626">
                  <a:extLst>
                    <a:ext uri="{9D8B030D-6E8A-4147-A177-3AD203B41FA5}">
                      <a16:colId xmlns:a16="http://schemas.microsoft.com/office/drawing/2014/main" val="2596765344"/>
                    </a:ext>
                  </a:extLst>
                </a:gridCol>
              </a:tblGrid>
              <a:tr h="1766684">
                <a:tc>
                  <a:txBody>
                    <a:bodyPr/>
                    <a:lstStyle/>
                    <a:p>
                      <a:pPr algn="ctr" rtl="0" fontAlgn="t">
                        <a:spcBef>
                          <a:spcPts val="0"/>
                        </a:spcBef>
                        <a:spcAft>
                          <a:spcPts val="0"/>
                        </a:spcAft>
                      </a:pPr>
                      <a:r>
                        <a:rPr lang="en-US" sz="3600" u="none" strike="noStrike">
                          <a:effectLst/>
                        </a:rPr>
                        <a:t>Stage 1: 1789-1791</a:t>
                      </a:r>
                      <a:endParaRPr lang="en-US" sz="3600">
                        <a:effectLst/>
                      </a:endParaRPr>
                    </a:p>
                  </a:txBody>
                  <a:tcPr marL="63500" marR="63500" marT="63500" marB="63500"/>
                </a:tc>
                <a:tc>
                  <a:txBody>
                    <a:bodyPr/>
                    <a:lstStyle/>
                    <a:p>
                      <a:pPr algn="ctr" rtl="0" fontAlgn="t">
                        <a:spcBef>
                          <a:spcPts val="0"/>
                        </a:spcBef>
                        <a:spcAft>
                          <a:spcPts val="0"/>
                        </a:spcAft>
                      </a:pPr>
                      <a:r>
                        <a:rPr lang="en-US" sz="3600" u="none" strike="noStrike">
                          <a:effectLst/>
                        </a:rPr>
                        <a:t>Stage 2: 1792-1794</a:t>
                      </a:r>
                      <a:endParaRPr lang="en-US" sz="3600">
                        <a:effectLst/>
                      </a:endParaRPr>
                    </a:p>
                  </a:txBody>
                  <a:tcPr marL="63500" marR="63500" marT="63500" marB="63500"/>
                </a:tc>
                <a:tc>
                  <a:txBody>
                    <a:bodyPr/>
                    <a:lstStyle/>
                    <a:p>
                      <a:pPr algn="ctr" rtl="0" fontAlgn="t">
                        <a:spcBef>
                          <a:spcPts val="0"/>
                        </a:spcBef>
                        <a:spcAft>
                          <a:spcPts val="0"/>
                        </a:spcAft>
                      </a:pPr>
                      <a:r>
                        <a:rPr lang="en-US" sz="3600" u="none" strike="noStrike">
                          <a:effectLst/>
                        </a:rPr>
                        <a:t>Stage 3: 1795-1799</a:t>
                      </a:r>
                      <a:endParaRPr lang="en-US" sz="3600">
                        <a:effectLst/>
                      </a:endParaRPr>
                    </a:p>
                  </a:txBody>
                  <a:tcPr marL="63500" marR="63500" marT="63500" marB="63500"/>
                </a:tc>
                <a:tc>
                  <a:txBody>
                    <a:bodyPr/>
                    <a:lstStyle/>
                    <a:p>
                      <a:pPr algn="ctr" rtl="0" fontAlgn="t">
                        <a:spcBef>
                          <a:spcPts val="0"/>
                        </a:spcBef>
                        <a:spcAft>
                          <a:spcPts val="0"/>
                        </a:spcAft>
                      </a:pPr>
                      <a:r>
                        <a:rPr lang="en-US" sz="3600" u="none" strike="noStrike">
                          <a:effectLst/>
                        </a:rPr>
                        <a:t>Stage 4: 1799-1815</a:t>
                      </a:r>
                      <a:endParaRPr lang="en-US" sz="3600">
                        <a:effectLst/>
                      </a:endParaRPr>
                    </a:p>
                  </a:txBody>
                  <a:tcPr marL="63500" marR="63500" marT="63500" marB="63500"/>
                </a:tc>
                <a:extLst>
                  <a:ext uri="{0D108BD9-81ED-4DB2-BD59-A6C34878D82A}">
                    <a16:rowId xmlns:a16="http://schemas.microsoft.com/office/drawing/2014/main" val="1553388081"/>
                  </a:ext>
                </a:extLst>
              </a:tr>
              <a:tr h="1766684">
                <a:tc>
                  <a:txBody>
                    <a:bodyPr/>
                    <a:lstStyle/>
                    <a:p>
                      <a:pPr algn="ctr" rtl="0" fontAlgn="t">
                        <a:spcBef>
                          <a:spcPts val="0"/>
                        </a:spcBef>
                        <a:spcAft>
                          <a:spcPts val="0"/>
                        </a:spcAft>
                      </a:pPr>
                      <a:r>
                        <a:rPr lang="en-US" sz="3600" u="none" strike="noStrike">
                          <a:effectLst/>
                        </a:rPr>
                        <a:t>National Assembly</a:t>
                      </a:r>
                      <a:endParaRPr lang="en-US" sz="3600">
                        <a:effectLst/>
                      </a:endParaRPr>
                    </a:p>
                  </a:txBody>
                  <a:tcPr marL="63500" marR="63500" marT="63500" marB="63500"/>
                </a:tc>
                <a:tc>
                  <a:txBody>
                    <a:bodyPr/>
                    <a:lstStyle/>
                    <a:p>
                      <a:pPr algn="ctr" rtl="0" fontAlgn="t">
                        <a:spcBef>
                          <a:spcPts val="0"/>
                        </a:spcBef>
                        <a:spcAft>
                          <a:spcPts val="0"/>
                        </a:spcAft>
                      </a:pPr>
                      <a:r>
                        <a:rPr lang="en-US" sz="3600" u="none" strike="noStrike">
                          <a:effectLst/>
                        </a:rPr>
                        <a:t>Radical Revolution</a:t>
                      </a:r>
                      <a:endParaRPr lang="en-US" sz="3600">
                        <a:effectLst/>
                      </a:endParaRPr>
                    </a:p>
                  </a:txBody>
                  <a:tcPr marL="63500" marR="63500" marT="63500" marB="63500"/>
                </a:tc>
                <a:tc>
                  <a:txBody>
                    <a:bodyPr/>
                    <a:lstStyle/>
                    <a:p>
                      <a:pPr algn="ctr" rtl="0" fontAlgn="t">
                        <a:spcBef>
                          <a:spcPts val="0"/>
                        </a:spcBef>
                        <a:spcAft>
                          <a:spcPts val="0"/>
                        </a:spcAft>
                      </a:pPr>
                      <a:r>
                        <a:rPr lang="en-US" sz="3600" u="none" strike="noStrike">
                          <a:effectLst/>
                        </a:rPr>
                        <a:t>Directory </a:t>
                      </a:r>
                      <a:endParaRPr lang="en-US" sz="3600">
                        <a:effectLst/>
                      </a:endParaRPr>
                    </a:p>
                  </a:txBody>
                  <a:tcPr marL="63500" marR="63500" marT="63500" marB="63500"/>
                </a:tc>
                <a:tc>
                  <a:txBody>
                    <a:bodyPr/>
                    <a:lstStyle/>
                    <a:p>
                      <a:pPr algn="ctr" rtl="0" fontAlgn="t">
                        <a:spcBef>
                          <a:spcPts val="0"/>
                        </a:spcBef>
                        <a:spcAft>
                          <a:spcPts val="0"/>
                        </a:spcAft>
                      </a:pPr>
                      <a:r>
                        <a:rPr lang="en-US" sz="3600" u="none" strike="noStrike">
                          <a:effectLst/>
                        </a:rPr>
                        <a:t>Age of Napoleon</a:t>
                      </a:r>
                      <a:endParaRPr lang="en-US" sz="3600">
                        <a:effectLst/>
                      </a:endParaRPr>
                    </a:p>
                  </a:txBody>
                  <a:tcPr marL="63500" marR="63500" marT="63500" marB="63500"/>
                </a:tc>
                <a:extLst>
                  <a:ext uri="{0D108BD9-81ED-4DB2-BD59-A6C34878D82A}">
                    <a16:rowId xmlns:a16="http://schemas.microsoft.com/office/drawing/2014/main" val="795602990"/>
                  </a:ext>
                </a:extLst>
              </a:tr>
            </a:tbl>
          </a:graphicData>
        </a:graphic>
      </p:graphicFrame>
      <p:sp>
        <p:nvSpPr>
          <p:cNvPr id="6" name="TextBox 5">
            <a:extLst>
              <a:ext uri="{FF2B5EF4-FFF2-40B4-BE49-F238E27FC236}">
                <a16:creationId xmlns:a16="http://schemas.microsoft.com/office/drawing/2014/main" id="{C33597E5-A237-6DDD-2D7F-C0B6CE1D52A1}"/>
              </a:ext>
            </a:extLst>
          </p:cNvPr>
          <p:cNvSpPr txBox="1"/>
          <p:nvPr/>
        </p:nvSpPr>
        <p:spPr>
          <a:xfrm>
            <a:off x="540589" y="224288"/>
            <a:ext cx="101475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US" sz="1200" b="1">
              <a:latin typeface="Calibri"/>
              <a:cs typeface="Calibri"/>
            </a:endParaRPr>
          </a:p>
          <a:p>
            <a:endParaRPr lang="en-US"/>
          </a:p>
          <a:p>
            <a:endParaRPr lang="en-US"/>
          </a:p>
        </p:txBody>
      </p:sp>
    </p:spTree>
    <p:extLst>
      <p:ext uri="{BB962C8B-B14F-4D97-AF65-F5344CB8AC3E}">
        <p14:creationId xmlns:p14="http://schemas.microsoft.com/office/powerpoint/2010/main" val="3165781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3F30-4B84-1368-71AD-3FB0287D893F}"/>
              </a:ext>
            </a:extLst>
          </p:cNvPr>
          <p:cNvSpPr>
            <a:spLocks noGrp="1"/>
          </p:cNvSpPr>
          <p:nvPr>
            <p:ph type="title"/>
          </p:nvPr>
        </p:nvSpPr>
        <p:spPr/>
        <p:txBody>
          <a:bodyPr/>
          <a:lstStyle/>
          <a:p>
            <a:r>
              <a:rPr lang="en-US">
                <a:solidFill>
                  <a:schemeClr val="bg1"/>
                </a:solidFill>
                <a:ea typeface="+mj-lt"/>
                <a:cs typeface="+mj-lt"/>
              </a:rPr>
              <a:t> The </a:t>
            </a:r>
            <a:r>
              <a:rPr lang="en-US">
                <a:solidFill>
                  <a:schemeClr val="bg1"/>
                </a:solidFill>
                <a:ea typeface="+mj-lt"/>
                <a:cs typeface="+mj-lt"/>
                <a:hlinkClick r:id="rId3">
                  <a:extLst>
                    <a:ext uri="{A12FA001-AC4F-418D-AE19-62706E023703}">
                      <ahyp:hlinkClr xmlns:ahyp="http://schemas.microsoft.com/office/drawing/2018/hyperlinkcolor" val="tx"/>
                    </a:ext>
                  </a:extLst>
                </a:hlinkClick>
              </a:rPr>
              <a:t>French Revolution in a Nutshell</a:t>
            </a:r>
            <a:r>
              <a:rPr lang="en-US">
                <a:solidFill>
                  <a:schemeClr val="bg1"/>
                </a:solidFill>
                <a:ea typeface="+mj-lt"/>
                <a:cs typeface="+mj-lt"/>
              </a:rPr>
              <a:t> </a:t>
            </a:r>
            <a:br>
              <a:rPr lang="en-US">
                <a:solidFill>
                  <a:schemeClr val="bg1"/>
                </a:solidFill>
                <a:ea typeface="+mj-lt"/>
                <a:cs typeface="+mj-lt"/>
              </a:rPr>
            </a:br>
            <a:r>
              <a:rPr lang="en-US">
                <a:solidFill>
                  <a:schemeClr val="bg1"/>
                </a:solidFill>
                <a:ea typeface="+mj-lt"/>
                <a:cs typeface="+mj-lt"/>
              </a:rPr>
              <a:t>(00:00 to 2:13) </a:t>
            </a:r>
            <a:endParaRPr lang="en-US">
              <a:solidFill>
                <a:schemeClr val="bg1"/>
              </a:solidFill>
            </a:endParaRPr>
          </a:p>
        </p:txBody>
      </p:sp>
      <p:pic>
        <p:nvPicPr>
          <p:cNvPr id="4" name="Online Media 3" title="The French Revolution -In a Nutshell">
            <a:hlinkClick r:id="" action="ppaction://media"/>
            <a:extLst>
              <a:ext uri="{FF2B5EF4-FFF2-40B4-BE49-F238E27FC236}">
                <a16:creationId xmlns:a16="http://schemas.microsoft.com/office/drawing/2014/main" id="{7139C113-D91B-A0A8-8933-DE07AED4F093}"/>
              </a:ext>
            </a:extLst>
          </p:cNvPr>
          <p:cNvPicPr>
            <a:picLocks noGrp="1" noRot="1" noChangeAspect="1"/>
          </p:cNvPicPr>
          <p:nvPr>
            <p:ph idx="1"/>
            <a:videoFile r:link="rId1"/>
          </p:nvPr>
        </p:nvPicPr>
        <p:blipFill>
          <a:blip r:embed="rId4"/>
          <a:stretch>
            <a:fillRect/>
          </a:stretch>
        </p:blipFill>
        <p:spPr>
          <a:xfrm>
            <a:off x="3630074" y="286379"/>
            <a:ext cx="8310112" cy="6261339"/>
          </a:xfrm>
        </p:spPr>
      </p:pic>
    </p:spTree>
    <p:extLst>
      <p:ext uri="{BB962C8B-B14F-4D97-AF65-F5344CB8AC3E}">
        <p14:creationId xmlns:p14="http://schemas.microsoft.com/office/powerpoint/2010/main" val="2219376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68FFC39-ADA0-0E3B-B85B-FDDF1EE03D31}"/>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5000" spc="-100" dirty="0"/>
              <a:t>BRAINPOP: The French Revolution</a:t>
            </a:r>
            <a:br>
              <a:rPr lang="en-US" sz="5000" spc="-100" dirty="0"/>
            </a:br>
            <a:r>
              <a:rPr lang="en-US" sz="5000" spc="-100" dirty="0"/>
              <a:t>(4:16)</a:t>
            </a:r>
          </a:p>
        </p:txBody>
      </p:sp>
      <p:pic>
        <p:nvPicPr>
          <p:cNvPr id="4" name="Picture 4" descr="A picture containing text, clipart&#10;&#10;Description automatically generated">
            <a:extLst>
              <a:ext uri="{FF2B5EF4-FFF2-40B4-BE49-F238E27FC236}">
                <a16:creationId xmlns:a16="http://schemas.microsoft.com/office/drawing/2014/main" id="{CF0C05DA-3136-4ACB-C64F-45C32BBD5D5C}"/>
              </a:ext>
            </a:extLst>
          </p:cNvPr>
          <p:cNvPicPr>
            <a:picLocks noGrp="1" noChangeAspect="1"/>
          </p:cNvPicPr>
          <p:nvPr>
            <p:ph idx="1"/>
          </p:nvPr>
        </p:nvPicPr>
        <p:blipFill>
          <a:blip r:embed="rId2"/>
          <a:stretch>
            <a:fillRect/>
          </a:stretch>
        </p:blipFill>
        <p:spPr>
          <a:xfrm>
            <a:off x="5120640" y="1040270"/>
            <a:ext cx="6367271" cy="4769307"/>
          </a:xfrm>
          <a:prstGeom prst="rect">
            <a:avLst/>
          </a:prstGeom>
        </p:spPr>
      </p:pic>
      <p:sp>
        <p:nvSpPr>
          <p:cNvPr id="17" name="Rectangle 16">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48693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1">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0" name="Rectangle 23">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5">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10DF124-2568-CB88-6D01-7EC8598F9816}"/>
              </a:ext>
            </a:extLst>
          </p:cNvPr>
          <p:cNvSpPr>
            <a:spLocks noGrp="1"/>
          </p:cNvSpPr>
          <p:nvPr>
            <p:ph type="title"/>
          </p:nvPr>
        </p:nvSpPr>
        <p:spPr>
          <a:xfrm>
            <a:off x="983584" y="5151378"/>
            <a:ext cx="10210862" cy="1065690"/>
          </a:xfrm>
        </p:spPr>
        <p:txBody>
          <a:bodyPr vert="horz" lIns="91440" tIns="45720" rIns="91440" bIns="45720" rtlCol="0" anchor="b">
            <a:normAutofit/>
          </a:bodyPr>
          <a:lstStyle/>
          <a:p>
            <a:r>
              <a:rPr lang="en-US" sz="4600" b="1" spc="-100"/>
              <a:t>SQ 6. What was the French Revolution?</a:t>
            </a:r>
            <a:endParaRPr lang="en-US" sz="4600" spc="-100"/>
          </a:p>
        </p:txBody>
      </p:sp>
      <p:pic>
        <p:nvPicPr>
          <p:cNvPr id="4" name="Picture 4" descr="Graphical user interface, application, email&#10;&#10;Description automatically generated">
            <a:extLst>
              <a:ext uri="{FF2B5EF4-FFF2-40B4-BE49-F238E27FC236}">
                <a16:creationId xmlns:a16="http://schemas.microsoft.com/office/drawing/2014/main" id="{7E8ECF96-F80F-DC0A-69B6-9CCCF6BE7776}"/>
              </a:ext>
            </a:extLst>
          </p:cNvPr>
          <p:cNvPicPr>
            <a:picLocks noGrp="1" noChangeAspect="1"/>
          </p:cNvPicPr>
          <p:nvPr>
            <p:ph idx="1"/>
          </p:nvPr>
        </p:nvPicPr>
        <p:blipFill>
          <a:blip r:embed="rId2"/>
          <a:stretch>
            <a:fillRect/>
          </a:stretch>
        </p:blipFill>
        <p:spPr>
          <a:xfrm>
            <a:off x="379177" y="168330"/>
            <a:ext cx="11400632" cy="5282037"/>
          </a:xfrm>
          <a:prstGeom prst="rect">
            <a:avLst/>
          </a:prstGeom>
        </p:spPr>
      </p:pic>
    </p:spTree>
    <p:extLst>
      <p:ext uri="{BB962C8B-B14F-4D97-AF65-F5344CB8AC3E}">
        <p14:creationId xmlns:p14="http://schemas.microsoft.com/office/powerpoint/2010/main" val="258163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24ACC-1A02-86D3-CFFF-97821DC645F0}"/>
              </a:ext>
            </a:extLst>
          </p:cNvPr>
          <p:cNvSpPr>
            <a:spLocks noGrp="1"/>
          </p:cNvSpPr>
          <p:nvPr>
            <p:ph type="title"/>
          </p:nvPr>
        </p:nvSpPr>
        <p:spPr/>
        <p:txBody>
          <a:bodyPr/>
          <a:lstStyle/>
          <a:p>
            <a:r>
              <a:rPr lang="en-US" b="1">
                <a:ea typeface="+mj-lt"/>
                <a:cs typeface="+mj-lt"/>
              </a:rPr>
              <a:t>SQ 7. What were the social, economic, and political issues that led to the French Revolution?</a:t>
            </a:r>
            <a:endParaRPr lang="en-US"/>
          </a:p>
        </p:txBody>
      </p:sp>
      <p:sp>
        <p:nvSpPr>
          <p:cNvPr id="6" name="Content Placeholder 5">
            <a:extLst>
              <a:ext uri="{FF2B5EF4-FFF2-40B4-BE49-F238E27FC236}">
                <a16:creationId xmlns:a16="http://schemas.microsoft.com/office/drawing/2014/main" id="{A65FAFEF-B9F8-8072-DDFF-A914D84045C7}"/>
              </a:ext>
            </a:extLst>
          </p:cNvPr>
          <p:cNvSpPr>
            <a:spLocks noGrp="1"/>
          </p:cNvSpPr>
          <p:nvPr>
            <p:ph idx="1"/>
          </p:nvPr>
        </p:nvSpPr>
        <p:spPr>
          <a:xfrm>
            <a:off x="3481080" y="864108"/>
            <a:ext cx="8235350" cy="5120640"/>
          </a:xfrm>
        </p:spPr>
        <p:txBody>
          <a:bodyPr/>
          <a:lstStyle/>
          <a:p>
            <a:pPr marL="0" indent="0" algn="ctr">
              <a:lnSpc>
                <a:spcPct val="100000"/>
              </a:lnSpc>
              <a:buNone/>
            </a:pPr>
            <a:r>
              <a:rPr lang="en-US" sz="4800" b="1">
                <a:ea typeface="+mn-lt"/>
                <a:cs typeface="+mn-lt"/>
              </a:rPr>
              <a:t>Big Idea: </a:t>
            </a:r>
            <a:r>
              <a:rPr lang="en-US" sz="4800">
                <a:ea typeface="+mn-lt"/>
                <a:cs typeface="+mn-lt"/>
              </a:rPr>
              <a:t>The </a:t>
            </a:r>
            <a:r>
              <a:rPr lang="en-US" sz="4800" u="sng">
                <a:ea typeface="+mn-lt"/>
                <a:cs typeface="+mn-lt"/>
              </a:rPr>
              <a:t>French Revolution</a:t>
            </a:r>
            <a:r>
              <a:rPr lang="en-US" sz="4800">
                <a:ea typeface="+mn-lt"/>
                <a:cs typeface="+mn-lt"/>
              </a:rPr>
              <a:t> was caused by </a:t>
            </a:r>
            <a:r>
              <a:rPr lang="en-US" sz="4800" u="sng">
                <a:ea typeface="+mn-lt"/>
                <a:cs typeface="+mn-lt"/>
              </a:rPr>
              <a:t>economic</a:t>
            </a:r>
            <a:r>
              <a:rPr lang="en-US" sz="4800">
                <a:ea typeface="+mn-lt"/>
                <a:cs typeface="+mn-lt"/>
              </a:rPr>
              <a:t> and </a:t>
            </a:r>
            <a:r>
              <a:rPr lang="en-US" sz="4800" u="sng">
                <a:ea typeface="+mn-lt"/>
                <a:cs typeface="+mn-lt"/>
              </a:rPr>
              <a:t>social inequity</a:t>
            </a:r>
            <a:r>
              <a:rPr lang="en-US" sz="4800">
                <a:ea typeface="+mn-lt"/>
                <a:cs typeface="+mn-lt"/>
              </a:rPr>
              <a:t> and the </a:t>
            </a:r>
            <a:r>
              <a:rPr lang="en-US" sz="4800" u="sng">
                <a:ea typeface="+mn-lt"/>
                <a:cs typeface="+mn-lt"/>
              </a:rPr>
              <a:t>abuse of power</a:t>
            </a:r>
            <a:r>
              <a:rPr lang="en-US" sz="4800">
                <a:ea typeface="+mn-lt"/>
                <a:cs typeface="+mn-lt"/>
              </a:rPr>
              <a:t> by </a:t>
            </a:r>
            <a:r>
              <a:rPr lang="en-US" sz="4800" u="sng">
                <a:ea typeface="+mn-lt"/>
                <a:cs typeface="+mn-lt"/>
              </a:rPr>
              <a:t>absolute monarch</a:t>
            </a:r>
            <a:r>
              <a:rPr lang="en-US" u="sng">
                <a:ea typeface="+mn-lt"/>
                <a:cs typeface="+mn-lt"/>
              </a:rPr>
              <a:t>s</a:t>
            </a:r>
            <a:r>
              <a:rPr lang="en-US">
                <a:ea typeface="+mn-lt"/>
                <a:cs typeface="+mn-lt"/>
              </a:rPr>
              <a:t>. </a:t>
            </a:r>
            <a:endParaRPr lang="en-US"/>
          </a:p>
        </p:txBody>
      </p:sp>
    </p:spTree>
    <p:extLst>
      <p:ext uri="{BB962C8B-B14F-4D97-AF65-F5344CB8AC3E}">
        <p14:creationId xmlns:p14="http://schemas.microsoft.com/office/powerpoint/2010/main" val="1278357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0C168-F8CD-89C3-5BE0-E43E30896051}"/>
              </a:ext>
            </a:extLst>
          </p:cNvPr>
          <p:cNvSpPr>
            <a:spLocks noGrp="1"/>
          </p:cNvSpPr>
          <p:nvPr>
            <p:ph type="title"/>
          </p:nvPr>
        </p:nvSpPr>
        <p:spPr/>
        <p:txBody>
          <a:bodyPr/>
          <a:lstStyle/>
          <a:p>
            <a:r>
              <a:rPr lang="en-US" b="1">
                <a:ea typeface="+mj-lt"/>
                <a:cs typeface="+mj-lt"/>
              </a:rPr>
              <a:t>Social Issues: </a:t>
            </a:r>
            <a:r>
              <a:rPr lang="en-US">
                <a:ea typeface="+mj-lt"/>
                <a:cs typeface="+mj-lt"/>
              </a:rPr>
              <a:t>The Three Estates </a:t>
            </a:r>
            <a:endParaRPr lang="en-US"/>
          </a:p>
        </p:txBody>
      </p:sp>
      <p:sp>
        <p:nvSpPr>
          <p:cNvPr id="3" name="Content Placeholder 2">
            <a:extLst>
              <a:ext uri="{FF2B5EF4-FFF2-40B4-BE49-F238E27FC236}">
                <a16:creationId xmlns:a16="http://schemas.microsoft.com/office/drawing/2014/main" id="{05483BA7-1B99-DEF5-BC50-6504B2661F3B}"/>
              </a:ext>
            </a:extLst>
          </p:cNvPr>
          <p:cNvSpPr>
            <a:spLocks noGrp="1"/>
          </p:cNvSpPr>
          <p:nvPr>
            <p:ph idx="1"/>
          </p:nvPr>
        </p:nvSpPr>
        <p:spPr>
          <a:xfrm>
            <a:off x="3869268" y="274637"/>
            <a:ext cx="7315200" cy="3510376"/>
          </a:xfrm>
        </p:spPr>
        <p:txBody>
          <a:bodyPr>
            <a:normAutofit/>
          </a:bodyPr>
          <a:lstStyle/>
          <a:p>
            <a:pPr marL="0" indent="0" algn="ctr">
              <a:lnSpc>
                <a:spcPct val="100000"/>
              </a:lnSpc>
              <a:buNone/>
            </a:pPr>
            <a:r>
              <a:rPr lang="en-US" sz="3600">
                <a:ea typeface="+mn-lt"/>
                <a:cs typeface="+mn-lt"/>
              </a:rPr>
              <a:t>The </a:t>
            </a:r>
            <a:r>
              <a:rPr lang="en-US" sz="3600" b="1">
                <a:ea typeface="+mn-lt"/>
                <a:cs typeface="+mn-lt"/>
              </a:rPr>
              <a:t>estates system</a:t>
            </a:r>
            <a:r>
              <a:rPr lang="en-US" sz="3600">
                <a:ea typeface="+mn-lt"/>
                <a:cs typeface="+mn-lt"/>
              </a:rPr>
              <a:t> was the </a:t>
            </a:r>
            <a:r>
              <a:rPr lang="en-US" sz="3600" b="1">
                <a:ea typeface="+mn-lt"/>
                <a:cs typeface="+mn-lt"/>
              </a:rPr>
              <a:t>class structure </a:t>
            </a:r>
            <a:r>
              <a:rPr lang="en-US" sz="3600">
                <a:ea typeface="+mn-lt"/>
                <a:cs typeface="+mn-lt"/>
              </a:rPr>
              <a:t>or </a:t>
            </a:r>
            <a:r>
              <a:rPr lang="en-US" sz="3600" b="1">
                <a:ea typeface="+mn-lt"/>
                <a:cs typeface="+mn-lt"/>
              </a:rPr>
              <a:t>hierarchy</a:t>
            </a:r>
            <a:r>
              <a:rPr lang="en-US" sz="3600">
                <a:ea typeface="+mn-lt"/>
                <a:cs typeface="+mn-lt"/>
              </a:rPr>
              <a:t> in France before the French Revolution. The same groups that held power during the Middle Ages still had control after the Middle Ages ended.</a:t>
            </a:r>
            <a:endParaRPr lang="en-US" sz="3600"/>
          </a:p>
        </p:txBody>
      </p:sp>
      <p:graphicFrame>
        <p:nvGraphicFramePr>
          <p:cNvPr id="5" name="Table 4">
            <a:extLst>
              <a:ext uri="{FF2B5EF4-FFF2-40B4-BE49-F238E27FC236}">
                <a16:creationId xmlns:a16="http://schemas.microsoft.com/office/drawing/2014/main" id="{C9241E5B-11DA-243A-2DC2-CA98356110B5}"/>
              </a:ext>
            </a:extLst>
          </p:cNvPr>
          <p:cNvGraphicFramePr>
            <a:graphicFrameLocks noGrp="1"/>
          </p:cNvGraphicFramePr>
          <p:nvPr>
            <p:extLst>
              <p:ext uri="{D42A27DB-BD31-4B8C-83A1-F6EECF244321}">
                <p14:modId xmlns:p14="http://schemas.microsoft.com/office/powerpoint/2010/main" val="372623764"/>
              </p:ext>
            </p:extLst>
          </p:nvPr>
        </p:nvGraphicFramePr>
        <p:xfrm>
          <a:off x="3810000" y="3910641"/>
          <a:ext cx="7873998" cy="2687320"/>
        </p:xfrm>
        <a:graphic>
          <a:graphicData uri="http://schemas.openxmlformats.org/drawingml/2006/table">
            <a:tbl>
              <a:tblPr firstRow="1" bandRow="1">
                <a:tableStyleId>{5C22544A-7EE6-4342-B048-85BDC9FD1C3A}</a:tableStyleId>
              </a:tblPr>
              <a:tblGrid>
                <a:gridCol w="2624666">
                  <a:extLst>
                    <a:ext uri="{9D8B030D-6E8A-4147-A177-3AD203B41FA5}">
                      <a16:colId xmlns:a16="http://schemas.microsoft.com/office/drawing/2014/main" val="3961368563"/>
                    </a:ext>
                  </a:extLst>
                </a:gridCol>
                <a:gridCol w="2624666">
                  <a:extLst>
                    <a:ext uri="{9D8B030D-6E8A-4147-A177-3AD203B41FA5}">
                      <a16:colId xmlns:a16="http://schemas.microsoft.com/office/drawing/2014/main" val="1485665745"/>
                    </a:ext>
                  </a:extLst>
                </a:gridCol>
                <a:gridCol w="2624666">
                  <a:extLst>
                    <a:ext uri="{9D8B030D-6E8A-4147-A177-3AD203B41FA5}">
                      <a16:colId xmlns:a16="http://schemas.microsoft.com/office/drawing/2014/main" val="3237275443"/>
                    </a:ext>
                  </a:extLst>
                </a:gridCol>
              </a:tblGrid>
              <a:tr h="2287239">
                <a:tc>
                  <a:txBody>
                    <a:bodyPr/>
                    <a:lstStyle/>
                    <a:p>
                      <a:pPr algn="ctr" rtl="0" fontAlgn="t">
                        <a:spcBef>
                          <a:spcPts val="0"/>
                        </a:spcBef>
                        <a:spcAft>
                          <a:spcPts val="0"/>
                        </a:spcAft>
                      </a:pPr>
                      <a:r>
                        <a:rPr lang="en-US" sz="2800">
                          <a:effectLst/>
                        </a:rPr>
                        <a:t>clergy: people who work for the church like the Pope, bishops, and priests</a:t>
                      </a:r>
                    </a:p>
                  </a:txBody>
                  <a:tcPr marL="63500" marR="63500" marT="63500" marB="63500"/>
                </a:tc>
                <a:tc>
                  <a:txBody>
                    <a:bodyPr/>
                    <a:lstStyle/>
                    <a:p>
                      <a:pPr algn="ctr" rtl="0" fontAlgn="t">
                        <a:spcBef>
                          <a:spcPts val="0"/>
                        </a:spcBef>
                        <a:spcAft>
                          <a:spcPts val="0"/>
                        </a:spcAft>
                      </a:pPr>
                      <a:r>
                        <a:rPr lang="en-US" sz="2800">
                          <a:effectLst/>
                        </a:rPr>
                        <a:t>nobility: wealthy landowners and people with high status in society</a:t>
                      </a:r>
                    </a:p>
                  </a:txBody>
                  <a:tcPr marL="63500" marR="63500" marT="63500" marB="63500"/>
                </a:tc>
                <a:tc>
                  <a:txBody>
                    <a:bodyPr/>
                    <a:lstStyle/>
                    <a:p>
                      <a:pPr algn="ctr" rtl="0" fontAlgn="t">
                        <a:spcBef>
                          <a:spcPts val="0"/>
                        </a:spcBef>
                        <a:spcAft>
                          <a:spcPts val="0"/>
                        </a:spcAft>
                      </a:pPr>
                      <a:r>
                        <a:rPr lang="en-US" sz="2800">
                          <a:effectLst/>
                        </a:rPr>
                        <a:t>commoners: peasants and city-workers</a:t>
                      </a:r>
                    </a:p>
                  </a:txBody>
                  <a:tcPr marL="63500" marR="63500" marT="63500" marB="63500"/>
                </a:tc>
                <a:extLst>
                  <a:ext uri="{0D108BD9-81ED-4DB2-BD59-A6C34878D82A}">
                    <a16:rowId xmlns:a16="http://schemas.microsoft.com/office/drawing/2014/main" val="2740430655"/>
                  </a:ext>
                </a:extLst>
              </a:tr>
            </a:tbl>
          </a:graphicData>
        </a:graphic>
      </p:graphicFrame>
    </p:spTree>
    <p:extLst>
      <p:ext uri="{BB962C8B-B14F-4D97-AF65-F5344CB8AC3E}">
        <p14:creationId xmlns:p14="http://schemas.microsoft.com/office/powerpoint/2010/main" val="179247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54C990-9493-43C5-A08F-2B9A55F7D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176A2F0-4868-448D-8624-668A960A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31750" cap="sq">
            <a:solidFill>
              <a:srgbClr val="86E0F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ext&#10;&#10;Description automatically generated">
            <a:extLst>
              <a:ext uri="{FF2B5EF4-FFF2-40B4-BE49-F238E27FC236}">
                <a16:creationId xmlns:a16="http://schemas.microsoft.com/office/drawing/2014/main" id="{1F8A3E2C-ACA1-E0EE-88F7-3006D8BD1BEC}"/>
              </a:ext>
            </a:extLst>
          </p:cNvPr>
          <p:cNvPicPr>
            <a:picLocks noGrp="1" noChangeAspect="1"/>
          </p:cNvPicPr>
          <p:nvPr>
            <p:ph idx="1"/>
          </p:nvPr>
        </p:nvPicPr>
        <p:blipFill>
          <a:blip r:embed="rId2"/>
          <a:stretch>
            <a:fillRect/>
          </a:stretch>
        </p:blipFill>
        <p:spPr>
          <a:xfrm>
            <a:off x="1484052" y="286750"/>
            <a:ext cx="9425178" cy="6111972"/>
          </a:xfrm>
          <a:prstGeom prst="rect">
            <a:avLst/>
          </a:prstGeom>
        </p:spPr>
      </p:pic>
    </p:spTree>
    <p:extLst>
      <p:ext uri="{BB962C8B-B14F-4D97-AF65-F5344CB8AC3E}">
        <p14:creationId xmlns:p14="http://schemas.microsoft.com/office/powerpoint/2010/main" val="771013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13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hart, pie chart&#10;&#10;Description automatically generated">
            <a:extLst>
              <a:ext uri="{FF2B5EF4-FFF2-40B4-BE49-F238E27FC236}">
                <a16:creationId xmlns:a16="http://schemas.microsoft.com/office/drawing/2014/main" id="{805C57DD-C600-743E-B5DF-83B8536EB757}"/>
              </a:ext>
            </a:extLst>
          </p:cNvPr>
          <p:cNvPicPr>
            <a:picLocks noGrp="1" noChangeAspect="1"/>
          </p:cNvPicPr>
          <p:nvPr>
            <p:ph idx="1"/>
          </p:nvPr>
        </p:nvPicPr>
        <p:blipFill>
          <a:blip r:embed="rId2"/>
          <a:stretch>
            <a:fillRect/>
          </a:stretch>
        </p:blipFill>
        <p:spPr>
          <a:xfrm>
            <a:off x="392239" y="1221554"/>
            <a:ext cx="11536919" cy="4414846"/>
          </a:xfrm>
          <a:prstGeom prst="rect">
            <a:avLst/>
          </a:prstGeom>
        </p:spPr>
      </p:pic>
    </p:spTree>
    <p:extLst>
      <p:ext uri="{BB962C8B-B14F-4D97-AF65-F5344CB8AC3E}">
        <p14:creationId xmlns:p14="http://schemas.microsoft.com/office/powerpoint/2010/main" val="1782293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4" descr="A picture containing text, book&#10;&#10;Description automatically generated">
            <a:extLst>
              <a:ext uri="{FF2B5EF4-FFF2-40B4-BE49-F238E27FC236}">
                <a16:creationId xmlns:a16="http://schemas.microsoft.com/office/drawing/2014/main" id="{4DF9EB1D-3223-1E00-6A8E-8FA88EC9F9D9}"/>
              </a:ext>
            </a:extLst>
          </p:cNvPr>
          <p:cNvPicPr>
            <a:picLocks noGrp="1" noChangeAspect="1"/>
          </p:cNvPicPr>
          <p:nvPr>
            <p:ph idx="1"/>
          </p:nvPr>
        </p:nvPicPr>
        <p:blipFill>
          <a:blip r:embed="rId2"/>
          <a:stretch>
            <a:fillRect/>
          </a:stretch>
        </p:blipFill>
        <p:spPr>
          <a:xfrm>
            <a:off x="3875437" y="312788"/>
            <a:ext cx="7474747" cy="6304310"/>
          </a:xfrm>
          <a:prstGeom prst="rect">
            <a:avLst/>
          </a:prstGeom>
        </p:spPr>
      </p:pic>
      <p:sp>
        <p:nvSpPr>
          <p:cNvPr id="5" name="TextBox 4">
            <a:extLst>
              <a:ext uri="{FF2B5EF4-FFF2-40B4-BE49-F238E27FC236}">
                <a16:creationId xmlns:a16="http://schemas.microsoft.com/office/drawing/2014/main" id="{9B164BED-8CE3-FFF0-8B28-12ADE67BB982}"/>
              </a:ext>
            </a:extLst>
          </p:cNvPr>
          <p:cNvSpPr txBox="1"/>
          <p:nvPr/>
        </p:nvSpPr>
        <p:spPr>
          <a:xfrm>
            <a:off x="411192" y="1331343"/>
            <a:ext cx="274320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alibri"/>
                <a:cs typeface="Calibri"/>
              </a:rPr>
              <a:t>The Three Estates, </a:t>
            </a:r>
            <a:r>
              <a:rPr lang="en-US" sz="3600" i="1">
                <a:latin typeface="Calibri"/>
                <a:cs typeface="Calibri"/>
              </a:rPr>
              <a:t>You Should Hope this Game Will Be Over Soon</a:t>
            </a:r>
            <a:r>
              <a:rPr lang="en-US" sz="3600">
                <a:latin typeface="Calibri"/>
                <a:cs typeface="Calibri"/>
              </a:rPr>
              <a:t>, 1788</a:t>
            </a:r>
            <a:endParaRPr lang="en-US" sz="3600"/>
          </a:p>
        </p:txBody>
      </p:sp>
    </p:spTree>
    <p:extLst>
      <p:ext uri="{BB962C8B-B14F-4D97-AF65-F5344CB8AC3E}">
        <p14:creationId xmlns:p14="http://schemas.microsoft.com/office/powerpoint/2010/main" val="172645583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9A67F-3BE8-C19E-C568-D06A33319810}"/>
              </a:ext>
            </a:extLst>
          </p:cNvPr>
          <p:cNvSpPr>
            <a:spLocks noGrp="1"/>
          </p:cNvSpPr>
          <p:nvPr>
            <p:ph type="title"/>
          </p:nvPr>
        </p:nvSpPr>
        <p:spPr>
          <a:xfrm>
            <a:off x="252919" y="1123837"/>
            <a:ext cx="2947482" cy="4601183"/>
          </a:xfrm>
        </p:spPr>
        <p:txBody>
          <a:bodyPr>
            <a:normAutofit/>
          </a:bodyPr>
          <a:lstStyle/>
          <a:p>
            <a:pPr algn="ctr"/>
            <a:r>
              <a:rPr lang="en-US" b="1">
                <a:ea typeface="+mj-lt"/>
                <a:cs typeface="+mj-lt"/>
              </a:rPr>
              <a:t>Political Issues: </a:t>
            </a:r>
            <a:r>
              <a:rPr lang="en-US">
                <a:ea typeface="+mj-lt"/>
                <a:cs typeface="+mj-lt"/>
              </a:rPr>
              <a:t>Absolute Monarchy </a:t>
            </a:r>
            <a:endParaRPr lang="en-US"/>
          </a:p>
        </p:txBody>
      </p:sp>
      <p:sp>
        <p:nvSpPr>
          <p:cNvPr id="3" name="Content Placeholder 2">
            <a:extLst>
              <a:ext uri="{FF2B5EF4-FFF2-40B4-BE49-F238E27FC236}">
                <a16:creationId xmlns:a16="http://schemas.microsoft.com/office/drawing/2014/main" id="{0324391C-20C6-391C-4007-AB88F30740E3}"/>
              </a:ext>
            </a:extLst>
          </p:cNvPr>
          <p:cNvSpPr>
            <a:spLocks noGrp="1"/>
          </p:cNvSpPr>
          <p:nvPr>
            <p:ph idx="1"/>
          </p:nvPr>
        </p:nvSpPr>
        <p:spPr>
          <a:xfrm>
            <a:off x="3351683" y="878485"/>
            <a:ext cx="4204117" cy="5120640"/>
          </a:xfrm>
        </p:spPr>
        <p:txBody>
          <a:bodyPr>
            <a:normAutofit/>
          </a:bodyPr>
          <a:lstStyle/>
          <a:p>
            <a:pPr marL="0" indent="0" algn="ctr">
              <a:buNone/>
            </a:pPr>
            <a:r>
              <a:rPr lang="en-US" sz="3600"/>
              <a:t>An </a:t>
            </a:r>
            <a:r>
              <a:rPr lang="en-US" sz="3600" b="1"/>
              <a:t>absolute </a:t>
            </a:r>
            <a:endParaRPr lang="en-US" sz="3600"/>
          </a:p>
          <a:p>
            <a:pPr marL="0" indent="0" algn="ctr">
              <a:buNone/>
            </a:pPr>
            <a:r>
              <a:rPr lang="en-US" sz="3600" b="1"/>
              <a:t>monarchy</a:t>
            </a:r>
            <a:r>
              <a:rPr lang="en-US" sz="3600"/>
              <a:t> is a </a:t>
            </a:r>
            <a:r>
              <a:rPr lang="en-US" sz="3600" b="1"/>
              <a:t>form of government</a:t>
            </a:r>
            <a:r>
              <a:rPr lang="en-US" sz="3600"/>
              <a:t> in </a:t>
            </a:r>
          </a:p>
          <a:p>
            <a:pPr marL="0" indent="0" algn="ctr">
              <a:buNone/>
            </a:pPr>
            <a:r>
              <a:rPr lang="en-US" sz="3600"/>
              <a:t>which one ruler has supreme authority </a:t>
            </a:r>
          </a:p>
          <a:p>
            <a:pPr marL="0" indent="0" algn="ctr">
              <a:buNone/>
            </a:pPr>
            <a:r>
              <a:rPr lang="en-US" sz="3600"/>
              <a:t>without limitation.</a:t>
            </a:r>
            <a:endParaRPr lang="en-US" sz="3600">
              <a:ea typeface="+mn-lt"/>
              <a:cs typeface="+mn-lt"/>
            </a:endParaRPr>
          </a:p>
          <a:p>
            <a:endParaRPr lang="en-US"/>
          </a:p>
        </p:txBody>
      </p:sp>
      <p:pic>
        <p:nvPicPr>
          <p:cNvPr id="4" name="Picture 4" descr="A picture containing clothes&#10;&#10;Description automatically generated">
            <a:extLst>
              <a:ext uri="{FF2B5EF4-FFF2-40B4-BE49-F238E27FC236}">
                <a16:creationId xmlns:a16="http://schemas.microsoft.com/office/drawing/2014/main" id="{6250F606-5BD4-464A-12EB-388EA9E77873}"/>
              </a:ext>
            </a:extLst>
          </p:cNvPr>
          <p:cNvPicPr>
            <a:picLocks noChangeAspect="1"/>
          </p:cNvPicPr>
          <p:nvPr/>
        </p:nvPicPr>
        <p:blipFill>
          <a:blip r:embed="rId2"/>
          <a:stretch>
            <a:fillRect/>
          </a:stretch>
        </p:blipFill>
        <p:spPr>
          <a:xfrm>
            <a:off x="7559328" y="378165"/>
            <a:ext cx="4351738" cy="6101668"/>
          </a:xfrm>
          <a:prstGeom prst="rect">
            <a:avLst/>
          </a:prstGeom>
        </p:spPr>
      </p:pic>
    </p:spTree>
    <p:extLst>
      <p:ext uri="{BB962C8B-B14F-4D97-AF65-F5344CB8AC3E}">
        <p14:creationId xmlns:p14="http://schemas.microsoft.com/office/powerpoint/2010/main" val="2092917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BA91C-A947-6EDF-6C39-D38AE35AD2CA}"/>
              </a:ext>
            </a:extLst>
          </p:cNvPr>
          <p:cNvSpPr>
            <a:spLocks noGrp="1"/>
          </p:cNvSpPr>
          <p:nvPr>
            <p:ph type="title"/>
          </p:nvPr>
        </p:nvSpPr>
        <p:spPr>
          <a:xfrm>
            <a:off x="609600" y="126463"/>
            <a:ext cx="10958423" cy="664205"/>
          </a:xfrm>
        </p:spPr>
        <p:txBody>
          <a:bodyPr>
            <a:normAutofit fontScale="90000"/>
          </a:bodyPr>
          <a:lstStyle/>
          <a:p>
            <a:r>
              <a:rPr lang="en-US">
                <a:cs typeface="Posterama"/>
              </a:rPr>
              <a:t>Conceptual Understandings:</a:t>
            </a:r>
            <a:endParaRPr lang="en-US"/>
          </a:p>
        </p:txBody>
      </p:sp>
      <p:graphicFrame>
        <p:nvGraphicFramePr>
          <p:cNvPr id="12" name="Content Placeholder 11">
            <a:extLst>
              <a:ext uri="{FF2B5EF4-FFF2-40B4-BE49-F238E27FC236}">
                <a16:creationId xmlns:a16="http://schemas.microsoft.com/office/drawing/2014/main" id="{42EB4C11-C100-09FE-BC6A-63E4082748B7}"/>
              </a:ext>
            </a:extLst>
          </p:cNvPr>
          <p:cNvGraphicFramePr>
            <a:graphicFrameLocks noGrp="1"/>
          </p:cNvGraphicFramePr>
          <p:nvPr>
            <p:ph idx="1"/>
            <p:extLst>
              <p:ext uri="{D42A27DB-BD31-4B8C-83A1-F6EECF244321}">
                <p14:modId xmlns:p14="http://schemas.microsoft.com/office/powerpoint/2010/main" val="344544241"/>
              </p:ext>
            </p:extLst>
          </p:nvPr>
        </p:nvGraphicFramePr>
        <p:xfrm>
          <a:off x="503207" y="1164566"/>
          <a:ext cx="11351996" cy="5247640"/>
        </p:xfrm>
        <a:graphic>
          <a:graphicData uri="http://schemas.openxmlformats.org/drawingml/2006/table">
            <a:tbl>
              <a:tblPr firstRow="1" bandRow="1">
                <a:tableStyleId>{5C22544A-7EE6-4342-B048-85BDC9FD1C3A}</a:tableStyleId>
              </a:tblPr>
              <a:tblGrid>
                <a:gridCol w="5675998">
                  <a:extLst>
                    <a:ext uri="{9D8B030D-6E8A-4147-A177-3AD203B41FA5}">
                      <a16:colId xmlns:a16="http://schemas.microsoft.com/office/drawing/2014/main" val="3786081087"/>
                    </a:ext>
                  </a:extLst>
                </a:gridCol>
                <a:gridCol w="5675998">
                  <a:extLst>
                    <a:ext uri="{9D8B030D-6E8A-4147-A177-3AD203B41FA5}">
                      <a16:colId xmlns:a16="http://schemas.microsoft.com/office/drawing/2014/main" val="2838531753"/>
                    </a:ext>
                  </a:extLst>
                </a:gridCol>
              </a:tblGrid>
              <a:tr h="1866900">
                <a:tc>
                  <a:txBody>
                    <a:bodyPr/>
                    <a:lstStyle/>
                    <a:p>
                      <a:pPr rtl="0" fontAlgn="t">
                        <a:spcBef>
                          <a:spcPts val="0"/>
                        </a:spcBef>
                        <a:spcAft>
                          <a:spcPts val="0"/>
                        </a:spcAft>
                      </a:pPr>
                      <a:r>
                        <a:rPr lang="en-US" sz="1400" u="none" strike="noStrike">
                          <a:effectLst/>
                        </a:rPr>
                        <a:t>Enduring Understanding(s): </a:t>
                      </a:r>
                      <a:endParaRPr lang="en-US" sz="1400">
                        <a:effectLst/>
                      </a:endParaRPr>
                    </a:p>
                    <a:p>
                      <a:pPr rtl="0" fontAlgn="t">
                        <a:spcBef>
                          <a:spcPts val="0"/>
                        </a:spcBef>
                        <a:spcAft>
                          <a:spcPts val="0"/>
                        </a:spcAft>
                      </a:pPr>
                      <a:r>
                        <a:rPr lang="en-US" sz="1400" u="none" strike="noStrike">
                          <a:effectLst/>
                        </a:rPr>
                        <a:t>NYS Key Ideas</a:t>
                      </a:r>
                      <a:endParaRPr lang="en-US" sz="1400">
                        <a:effectLst/>
                      </a:endParaRPr>
                    </a:p>
                    <a:p>
                      <a:pPr rtl="0" fontAlgn="t">
                        <a:spcBef>
                          <a:spcPts val="0"/>
                        </a:spcBef>
                        <a:spcAft>
                          <a:spcPts val="0"/>
                        </a:spcAft>
                      </a:pPr>
                      <a:r>
                        <a:rPr lang="en-US" sz="1400" u="none" strike="noStrike">
                          <a:effectLst/>
                        </a:rPr>
                        <a:t>10.2: ENLIGHTENMENT, REVOLUTION, AND NATIONALISM: The Enlightenment called into question traditional beliefs and inspired widespread political, economic, and social change. This intellectual movement was used to challenge political authorities in Europe and colonial rule in the Americas. These ideals inspired political and social movements. (Standards: 2, 3, 5; Themes: MOV, TCC, GEO, SOC, GOV, CIV)</a:t>
                      </a:r>
                      <a:endParaRPr lang="en-US" sz="1400">
                        <a:effectLst/>
                      </a:endParaRPr>
                    </a:p>
                  </a:txBody>
                  <a:tcPr marL="73025" marR="73025" marT="63500" marB="63500"/>
                </a:tc>
                <a:tc>
                  <a:txBody>
                    <a:bodyPr/>
                    <a:lstStyle/>
                    <a:p>
                      <a:pPr rtl="0" fontAlgn="t">
                        <a:spcBef>
                          <a:spcPts val="0"/>
                        </a:spcBef>
                        <a:spcAft>
                          <a:spcPts val="0"/>
                        </a:spcAft>
                      </a:pPr>
                      <a:r>
                        <a:rPr lang="en-US" sz="1400" u="none" strike="noStrike">
                          <a:effectLst/>
                        </a:rPr>
                        <a:t>Essential Question:</a:t>
                      </a:r>
                      <a:endParaRPr lang="en-US" sz="1400">
                        <a:effectLst/>
                      </a:endParaRPr>
                    </a:p>
                    <a:p>
                      <a:pPr rtl="0" fontAlgn="t">
                        <a:spcBef>
                          <a:spcPts val="0"/>
                        </a:spcBef>
                        <a:spcAft>
                          <a:spcPts val="0"/>
                        </a:spcAft>
                      </a:pPr>
                      <a:r>
                        <a:rPr lang="en-US" sz="1400" u="none" strike="noStrike">
                          <a:effectLst/>
                        </a:rPr>
                        <a:t>How do turning points change history?</a:t>
                      </a:r>
                      <a:endParaRPr lang="en-US" sz="1400">
                        <a:effectLst/>
                      </a:endParaRPr>
                    </a:p>
                    <a:p>
                      <a:pPr rtl="0" fontAlgn="t">
                        <a:spcBef>
                          <a:spcPts val="0"/>
                        </a:spcBef>
                        <a:spcAft>
                          <a:spcPts val="0"/>
                        </a:spcAft>
                      </a:pPr>
                      <a:br>
                        <a:rPr lang="en-US" sz="1400">
                          <a:effectLst/>
                        </a:rPr>
                      </a:br>
                      <a:r>
                        <a:rPr lang="en-US" sz="1400" u="none" strike="noStrike">
                          <a:effectLst/>
                        </a:rPr>
                        <a:t>Supporting Questions:</a:t>
                      </a:r>
                      <a:endParaRPr lang="en-US" sz="1400">
                        <a:effectLst/>
                      </a:endParaRPr>
                    </a:p>
                    <a:p>
                      <a:pPr rtl="0" fontAlgn="t">
                        <a:spcBef>
                          <a:spcPts val="0"/>
                        </a:spcBef>
                        <a:spcAft>
                          <a:spcPts val="0"/>
                        </a:spcAft>
                      </a:pPr>
                      <a:r>
                        <a:rPr lang="en-US" sz="1400" u="none" strike="noStrike">
                          <a:effectLst/>
                        </a:rPr>
                        <a:t>10.2a: According to the Enlightenment thinkers, how should a government rule its people?</a:t>
                      </a:r>
                      <a:endParaRPr lang="en-US" sz="1400">
                        <a:effectLst/>
                      </a:endParaRPr>
                    </a:p>
                    <a:p>
                      <a:pPr rtl="0" fontAlgn="t">
                        <a:spcBef>
                          <a:spcPts val="0"/>
                        </a:spcBef>
                        <a:spcAft>
                          <a:spcPts val="0"/>
                        </a:spcAft>
                      </a:pPr>
                      <a:r>
                        <a:rPr lang="en-US" sz="1400" u="none" strike="noStrike">
                          <a:effectLst/>
                        </a:rPr>
                        <a:t>10.2b: How did the Enlightenment affect 18th century social reform movements and Enlightened Despots?</a:t>
                      </a:r>
                      <a:endParaRPr lang="en-US" sz="1400">
                        <a:effectLst/>
                      </a:endParaRPr>
                    </a:p>
                    <a:p>
                      <a:pPr rtl="0" fontAlgn="t">
                        <a:spcBef>
                          <a:spcPts val="0"/>
                        </a:spcBef>
                        <a:spcAft>
                          <a:spcPts val="0"/>
                        </a:spcAft>
                      </a:pPr>
                      <a:r>
                        <a:rPr lang="en-US" sz="1400" u="none" strike="noStrike">
                          <a:effectLst/>
                        </a:rPr>
                        <a:t>10.2c: Was the French Revolution successful?</a:t>
                      </a:r>
                      <a:endParaRPr lang="en-US" sz="1400">
                        <a:effectLst/>
                      </a:endParaRPr>
                    </a:p>
                    <a:p>
                      <a:pPr rtl="0" fontAlgn="t">
                        <a:spcBef>
                          <a:spcPts val="0"/>
                        </a:spcBef>
                        <a:spcAft>
                          <a:spcPts val="0"/>
                        </a:spcAft>
                      </a:pPr>
                      <a:r>
                        <a:rPr lang="en-US" sz="1400" u="none" strike="noStrike">
                          <a:effectLst/>
                        </a:rPr>
                        <a:t>10.2d: What impact did the French Revolution have on world history? </a:t>
                      </a:r>
                      <a:endParaRPr lang="en-US" sz="1400">
                        <a:effectLst/>
                      </a:endParaRPr>
                    </a:p>
                  </a:txBody>
                  <a:tcPr marL="73025" marR="73025" marT="63500" marB="63500"/>
                </a:tc>
                <a:extLst>
                  <a:ext uri="{0D108BD9-81ED-4DB2-BD59-A6C34878D82A}">
                    <a16:rowId xmlns:a16="http://schemas.microsoft.com/office/drawing/2014/main" val="2666074917"/>
                  </a:ext>
                </a:extLst>
              </a:tr>
              <a:tr h="419100">
                <a:tc>
                  <a:txBody>
                    <a:bodyPr/>
                    <a:lstStyle/>
                    <a:p>
                      <a:pPr rtl="0" fontAlgn="t">
                        <a:spcBef>
                          <a:spcPts val="0"/>
                        </a:spcBef>
                        <a:spcAft>
                          <a:spcPts val="0"/>
                        </a:spcAft>
                      </a:pPr>
                      <a:r>
                        <a:rPr lang="en-US" sz="1400" b="1" u="none" strike="noStrike">
                          <a:effectLst/>
                        </a:rPr>
                        <a:t>Knowledge (NYS Conceptual Understandings):</a:t>
                      </a:r>
                      <a:endParaRPr lang="en-US" sz="1400" b="1">
                        <a:effectLst/>
                      </a:endParaRPr>
                    </a:p>
                    <a:p>
                      <a:pPr rtl="0" fontAlgn="t">
                        <a:spcBef>
                          <a:spcPts val="0"/>
                        </a:spcBef>
                        <a:spcAft>
                          <a:spcPts val="0"/>
                        </a:spcAft>
                      </a:pPr>
                      <a:r>
                        <a:rPr lang="en-US" sz="1400" b="1" u="none" strike="noStrike">
                          <a:effectLst/>
                        </a:rPr>
                        <a:t>Students will know...</a:t>
                      </a:r>
                      <a:endParaRPr lang="en-US" sz="1400" b="1">
                        <a:effectLst/>
                      </a:endParaRPr>
                    </a:p>
                  </a:txBody>
                  <a:tcPr marL="73025" marR="73025" marT="63500" marB="63500"/>
                </a:tc>
                <a:tc>
                  <a:txBody>
                    <a:bodyPr/>
                    <a:lstStyle/>
                    <a:p>
                      <a:pPr rtl="0" fontAlgn="t">
                        <a:spcBef>
                          <a:spcPts val="0"/>
                        </a:spcBef>
                        <a:spcAft>
                          <a:spcPts val="0"/>
                        </a:spcAft>
                      </a:pPr>
                      <a:r>
                        <a:rPr lang="en-US" sz="1400" b="1" u="none" strike="noStrike">
                          <a:effectLst/>
                        </a:rPr>
                        <a:t>Skills (based on the NYS Content Specifications):</a:t>
                      </a:r>
                      <a:endParaRPr lang="en-US" sz="1400" b="1">
                        <a:effectLst/>
                      </a:endParaRPr>
                    </a:p>
                    <a:p>
                      <a:pPr rtl="0" fontAlgn="t">
                        <a:spcBef>
                          <a:spcPts val="0"/>
                        </a:spcBef>
                        <a:spcAft>
                          <a:spcPts val="0"/>
                        </a:spcAft>
                      </a:pPr>
                      <a:r>
                        <a:rPr lang="en-US" sz="1400" b="1" u="none" strike="noStrike">
                          <a:effectLst/>
                        </a:rPr>
                        <a:t>Students will be able to…</a:t>
                      </a:r>
                      <a:endParaRPr lang="en-US" sz="1400" b="1">
                        <a:effectLst/>
                      </a:endParaRPr>
                    </a:p>
                  </a:txBody>
                  <a:tcPr marL="73025" marR="73025" marT="63500" marB="63500"/>
                </a:tc>
                <a:extLst>
                  <a:ext uri="{0D108BD9-81ED-4DB2-BD59-A6C34878D82A}">
                    <a16:rowId xmlns:a16="http://schemas.microsoft.com/office/drawing/2014/main" val="2097376790"/>
                  </a:ext>
                </a:extLst>
              </a:tr>
              <a:tr h="685800">
                <a:tc>
                  <a:txBody>
                    <a:bodyPr/>
                    <a:lstStyle/>
                    <a:p>
                      <a:pPr rtl="0" fontAlgn="ctr">
                        <a:spcBef>
                          <a:spcPts val="0"/>
                        </a:spcBef>
                        <a:spcAft>
                          <a:spcPts val="0"/>
                        </a:spcAft>
                      </a:pPr>
                      <a:r>
                        <a:rPr lang="en-US" sz="1400" u="none" strike="noStrike">
                          <a:effectLst/>
                        </a:rPr>
                        <a:t>10.2a Enlightenment thinkers developed political philosophies based on natural laws, which included the concepts of social contract, consent of the governed, and the rights of citizens.</a:t>
                      </a:r>
                      <a:endParaRPr lang="en-US" sz="1400">
                        <a:effectLst/>
                      </a:endParaRPr>
                    </a:p>
                  </a:txBody>
                  <a:tcPr marL="73025" marR="73025" marT="63500" marB="63500" anchor="ctr"/>
                </a:tc>
                <a:tc>
                  <a:txBody>
                    <a:bodyPr/>
                    <a:lstStyle/>
                    <a:p>
                      <a:pPr rtl="0" fontAlgn="ctr">
                        <a:spcBef>
                          <a:spcPts val="0"/>
                        </a:spcBef>
                        <a:spcAft>
                          <a:spcPts val="0"/>
                        </a:spcAft>
                      </a:pPr>
                      <a:r>
                        <a:rPr lang="en-US" sz="1400" u="none" strike="noStrike">
                          <a:effectLst/>
                        </a:rPr>
                        <a:t>Students will examine at least three Enlightenment thinkers, including John Locke, Baron de Montesquieu, and Jean-Jacques Rousseau, and key ideas from their written works.</a:t>
                      </a:r>
                      <a:endParaRPr lang="en-US" sz="1400">
                        <a:effectLst/>
                      </a:endParaRPr>
                    </a:p>
                  </a:txBody>
                  <a:tcPr marL="73025" marR="73025" marT="63500" marB="63500" anchor="ctr"/>
                </a:tc>
                <a:extLst>
                  <a:ext uri="{0D108BD9-81ED-4DB2-BD59-A6C34878D82A}">
                    <a16:rowId xmlns:a16="http://schemas.microsoft.com/office/drawing/2014/main" val="970191626"/>
                  </a:ext>
                </a:extLst>
              </a:tr>
              <a:tr h="685800">
                <a:tc rowSpan="2">
                  <a:txBody>
                    <a:bodyPr/>
                    <a:lstStyle/>
                    <a:p>
                      <a:pPr rtl="0" fontAlgn="ctr">
                        <a:spcBef>
                          <a:spcPts val="0"/>
                        </a:spcBef>
                        <a:spcAft>
                          <a:spcPts val="0"/>
                        </a:spcAft>
                      </a:pPr>
                      <a:r>
                        <a:rPr lang="en-US" sz="1400" u="none" strike="noStrike">
                          <a:effectLst/>
                        </a:rPr>
                        <a:t>10.2b Individuals used Enlightenment ideals to challenge traditional beliefs and secure people’s rights in reform movements, such as women’s rights and abolition; some leaders may be considered enlightened despots.</a:t>
                      </a:r>
                      <a:endParaRPr lang="en-US" sz="1400">
                        <a:effectLst/>
                      </a:endParaRPr>
                    </a:p>
                  </a:txBody>
                  <a:tcPr marL="73025" marR="73025" marT="63500" marB="63500" anchor="ctr"/>
                </a:tc>
                <a:tc>
                  <a:txBody>
                    <a:bodyPr/>
                    <a:lstStyle/>
                    <a:p>
                      <a:pPr rtl="0" fontAlgn="ctr">
                        <a:spcBef>
                          <a:spcPts val="0"/>
                        </a:spcBef>
                        <a:spcAft>
                          <a:spcPts val="0"/>
                        </a:spcAft>
                      </a:pPr>
                      <a:r>
                        <a:rPr lang="en-US" sz="1400" u="none" strike="noStrike">
                          <a:effectLst/>
                        </a:rPr>
                        <a:t>Students will explore the influence of Enlightenment ideals on issues of gender and abolition by examining the ideas of individuals such as Mary Wollstonecraft and William Wilberforce.  </a:t>
                      </a:r>
                      <a:endParaRPr lang="en-US" sz="1400">
                        <a:effectLst/>
                      </a:endParaRPr>
                    </a:p>
                  </a:txBody>
                  <a:tcPr marL="73025" marR="73025" marT="63500" marB="63500" anchor="ctr"/>
                </a:tc>
                <a:extLst>
                  <a:ext uri="{0D108BD9-81ED-4DB2-BD59-A6C34878D82A}">
                    <a16:rowId xmlns:a16="http://schemas.microsoft.com/office/drawing/2014/main" val="3743552313"/>
                  </a:ext>
                </a:extLst>
              </a:tr>
              <a:tr h="685800">
                <a:tc vMerge="1">
                  <a:txBody>
                    <a:bodyPr/>
                    <a:lstStyle/>
                    <a:p>
                      <a:endParaRPr lang="en-US"/>
                    </a:p>
                  </a:txBody>
                  <a:tcPr/>
                </a:tc>
                <a:tc>
                  <a:txBody>
                    <a:bodyPr/>
                    <a:lstStyle/>
                    <a:p>
                      <a:pPr rtl="0" fontAlgn="ctr">
                        <a:spcBef>
                          <a:spcPts val="0"/>
                        </a:spcBef>
                        <a:spcAft>
                          <a:spcPts val="0"/>
                        </a:spcAft>
                      </a:pPr>
                      <a:r>
                        <a:rPr lang="en-US" sz="1400" u="none" strike="noStrike">
                          <a:effectLst/>
                        </a:rPr>
                        <a:t>Students will examine enlightened despots including Catherine the Great</a:t>
                      </a:r>
                      <a:endParaRPr lang="en-US" sz="1400">
                        <a:effectLst/>
                      </a:endParaRPr>
                    </a:p>
                  </a:txBody>
                  <a:tcPr marL="73025" marR="73025" marT="63500" marB="63500" anchor="ctr"/>
                </a:tc>
                <a:extLst>
                  <a:ext uri="{0D108BD9-81ED-4DB2-BD59-A6C34878D82A}">
                    <a16:rowId xmlns:a16="http://schemas.microsoft.com/office/drawing/2014/main" val="1663439731"/>
                  </a:ext>
                </a:extLst>
              </a:tr>
            </a:tbl>
          </a:graphicData>
        </a:graphic>
      </p:graphicFrame>
    </p:spTree>
    <p:extLst>
      <p:ext uri="{BB962C8B-B14F-4D97-AF65-F5344CB8AC3E}">
        <p14:creationId xmlns:p14="http://schemas.microsoft.com/office/powerpoint/2010/main" val="1603825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C1D69A-1CAF-5EAB-0779-6D7C88CC9DB5}"/>
              </a:ext>
            </a:extLst>
          </p:cNvPr>
          <p:cNvSpPr txBox="1"/>
          <p:nvPr/>
        </p:nvSpPr>
        <p:spPr>
          <a:xfrm>
            <a:off x="368060" y="425570"/>
            <a:ext cx="11628407"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latin typeface="Calibri"/>
                <a:cs typeface="Calibri"/>
              </a:rPr>
              <a:t>Powers of the king</a:t>
            </a:r>
            <a:r>
              <a:rPr lang="en-US" sz="3200">
                <a:latin typeface="Calibri"/>
                <a:cs typeface="Calibri"/>
              </a:rPr>
              <a:t>.—The King, Louis XVI, was absolute. He ruled by the divine right theory which held that he had received his power to govern from God and was therefore responsible to God alone. He appointed all civil officials and military officers. He made and enforced the laws. He could declare war and make peace. He levied taxes and spent the people’s money as he saw fit. He controlled the expression of thought by a strict censorship of speech and press. By means of </a:t>
            </a:r>
            <a:r>
              <a:rPr lang="en-US" sz="3200" i="1" err="1">
                <a:latin typeface="Calibri"/>
                <a:cs typeface="Calibri"/>
              </a:rPr>
              <a:t>lettres</a:t>
            </a:r>
            <a:r>
              <a:rPr lang="en-US" sz="3200" i="1">
                <a:latin typeface="Calibri"/>
                <a:cs typeface="Calibri"/>
              </a:rPr>
              <a:t> de cachet</a:t>
            </a:r>
            <a:r>
              <a:rPr lang="en-US" sz="3200">
                <a:latin typeface="Calibri"/>
                <a:cs typeface="Calibri"/>
              </a:rPr>
              <a:t> (sealed letters which were really blank warrants for arrest) he could arbitrarily [without reason] imprison anyone without trial for an indefinite period. He lived in his magnificent palace at Versailles, completely oblivious to the rising tide of popular discontent [frustration]. . . .</a:t>
            </a:r>
            <a:endParaRPr lang="en-US" sz="3200"/>
          </a:p>
        </p:txBody>
      </p:sp>
    </p:spTree>
    <p:extLst>
      <p:ext uri="{BB962C8B-B14F-4D97-AF65-F5344CB8AC3E}">
        <p14:creationId xmlns:p14="http://schemas.microsoft.com/office/powerpoint/2010/main" val="2949145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8280E-0B0D-2C73-184C-9DF0765071BD}"/>
              </a:ext>
            </a:extLst>
          </p:cNvPr>
          <p:cNvSpPr>
            <a:spLocks noGrp="1"/>
          </p:cNvSpPr>
          <p:nvPr>
            <p:ph type="title"/>
          </p:nvPr>
        </p:nvSpPr>
        <p:spPr/>
        <p:txBody>
          <a:bodyPr/>
          <a:lstStyle/>
          <a:p>
            <a:r>
              <a:rPr lang="en-US" b="1">
                <a:ea typeface="+mj-lt"/>
                <a:cs typeface="+mj-lt"/>
              </a:rPr>
              <a:t>Economic Issues: </a:t>
            </a:r>
            <a:r>
              <a:rPr lang="en-US">
                <a:ea typeface="+mj-lt"/>
                <a:cs typeface="+mj-lt"/>
              </a:rPr>
              <a:t>Debt and Rising Costs</a:t>
            </a:r>
            <a:endParaRPr lang="en-US"/>
          </a:p>
        </p:txBody>
      </p:sp>
      <p:sp>
        <p:nvSpPr>
          <p:cNvPr id="3" name="Content Placeholder 2">
            <a:extLst>
              <a:ext uri="{FF2B5EF4-FFF2-40B4-BE49-F238E27FC236}">
                <a16:creationId xmlns:a16="http://schemas.microsoft.com/office/drawing/2014/main" id="{38E79813-F795-171C-0C56-A8B09494BF8D}"/>
              </a:ext>
            </a:extLst>
          </p:cNvPr>
          <p:cNvSpPr>
            <a:spLocks noGrp="1"/>
          </p:cNvSpPr>
          <p:nvPr>
            <p:ph idx="1"/>
          </p:nvPr>
        </p:nvSpPr>
        <p:spPr/>
        <p:txBody>
          <a:bodyPr/>
          <a:lstStyle/>
          <a:p>
            <a:pPr marL="0" indent="0" algn="ctr">
              <a:buNone/>
            </a:pPr>
            <a:r>
              <a:rPr lang="en-US" sz="4400" b="1">
                <a:ea typeface="+mn-lt"/>
                <a:cs typeface="+mn-lt"/>
              </a:rPr>
              <a:t>Debt</a:t>
            </a:r>
            <a:r>
              <a:rPr lang="en-US" sz="4400">
                <a:ea typeface="+mn-lt"/>
                <a:cs typeface="+mn-lt"/>
              </a:rPr>
              <a:t> is money that is owed to someone else. When a country is in debt, it means that they have to pay the money back to whomever it is owed leaving less money for the country to pay for other things</a:t>
            </a:r>
            <a:r>
              <a:rPr lang="en-US">
                <a:ea typeface="+mn-lt"/>
                <a:cs typeface="+mn-lt"/>
              </a:rPr>
              <a:t>.</a:t>
            </a:r>
            <a:endParaRPr lang="en-US"/>
          </a:p>
        </p:txBody>
      </p:sp>
    </p:spTree>
    <p:extLst>
      <p:ext uri="{BB962C8B-B14F-4D97-AF65-F5344CB8AC3E}">
        <p14:creationId xmlns:p14="http://schemas.microsoft.com/office/powerpoint/2010/main" val="730336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Background Fill">
            <a:extLst>
              <a:ext uri="{FF2B5EF4-FFF2-40B4-BE49-F238E27FC236}">
                <a16:creationId xmlns:a16="http://schemas.microsoft.com/office/drawing/2014/main" id="{6DA65B90-7B06-4499-91BA-CDDD36132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indoor, wall, altar, building&#10;&#10;Description automatically generated">
            <a:extLst>
              <a:ext uri="{FF2B5EF4-FFF2-40B4-BE49-F238E27FC236}">
                <a16:creationId xmlns:a16="http://schemas.microsoft.com/office/drawing/2014/main" id="{432A50CE-2F11-6806-1936-785597D21480}"/>
              </a:ext>
            </a:extLst>
          </p:cNvPr>
          <p:cNvPicPr>
            <a:picLocks noChangeAspect="1"/>
          </p:cNvPicPr>
          <p:nvPr/>
        </p:nvPicPr>
        <p:blipFill rotWithShape="1">
          <a:blip r:embed="rId2">
            <a:alphaModFix/>
          </a:blip>
          <a:srcRect t="20637" r="1" b="8144"/>
          <a:stretch/>
        </p:blipFill>
        <p:spPr>
          <a:xfrm>
            <a:off x="-74645" y="10"/>
            <a:ext cx="12266645" cy="6857990"/>
          </a:xfrm>
          <a:prstGeom prst="rect">
            <a:avLst/>
          </a:prstGeom>
        </p:spPr>
      </p:pic>
      <p:sp>
        <p:nvSpPr>
          <p:cNvPr id="15" name="Rectangle 14">
            <a:extLst>
              <a:ext uri="{FF2B5EF4-FFF2-40B4-BE49-F238E27FC236}">
                <a16:creationId xmlns:a16="http://schemas.microsoft.com/office/drawing/2014/main" id="{F4EC6B62-8D18-47C6-815A-17919789F1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50443" y="-1383557"/>
            <a:ext cx="6858000" cy="9625112"/>
          </a:xfrm>
          <a:prstGeom prst="rect">
            <a:avLst/>
          </a:prstGeom>
          <a:gradFill>
            <a:gsLst>
              <a:gs pos="100000">
                <a:srgbClr val="000000">
                  <a:alpha val="0"/>
                </a:srgbClr>
              </a:gs>
              <a:gs pos="0">
                <a:schemeClr val="tx1"/>
              </a:gs>
              <a:gs pos="55000">
                <a:srgbClr val="000000">
                  <a:alpha val="46000"/>
                </a:srgbClr>
              </a:gs>
              <a:gs pos="0">
                <a:srgbClr val="000000">
                  <a:alpha val="6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909293-7D1F-40F2-D955-E4BD0242C570}"/>
              </a:ext>
            </a:extLst>
          </p:cNvPr>
          <p:cNvSpPr>
            <a:spLocks noGrp="1"/>
          </p:cNvSpPr>
          <p:nvPr>
            <p:ph type="title"/>
          </p:nvPr>
        </p:nvSpPr>
        <p:spPr>
          <a:xfrm>
            <a:off x="4794742" y="663960"/>
            <a:ext cx="6787658" cy="3594112"/>
          </a:xfrm>
        </p:spPr>
        <p:txBody>
          <a:bodyPr vert="horz" lIns="91440" tIns="45720" rIns="91440" bIns="45720" rtlCol="0" anchor="t">
            <a:normAutofit/>
          </a:bodyPr>
          <a:lstStyle/>
          <a:p>
            <a:pPr algn="r">
              <a:lnSpc>
                <a:spcPct val="90000"/>
              </a:lnSpc>
            </a:pPr>
            <a:r>
              <a:rPr lang="en-US" sz="3000">
                <a:solidFill>
                  <a:srgbClr val="FFFFFF"/>
                </a:solidFill>
              </a:rPr>
              <a:t>The Palace of Versailles was a royal château [castle] in Versailles and was the center of political power in France from 1682 until 1789. Louis XVI and his wife Marie Antoinette lived in the palace before the French Revolution. They were known for throwing lavish parties.</a:t>
            </a:r>
          </a:p>
        </p:txBody>
      </p:sp>
      <p:sp>
        <p:nvSpPr>
          <p:cNvPr id="3" name="Content Placeholder 2">
            <a:extLst>
              <a:ext uri="{FF2B5EF4-FFF2-40B4-BE49-F238E27FC236}">
                <a16:creationId xmlns:a16="http://schemas.microsoft.com/office/drawing/2014/main" id="{0FDF1EE0-4574-973E-8FE7-E54E3D62F082}"/>
              </a:ext>
            </a:extLst>
          </p:cNvPr>
          <p:cNvSpPr>
            <a:spLocks noGrp="1"/>
          </p:cNvSpPr>
          <p:nvPr>
            <p:ph type="body" idx="1"/>
          </p:nvPr>
        </p:nvSpPr>
        <p:spPr>
          <a:xfrm>
            <a:off x="4794742" y="5205048"/>
            <a:ext cx="6787658" cy="659920"/>
          </a:xfrm>
        </p:spPr>
        <p:txBody>
          <a:bodyPr vert="horz" lIns="91440" tIns="45720" rIns="91440" bIns="45720" rtlCol="0" anchor="ctr">
            <a:normAutofit/>
          </a:bodyPr>
          <a:lstStyle/>
          <a:p>
            <a:pPr algn="r"/>
            <a:endParaRPr lang="en-US">
              <a:solidFill>
                <a:srgbClr val="FFFFFF"/>
              </a:solidFill>
            </a:endParaRPr>
          </a:p>
        </p:txBody>
      </p:sp>
      <p:sp useBgFill="1">
        <p:nvSpPr>
          <p:cNvPr id="17" name="Freeform: Shape 16">
            <a:extLst>
              <a:ext uri="{FF2B5EF4-FFF2-40B4-BE49-F238E27FC236}">
                <a16:creationId xmlns:a16="http://schemas.microsoft.com/office/drawing/2014/main" id="{0EE1950E-A750-4EB6-943D-2FE814B8F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2630" cy="2848482"/>
          </a:xfrm>
          <a:custGeom>
            <a:avLst/>
            <a:gdLst>
              <a:gd name="connsiteX0" fmla="*/ 1193013 w 2432630"/>
              <a:gd name="connsiteY0" fmla="*/ 1609830 h 2848482"/>
              <a:gd name="connsiteX1" fmla="*/ 1452520 w 2432630"/>
              <a:gd name="connsiteY1" fmla="*/ 1771993 h 2848482"/>
              <a:gd name="connsiteX2" fmla="*/ 1333256 w 2432630"/>
              <a:gd name="connsiteY2" fmla="*/ 2217094 h 2848482"/>
              <a:gd name="connsiteX3" fmla="*/ 888154 w 2432630"/>
              <a:gd name="connsiteY3" fmla="*/ 2097829 h 2848482"/>
              <a:gd name="connsiteX4" fmla="*/ 1007419 w 2432630"/>
              <a:gd name="connsiteY4" fmla="*/ 1652728 h 2848482"/>
              <a:gd name="connsiteX5" fmla="*/ 1193013 w 2432630"/>
              <a:gd name="connsiteY5" fmla="*/ 1609830 h 2848482"/>
              <a:gd name="connsiteX6" fmla="*/ 1721013 w 2432630"/>
              <a:gd name="connsiteY6" fmla="*/ 1345937 h 2848482"/>
              <a:gd name="connsiteX7" fmla="*/ 1880524 w 2432630"/>
              <a:gd name="connsiteY7" fmla="*/ 1425334 h 2848482"/>
              <a:gd name="connsiteX8" fmla="*/ 1821528 w 2432630"/>
              <a:gd name="connsiteY8" fmla="*/ 1645511 h 2848482"/>
              <a:gd name="connsiteX9" fmla="*/ 1601350 w 2432630"/>
              <a:gd name="connsiteY9" fmla="*/ 1586514 h 2848482"/>
              <a:gd name="connsiteX10" fmla="*/ 1660347 w 2432630"/>
              <a:gd name="connsiteY10" fmla="*/ 1366337 h 2848482"/>
              <a:gd name="connsiteX11" fmla="*/ 1721013 w 2432630"/>
              <a:gd name="connsiteY11" fmla="*/ 1345937 h 2848482"/>
              <a:gd name="connsiteX12" fmla="*/ 0 w 2432630"/>
              <a:gd name="connsiteY12" fmla="*/ 0 h 2848482"/>
              <a:gd name="connsiteX13" fmla="*/ 2420476 w 2432630"/>
              <a:gd name="connsiteY13" fmla="*/ 0 h 2848482"/>
              <a:gd name="connsiteX14" fmla="*/ 2431096 w 2432630"/>
              <a:gd name="connsiteY14" fmla="*/ 94052 h 2848482"/>
              <a:gd name="connsiteX15" fmla="*/ 2426545 w 2432630"/>
              <a:gd name="connsiteY15" fmla="*/ 261706 h 2848482"/>
              <a:gd name="connsiteX16" fmla="*/ 1347411 w 2432630"/>
              <a:gd name="connsiteY16" fmla="*/ 1289202 h 2848482"/>
              <a:gd name="connsiteX17" fmla="*/ 678423 w 2432630"/>
              <a:gd name="connsiteY17" fmla="*/ 1606118 h 2848482"/>
              <a:gd name="connsiteX18" fmla="*/ 284014 w 2432630"/>
              <a:gd name="connsiteY18" fmla="*/ 2398976 h 2848482"/>
              <a:gd name="connsiteX19" fmla="*/ 97407 w 2432630"/>
              <a:gd name="connsiteY19" fmla="*/ 2742323 h 2848482"/>
              <a:gd name="connsiteX20" fmla="*/ 0 w 2432630"/>
              <a:gd name="connsiteY20" fmla="*/ 2848482 h 284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2630" h="2848482">
                <a:moveTo>
                  <a:pt x="1193013" y="1609830"/>
                </a:moveTo>
                <a:cubicBezTo>
                  <a:pt x="1297352" y="1617205"/>
                  <a:pt x="1396284" y="1674588"/>
                  <a:pt x="1452520" y="1771993"/>
                </a:cubicBezTo>
                <a:cubicBezTo>
                  <a:pt x="1542498" y="1927838"/>
                  <a:pt x="1489101" y="2127117"/>
                  <a:pt x="1333256" y="2217094"/>
                </a:cubicBezTo>
                <a:cubicBezTo>
                  <a:pt x="1177410" y="2307071"/>
                  <a:pt x="978131" y="2253675"/>
                  <a:pt x="888154" y="2097829"/>
                </a:cubicBezTo>
                <a:cubicBezTo>
                  <a:pt x="798176" y="1941984"/>
                  <a:pt x="851572" y="1742705"/>
                  <a:pt x="1007419" y="1652728"/>
                </a:cubicBezTo>
                <a:cubicBezTo>
                  <a:pt x="1065861" y="1618986"/>
                  <a:pt x="1130410" y="1605406"/>
                  <a:pt x="1193013" y="1609830"/>
                </a:cubicBezTo>
                <a:close/>
                <a:moveTo>
                  <a:pt x="1721013" y="1345937"/>
                </a:moveTo>
                <a:cubicBezTo>
                  <a:pt x="1783347" y="1338202"/>
                  <a:pt x="1847142" y="1367515"/>
                  <a:pt x="1880524" y="1425334"/>
                </a:cubicBezTo>
                <a:cubicBezTo>
                  <a:pt x="1925033" y="1502425"/>
                  <a:pt x="1898619" y="1601002"/>
                  <a:pt x="1821528" y="1645511"/>
                </a:cubicBezTo>
                <a:cubicBezTo>
                  <a:pt x="1744436" y="1690020"/>
                  <a:pt x="1645859" y="1663606"/>
                  <a:pt x="1601350" y="1586514"/>
                </a:cubicBezTo>
                <a:cubicBezTo>
                  <a:pt x="1556841" y="1509423"/>
                  <a:pt x="1583254" y="1410846"/>
                  <a:pt x="1660347" y="1366337"/>
                </a:cubicBezTo>
                <a:cubicBezTo>
                  <a:pt x="1679620" y="1355210"/>
                  <a:pt x="1700235" y="1348515"/>
                  <a:pt x="1721013" y="1345937"/>
                </a:cubicBezTo>
                <a:close/>
                <a:moveTo>
                  <a:pt x="0" y="0"/>
                </a:moveTo>
                <a:lnTo>
                  <a:pt x="2420476" y="0"/>
                </a:lnTo>
                <a:lnTo>
                  <a:pt x="2431096" y="94052"/>
                </a:lnTo>
                <a:cubicBezTo>
                  <a:pt x="2434004" y="150699"/>
                  <a:pt x="2432933" y="206775"/>
                  <a:pt x="2426545" y="261706"/>
                </a:cubicBezTo>
                <a:cubicBezTo>
                  <a:pt x="2360669" y="828256"/>
                  <a:pt x="1972176" y="1172577"/>
                  <a:pt x="1347411" y="1289202"/>
                </a:cubicBezTo>
                <a:cubicBezTo>
                  <a:pt x="1096744" y="1336043"/>
                  <a:pt x="825156" y="1376752"/>
                  <a:pt x="678423" y="1606118"/>
                </a:cubicBezTo>
                <a:cubicBezTo>
                  <a:pt x="520257" y="1853673"/>
                  <a:pt x="394149" y="2125038"/>
                  <a:pt x="284014" y="2398976"/>
                </a:cubicBezTo>
                <a:cubicBezTo>
                  <a:pt x="233465" y="2524954"/>
                  <a:pt x="173906" y="2641107"/>
                  <a:pt x="97407" y="2742323"/>
                </a:cubicBezTo>
                <a:lnTo>
                  <a:pt x="0" y="28484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47319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Background Fill">
            <a:extLst>
              <a:ext uri="{FF2B5EF4-FFF2-40B4-BE49-F238E27FC236}">
                <a16:creationId xmlns:a16="http://schemas.microsoft.com/office/drawing/2014/main" id="{6DA65B90-7B06-4499-91BA-CDDD36132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arch, colonnade&#10;&#10;Description automatically generated">
            <a:extLst>
              <a:ext uri="{FF2B5EF4-FFF2-40B4-BE49-F238E27FC236}">
                <a16:creationId xmlns:a16="http://schemas.microsoft.com/office/drawing/2014/main" id="{25024401-EC5D-6E74-F845-AB001FEDD5DA}"/>
              </a:ext>
            </a:extLst>
          </p:cNvPr>
          <p:cNvPicPr>
            <a:picLocks noChangeAspect="1"/>
          </p:cNvPicPr>
          <p:nvPr/>
        </p:nvPicPr>
        <p:blipFill rotWithShape="1">
          <a:blip r:embed="rId2">
            <a:alphaModFix/>
          </a:blip>
          <a:srcRect t="8906" r="1" b="7023"/>
          <a:stretch/>
        </p:blipFill>
        <p:spPr>
          <a:xfrm>
            <a:off x="-74645" y="10"/>
            <a:ext cx="12266645" cy="6857990"/>
          </a:xfrm>
          <a:prstGeom prst="rect">
            <a:avLst/>
          </a:prstGeom>
        </p:spPr>
      </p:pic>
      <p:sp>
        <p:nvSpPr>
          <p:cNvPr id="15" name="Rectangle 14">
            <a:extLst>
              <a:ext uri="{FF2B5EF4-FFF2-40B4-BE49-F238E27FC236}">
                <a16:creationId xmlns:a16="http://schemas.microsoft.com/office/drawing/2014/main" id="{F4EC6B62-8D18-47C6-815A-17919789F1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50443" y="-1383557"/>
            <a:ext cx="6858000" cy="9625112"/>
          </a:xfrm>
          <a:prstGeom prst="rect">
            <a:avLst/>
          </a:prstGeom>
          <a:gradFill>
            <a:gsLst>
              <a:gs pos="100000">
                <a:srgbClr val="000000">
                  <a:alpha val="0"/>
                </a:srgbClr>
              </a:gs>
              <a:gs pos="0">
                <a:schemeClr val="tx1"/>
              </a:gs>
              <a:gs pos="55000">
                <a:srgbClr val="000000">
                  <a:alpha val="46000"/>
                </a:srgbClr>
              </a:gs>
              <a:gs pos="0">
                <a:srgbClr val="000000">
                  <a:alpha val="6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16">
            <a:extLst>
              <a:ext uri="{FF2B5EF4-FFF2-40B4-BE49-F238E27FC236}">
                <a16:creationId xmlns:a16="http://schemas.microsoft.com/office/drawing/2014/main" id="{0EE1950E-A750-4EB6-943D-2FE814B8F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2630" cy="2848482"/>
          </a:xfrm>
          <a:custGeom>
            <a:avLst/>
            <a:gdLst>
              <a:gd name="connsiteX0" fmla="*/ 1193013 w 2432630"/>
              <a:gd name="connsiteY0" fmla="*/ 1609830 h 2848482"/>
              <a:gd name="connsiteX1" fmla="*/ 1452520 w 2432630"/>
              <a:gd name="connsiteY1" fmla="*/ 1771993 h 2848482"/>
              <a:gd name="connsiteX2" fmla="*/ 1333256 w 2432630"/>
              <a:gd name="connsiteY2" fmla="*/ 2217094 h 2848482"/>
              <a:gd name="connsiteX3" fmla="*/ 888154 w 2432630"/>
              <a:gd name="connsiteY3" fmla="*/ 2097829 h 2848482"/>
              <a:gd name="connsiteX4" fmla="*/ 1007419 w 2432630"/>
              <a:gd name="connsiteY4" fmla="*/ 1652728 h 2848482"/>
              <a:gd name="connsiteX5" fmla="*/ 1193013 w 2432630"/>
              <a:gd name="connsiteY5" fmla="*/ 1609830 h 2848482"/>
              <a:gd name="connsiteX6" fmla="*/ 1721013 w 2432630"/>
              <a:gd name="connsiteY6" fmla="*/ 1345937 h 2848482"/>
              <a:gd name="connsiteX7" fmla="*/ 1880524 w 2432630"/>
              <a:gd name="connsiteY7" fmla="*/ 1425334 h 2848482"/>
              <a:gd name="connsiteX8" fmla="*/ 1821528 w 2432630"/>
              <a:gd name="connsiteY8" fmla="*/ 1645511 h 2848482"/>
              <a:gd name="connsiteX9" fmla="*/ 1601350 w 2432630"/>
              <a:gd name="connsiteY9" fmla="*/ 1586514 h 2848482"/>
              <a:gd name="connsiteX10" fmla="*/ 1660347 w 2432630"/>
              <a:gd name="connsiteY10" fmla="*/ 1366337 h 2848482"/>
              <a:gd name="connsiteX11" fmla="*/ 1721013 w 2432630"/>
              <a:gd name="connsiteY11" fmla="*/ 1345937 h 2848482"/>
              <a:gd name="connsiteX12" fmla="*/ 0 w 2432630"/>
              <a:gd name="connsiteY12" fmla="*/ 0 h 2848482"/>
              <a:gd name="connsiteX13" fmla="*/ 2420476 w 2432630"/>
              <a:gd name="connsiteY13" fmla="*/ 0 h 2848482"/>
              <a:gd name="connsiteX14" fmla="*/ 2431096 w 2432630"/>
              <a:gd name="connsiteY14" fmla="*/ 94052 h 2848482"/>
              <a:gd name="connsiteX15" fmla="*/ 2426545 w 2432630"/>
              <a:gd name="connsiteY15" fmla="*/ 261706 h 2848482"/>
              <a:gd name="connsiteX16" fmla="*/ 1347411 w 2432630"/>
              <a:gd name="connsiteY16" fmla="*/ 1289202 h 2848482"/>
              <a:gd name="connsiteX17" fmla="*/ 678423 w 2432630"/>
              <a:gd name="connsiteY17" fmla="*/ 1606118 h 2848482"/>
              <a:gd name="connsiteX18" fmla="*/ 284014 w 2432630"/>
              <a:gd name="connsiteY18" fmla="*/ 2398976 h 2848482"/>
              <a:gd name="connsiteX19" fmla="*/ 97407 w 2432630"/>
              <a:gd name="connsiteY19" fmla="*/ 2742323 h 2848482"/>
              <a:gd name="connsiteX20" fmla="*/ 0 w 2432630"/>
              <a:gd name="connsiteY20" fmla="*/ 2848482 h 284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2630" h="2848482">
                <a:moveTo>
                  <a:pt x="1193013" y="1609830"/>
                </a:moveTo>
                <a:cubicBezTo>
                  <a:pt x="1297352" y="1617205"/>
                  <a:pt x="1396284" y="1674588"/>
                  <a:pt x="1452520" y="1771993"/>
                </a:cubicBezTo>
                <a:cubicBezTo>
                  <a:pt x="1542498" y="1927838"/>
                  <a:pt x="1489101" y="2127117"/>
                  <a:pt x="1333256" y="2217094"/>
                </a:cubicBezTo>
                <a:cubicBezTo>
                  <a:pt x="1177410" y="2307071"/>
                  <a:pt x="978131" y="2253675"/>
                  <a:pt x="888154" y="2097829"/>
                </a:cubicBezTo>
                <a:cubicBezTo>
                  <a:pt x="798176" y="1941984"/>
                  <a:pt x="851572" y="1742705"/>
                  <a:pt x="1007419" y="1652728"/>
                </a:cubicBezTo>
                <a:cubicBezTo>
                  <a:pt x="1065861" y="1618986"/>
                  <a:pt x="1130410" y="1605406"/>
                  <a:pt x="1193013" y="1609830"/>
                </a:cubicBezTo>
                <a:close/>
                <a:moveTo>
                  <a:pt x="1721013" y="1345937"/>
                </a:moveTo>
                <a:cubicBezTo>
                  <a:pt x="1783347" y="1338202"/>
                  <a:pt x="1847142" y="1367515"/>
                  <a:pt x="1880524" y="1425334"/>
                </a:cubicBezTo>
                <a:cubicBezTo>
                  <a:pt x="1925033" y="1502425"/>
                  <a:pt x="1898619" y="1601002"/>
                  <a:pt x="1821528" y="1645511"/>
                </a:cubicBezTo>
                <a:cubicBezTo>
                  <a:pt x="1744436" y="1690020"/>
                  <a:pt x="1645859" y="1663606"/>
                  <a:pt x="1601350" y="1586514"/>
                </a:cubicBezTo>
                <a:cubicBezTo>
                  <a:pt x="1556841" y="1509423"/>
                  <a:pt x="1583254" y="1410846"/>
                  <a:pt x="1660347" y="1366337"/>
                </a:cubicBezTo>
                <a:cubicBezTo>
                  <a:pt x="1679620" y="1355210"/>
                  <a:pt x="1700235" y="1348515"/>
                  <a:pt x="1721013" y="1345937"/>
                </a:cubicBezTo>
                <a:close/>
                <a:moveTo>
                  <a:pt x="0" y="0"/>
                </a:moveTo>
                <a:lnTo>
                  <a:pt x="2420476" y="0"/>
                </a:lnTo>
                <a:lnTo>
                  <a:pt x="2431096" y="94052"/>
                </a:lnTo>
                <a:cubicBezTo>
                  <a:pt x="2434004" y="150699"/>
                  <a:pt x="2432933" y="206775"/>
                  <a:pt x="2426545" y="261706"/>
                </a:cubicBezTo>
                <a:cubicBezTo>
                  <a:pt x="2360669" y="828256"/>
                  <a:pt x="1972176" y="1172577"/>
                  <a:pt x="1347411" y="1289202"/>
                </a:cubicBezTo>
                <a:cubicBezTo>
                  <a:pt x="1096744" y="1336043"/>
                  <a:pt x="825156" y="1376752"/>
                  <a:pt x="678423" y="1606118"/>
                </a:cubicBezTo>
                <a:cubicBezTo>
                  <a:pt x="520257" y="1853673"/>
                  <a:pt x="394149" y="2125038"/>
                  <a:pt x="284014" y="2398976"/>
                </a:cubicBezTo>
                <a:cubicBezTo>
                  <a:pt x="233465" y="2524954"/>
                  <a:pt x="173906" y="2641107"/>
                  <a:pt x="97407" y="2742323"/>
                </a:cubicBezTo>
                <a:lnTo>
                  <a:pt x="0" y="28484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AD6192ED-C835-4A76-08B6-39D97729B3D3}"/>
              </a:ext>
            </a:extLst>
          </p:cNvPr>
          <p:cNvSpPr txBox="1"/>
          <p:nvPr/>
        </p:nvSpPr>
        <p:spPr>
          <a:xfrm>
            <a:off x="5543910" y="5529532"/>
            <a:ext cx="55899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chemeClr val="bg1"/>
                </a:solidFill>
                <a:cs typeface="Segoe UI"/>
                <a:hlinkClick r:id="rId3">
                  <a:extLst>
                    <a:ext uri="{A12FA001-AC4F-418D-AE19-62706E023703}">
                      <ahyp:hlinkClr xmlns:ahyp="http://schemas.microsoft.com/office/drawing/2018/hyperlinkcolor" val="tx"/>
                    </a:ext>
                  </a:extLst>
                </a:hlinkClick>
              </a:rPr>
              <a:t>Palace of Versailles</a:t>
            </a:r>
            <a:r>
              <a:rPr lang="en-US" sz="3600"/>
              <a:t>​</a:t>
            </a:r>
          </a:p>
        </p:txBody>
      </p:sp>
    </p:spTree>
    <p:extLst>
      <p:ext uri="{BB962C8B-B14F-4D97-AF65-F5344CB8AC3E}">
        <p14:creationId xmlns:p14="http://schemas.microsoft.com/office/powerpoint/2010/main" val="997324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A93D918-2911-A46F-4329-96E669E53E8B}"/>
              </a:ext>
            </a:extLst>
          </p:cNvPr>
          <p:cNvSpPr>
            <a:spLocks noGrp="1"/>
          </p:cNvSpPr>
          <p:nvPr>
            <p:ph type="title"/>
          </p:nvPr>
        </p:nvSpPr>
        <p:spPr>
          <a:xfrm>
            <a:off x="350981" y="4590661"/>
            <a:ext cx="11202898" cy="1497011"/>
          </a:xfrm>
        </p:spPr>
        <p:txBody>
          <a:bodyPr vert="horz" lIns="91440" tIns="45720" rIns="91440" bIns="45720" rtlCol="0" anchor="b">
            <a:noAutofit/>
          </a:bodyPr>
          <a:lstStyle/>
          <a:p>
            <a:pPr algn="ctr"/>
            <a:r>
              <a:rPr lang="en-US" sz="3200" b="1" spc="-100"/>
              <a:t>France’s government was in enormous debt. King Louis XIV (1638-1715), Louis XV (1710-1774), and Louis XVI (1754-1793) added to the debt, borrowing money to finance the following: </a:t>
            </a:r>
          </a:p>
        </p:txBody>
      </p:sp>
      <p:pic>
        <p:nvPicPr>
          <p:cNvPr id="4" name="Picture 4" descr="Table&#10;&#10;Description automatically generated">
            <a:extLst>
              <a:ext uri="{FF2B5EF4-FFF2-40B4-BE49-F238E27FC236}">
                <a16:creationId xmlns:a16="http://schemas.microsoft.com/office/drawing/2014/main" id="{7D1E6F5F-1551-2535-CF28-72EA59B34228}"/>
              </a:ext>
            </a:extLst>
          </p:cNvPr>
          <p:cNvPicPr>
            <a:picLocks noGrp="1" noChangeAspect="1"/>
          </p:cNvPicPr>
          <p:nvPr>
            <p:ph idx="1"/>
          </p:nvPr>
        </p:nvPicPr>
        <p:blipFill>
          <a:blip r:embed="rId2"/>
          <a:stretch>
            <a:fillRect/>
          </a:stretch>
        </p:blipFill>
        <p:spPr>
          <a:xfrm>
            <a:off x="264716" y="157361"/>
            <a:ext cx="11672688" cy="4211297"/>
          </a:xfrm>
          <a:prstGeom prst="rect">
            <a:avLst/>
          </a:prstGeom>
        </p:spPr>
      </p:pic>
    </p:spTree>
    <p:extLst>
      <p:ext uri="{BB962C8B-B14F-4D97-AF65-F5344CB8AC3E}">
        <p14:creationId xmlns:p14="http://schemas.microsoft.com/office/powerpoint/2010/main" val="2591603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60674A1-A09A-A661-42E3-217571E64298}"/>
              </a:ext>
            </a:extLst>
          </p:cNvPr>
          <p:cNvSpPr>
            <a:spLocks noGrp="1"/>
          </p:cNvSpPr>
          <p:nvPr>
            <p:ph type="title"/>
          </p:nvPr>
        </p:nvSpPr>
        <p:spPr>
          <a:xfrm>
            <a:off x="336604" y="1298448"/>
            <a:ext cx="3991933" cy="3255264"/>
          </a:xfrm>
        </p:spPr>
        <p:txBody>
          <a:bodyPr vert="horz" lIns="91440" tIns="45720" rIns="91440" bIns="45720" rtlCol="0" anchor="b">
            <a:normAutofit/>
          </a:bodyPr>
          <a:lstStyle/>
          <a:p>
            <a:r>
              <a:rPr lang="en-US" sz="4600" spc="-100"/>
              <a:t>The French Revolution – The History Channel (20:00 – 22:15)</a:t>
            </a:r>
          </a:p>
        </p:txBody>
      </p:sp>
      <p:pic>
        <p:nvPicPr>
          <p:cNvPr id="4" name="Online Media 3" title="The French Revolution (Documentary)">
            <a:hlinkClick r:id="" action="ppaction://media"/>
            <a:extLst>
              <a:ext uri="{FF2B5EF4-FFF2-40B4-BE49-F238E27FC236}">
                <a16:creationId xmlns:a16="http://schemas.microsoft.com/office/drawing/2014/main" id="{DD78A281-55C5-9E80-EB1A-37B84CD5881A}"/>
              </a:ext>
            </a:extLst>
          </p:cNvPr>
          <p:cNvPicPr>
            <a:picLocks noGrp="1" noRot="1" noChangeAspect="1"/>
          </p:cNvPicPr>
          <p:nvPr>
            <p:ph idx="1"/>
            <a:videoFile r:link="rId1"/>
          </p:nvPr>
        </p:nvPicPr>
        <p:blipFill>
          <a:blip r:embed="rId3"/>
          <a:stretch>
            <a:fillRect/>
          </a:stretch>
        </p:blipFill>
        <p:spPr>
          <a:xfrm>
            <a:off x="5120640" y="1037197"/>
            <a:ext cx="6367271" cy="4775453"/>
          </a:xfrm>
          <a:prstGeom prst="rect">
            <a:avLst/>
          </a:prstGeom>
        </p:spPr>
      </p:pic>
      <p:sp>
        <p:nvSpPr>
          <p:cNvPr id="17" name="Rectangle 16">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11980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216AF-5F76-2502-528A-28FBEDC355FB}"/>
              </a:ext>
            </a:extLst>
          </p:cNvPr>
          <p:cNvSpPr>
            <a:spLocks noGrp="1"/>
          </p:cNvSpPr>
          <p:nvPr>
            <p:ph type="title"/>
          </p:nvPr>
        </p:nvSpPr>
        <p:spPr>
          <a:xfrm>
            <a:off x="152278" y="1123837"/>
            <a:ext cx="3249406" cy="4601183"/>
          </a:xfrm>
        </p:spPr>
        <p:txBody>
          <a:bodyPr>
            <a:noAutofit/>
          </a:bodyPr>
          <a:lstStyle/>
          <a:p>
            <a:r>
              <a:rPr lang="en-US" sz="3200" b="1">
                <a:ea typeface="+mj-lt"/>
                <a:cs typeface="+mj-lt"/>
              </a:rPr>
              <a:t>SQ 8. During the National Assembly stage of the French Revolution what actions were taken to address issues in France? To what extent did those actions fix those problems?</a:t>
            </a:r>
            <a:endParaRPr lang="en-US" sz="3200"/>
          </a:p>
        </p:txBody>
      </p:sp>
      <p:sp>
        <p:nvSpPr>
          <p:cNvPr id="3" name="Content Placeholder 2">
            <a:extLst>
              <a:ext uri="{FF2B5EF4-FFF2-40B4-BE49-F238E27FC236}">
                <a16:creationId xmlns:a16="http://schemas.microsoft.com/office/drawing/2014/main" id="{AA36B243-5BAF-EF5F-2C11-FAE89482028C}"/>
              </a:ext>
            </a:extLst>
          </p:cNvPr>
          <p:cNvSpPr>
            <a:spLocks noGrp="1"/>
          </p:cNvSpPr>
          <p:nvPr>
            <p:ph idx="1"/>
          </p:nvPr>
        </p:nvSpPr>
        <p:spPr/>
        <p:txBody>
          <a:bodyPr/>
          <a:lstStyle/>
          <a:p>
            <a:pPr marL="0" indent="0" algn="ctr">
              <a:lnSpc>
                <a:spcPct val="100000"/>
              </a:lnSpc>
              <a:buNone/>
            </a:pPr>
            <a:r>
              <a:rPr lang="en-US" sz="4000" b="1">
                <a:ea typeface="+mn-lt"/>
                <a:cs typeface="+mn-lt"/>
              </a:rPr>
              <a:t>Big Idea: </a:t>
            </a:r>
            <a:r>
              <a:rPr lang="en-US" sz="4000">
                <a:ea typeface="+mn-lt"/>
                <a:cs typeface="+mn-lt"/>
              </a:rPr>
              <a:t>During the </a:t>
            </a:r>
            <a:r>
              <a:rPr lang="en-US" sz="4000" u="sng">
                <a:ea typeface="+mn-lt"/>
                <a:cs typeface="+mn-lt"/>
              </a:rPr>
              <a:t>National Assembly</a:t>
            </a:r>
            <a:r>
              <a:rPr lang="en-US" sz="4000">
                <a:ea typeface="+mn-lt"/>
                <a:cs typeface="+mn-lt"/>
              </a:rPr>
              <a:t> stage of the French Revolution, three actions were taken to address issues in France: laws were passed and people attacked the </a:t>
            </a:r>
            <a:r>
              <a:rPr lang="en-US" sz="4000" u="sng">
                <a:ea typeface="+mn-lt"/>
                <a:cs typeface="+mn-lt"/>
              </a:rPr>
              <a:t>Bastille</a:t>
            </a:r>
            <a:r>
              <a:rPr lang="en-US" sz="4000">
                <a:ea typeface="+mn-lt"/>
                <a:cs typeface="+mn-lt"/>
              </a:rPr>
              <a:t> and the </a:t>
            </a:r>
            <a:r>
              <a:rPr lang="en-US" sz="4000" u="sng">
                <a:ea typeface="+mn-lt"/>
                <a:cs typeface="+mn-lt"/>
              </a:rPr>
              <a:t>Palace of Versailles</a:t>
            </a:r>
            <a:r>
              <a:rPr lang="en-US" sz="4000">
                <a:ea typeface="+mn-lt"/>
                <a:cs typeface="+mn-lt"/>
              </a:rPr>
              <a:t>.</a:t>
            </a:r>
            <a:endParaRPr lang="en-US" sz="4000"/>
          </a:p>
        </p:txBody>
      </p:sp>
    </p:spTree>
    <p:extLst>
      <p:ext uri="{BB962C8B-B14F-4D97-AF65-F5344CB8AC3E}">
        <p14:creationId xmlns:p14="http://schemas.microsoft.com/office/powerpoint/2010/main" val="4009623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9FDD9264-A478-4B82-A891-2BEA8BF9F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D359B296-9A47-B59A-6B0F-A5A6548DFA48}"/>
              </a:ext>
            </a:extLst>
          </p:cNvPr>
          <p:cNvPicPr>
            <a:picLocks noGrp="1" noChangeAspect="1"/>
          </p:cNvPicPr>
          <p:nvPr>
            <p:ph idx="1"/>
          </p:nvPr>
        </p:nvPicPr>
        <p:blipFill rotWithShape="1">
          <a:blip r:embed="rId2"/>
          <a:srcRect t="21610" r="9092" b="1"/>
          <a:stretch/>
        </p:blipFill>
        <p:spPr>
          <a:xfrm>
            <a:off x="20" y="-1"/>
            <a:ext cx="12188932" cy="6858000"/>
          </a:xfrm>
          <a:prstGeom prst="rect">
            <a:avLst/>
          </a:prstGeom>
        </p:spPr>
      </p:pic>
      <p:sp>
        <p:nvSpPr>
          <p:cNvPr id="15" name="Rectangle 14">
            <a:extLst>
              <a:ext uri="{FF2B5EF4-FFF2-40B4-BE49-F238E27FC236}">
                <a16:creationId xmlns:a16="http://schemas.microsoft.com/office/drawing/2014/main" id="{C4D755E9-CEF5-43A7-A514-4664F25F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19E7393-7E81-24F2-A539-3946BFC699C6}"/>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3700" b="1" spc="-100"/>
              <a:t>May-June 1789:</a:t>
            </a:r>
            <a:r>
              <a:rPr lang="en-US" sz="3700" spc="-100"/>
              <a:t> The Estates General is Called and the National Assembly Established</a:t>
            </a:r>
          </a:p>
        </p:txBody>
      </p:sp>
      <p:sp>
        <p:nvSpPr>
          <p:cNvPr id="17" name="Rectangle 16">
            <a:extLst>
              <a:ext uri="{FF2B5EF4-FFF2-40B4-BE49-F238E27FC236}">
                <a16:creationId xmlns:a16="http://schemas.microsoft.com/office/drawing/2014/main" id="{2BF879CD-ED15-450F-B829-699C694D2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90999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162304-DA60-4C31-9E2B-E22F8DA75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C4AE1EFF-264A-4A42-BEA1-0E875F40D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4102E8E4-3982-4884-AA0F-68EC37047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1EB3F61-F91A-45E6-81DA-F22A4CBAC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8"/>
            <a:ext cx="1286934" cy="5333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E2F8A3B8-E045-742B-0EA3-FF8AD9501D42}"/>
              </a:ext>
            </a:extLst>
          </p:cNvPr>
          <p:cNvSpPr>
            <a:spLocks noGrp="1"/>
          </p:cNvSpPr>
          <p:nvPr>
            <p:ph idx="4294967295"/>
          </p:nvPr>
        </p:nvSpPr>
        <p:spPr>
          <a:xfrm>
            <a:off x="1390293" y="485314"/>
            <a:ext cx="10420183" cy="5610682"/>
          </a:xfrm>
        </p:spPr>
        <p:txBody>
          <a:bodyPr vert="horz" lIns="91440" tIns="45720" rIns="91440" bIns="45720" rtlCol="0" anchor="t">
            <a:normAutofit/>
          </a:bodyPr>
          <a:lstStyle/>
          <a:p>
            <a:pPr marL="0" indent="0" algn="ctr">
              <a:buNone/>
            </a:pPr>
            <a:r>
              <a:rPr lang="en-US" sz="4400"/>
              <a:t>The Estates General was a meeting where </a:t>
            </a:r>
            <a:r>
              <a:rPr lang="en-US" sz="4400" b="1"/>
              <a:t>representatives </a:t>
            </a:r>
            <a:r>
              <a:rPr lang="en-US" sz="4400"/>
              <a:t>from the French estates (the clergy, the nobility, and the commoners) gathered. The Estates General had not met since 1614. In May 1789, King Louis XVI called the three estates together to discuss the problems that France faced.</a:t>
            </a:r>
            <a:endParaRPr lang="en-US"/>
          </a:p>
        </p:txBody>
      </p:sp>
      <p:sp>
        <p:nvSpPr>
          <p:cNvPr id="16" name="Rectangle 15">
            <a:extLst>
              <a:ext uri="{FF2B5EF4-FFF2-40B4-BE49-F238E27FC236}">
                <a16:creationId xmlns:a16="http://schemas.microsoft.com/office/drawing/2014/main" id="{C0D1CB9A-4C6B-4843-B8E9-CD0071D37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5435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162304-DA60-4C31-9E2B-E22F8DA75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C4AE1EFF-264A-4A42-BEA1-0E875F40D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4102E8E4-3982-4884-AA0F-68EC37047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1EB3F61-F91A-45E6-81DA-F22A4CBAC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8"/>
            <a:ext cx="1286934" cy="5333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E2F8A3B8-E045-742B-0EA3-FF8AD9501D42}"/>
              </a:ext>
            </a:extLst>
          </p:cNvPr>
          <p:cNvSpPr>
            <a:spLocks noGrp="1"/>
          </p:cNvSpPr>
          <p:nvPr>
            <p:ph idx="4294967295"/>
          </p:nvPr>
        </p:nvSpPr>
        <p:spPr>
          <a:xfrm>
            <a:off x="1260897" y="485314"/>
            <a:ext cx="10290787" cy="5610682"/>
          </a:xfrm>
        </p:spPr>
        <p:txBody>
          <a:bodyPr vert="horz" lIns="91440" tIns="45720" rIns="91440" bIns="45720" rtlCol="0" anchor="t">
            <a:normAutofit/>
          </a:bodyPr>
          <a:lstStyle/>
          <a:p>
            <a:pPr marL="0" indent="0" algn="ctr">
              <a:buNone/>
            </a:pPr>
            <a:r>
              <a:rPr lang="en-US" sz="5400">
                <a:ea typeface="+mn-lt"/>
                <a:cs typeface="+mn-lt"/>
              </a:rPr>
              <a:t>At the Estates General each estate only had one vote. Even though the third estate, or the commoners, had the largest </a:t>
            </a:r>
            <a:r>
              <a:rPr lang="en-US" sz="5400" b="1">
                <a:ea typeface="+mn-lt"/>
                <a:cs typeface="+mn-lt"/>
              </a:rPr>
              <a:t>population</a:t>
            </a:r>
            <a:r>
              <a:rPr lang="en-US" sz="5400">
                <a:ea typeface="+mn-lt"/>
                <a:cs typeface="+mn-lt"/>
              </a:rPr>
              <a:t>, they did not receive what they felt was fair representation in the </a:t>
            </a:r>
            <a:r>
              <a:rPr lang="en-US" sz="5400" b="1">
                <a:ea typeface="+mn-lt"/>
                <a:cs typeface="+mn-lt"/>
              </a:rPr>
              <a:t>decision-making</a:t>
            </a:r>
            <a:r>
              <a:rPr lang="en-US" sz="5400">
                <a:ea typeface="+mn-lt"/>
                <a:cs typeface="+mn-lt"/>
              </a:rPr>
              <a:t>. </a:t>
            </a:r>
          </a:p>
        </p:txBody>
      </p:sp>
      <p:sp>
        <p:nvSpPr>
          <p:cNvPr id="16" name="Rectangle 15">
            <a:extLst>
              <a:ext uri="{FF2B5EF4-FFF2-40B4-BE49-F238E27FC236}">
                <a16:creationId xmlns:a16="http://schemas.microsoft.com/office/drawing/2014/main" id="{C0D1CB9A-4C6B-4843-B8E9-CD0071D37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8370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BA91C-A947-6EDF-6C39-D38AE35AD2CA}"/>
              </a:ext>
            </a:extLst>
          </p:cNvPr>
          <p:cNvSpPr>
            <a:spLocks noGrp="1"/>
          </p:cNvSpPr>
          <p:nvPr>
            <p:ph type="title"/>
          </p:nvPr>
        </p:nvSpPr>
        <p:spPr>
          <a:xfrm>
            <a:off x="609600" y="126463"/>
            <a:ext cx="10958423" cy="664205"/>
          </a:xfrm>
        </p:spPr>
        <p:txBody>
          <a:bodyPr>
            <a:normAutofit fontScale="90000"/>
          </a:bodyPr>
          <a:lstStyle/>
          <a:p>
            <a:r>
              <a:rPr lang="en-US">
                <a:cs typeface="Posterama"/>
              </a:rPr>
              <a:t>Conceptual Understandings:</a:t>
            </a:r>
            <a:endParaRPr lang="en-US"/>
          </a:p>
        </p:txBody>
      </p:sp>
      <p:graphicFrame>
        <p:nvGraphicFramePr>
          <p:cNvPr id="12" name="Content Placeholder 11">
            <a:extLst>
              <a:ext uri="{FF2B5EF4-FFF2-40B4-BE49-F238E27FC236}">
                <a16:creationId xmlns:a16="http://schemas.microsoft.com/office/drawing/2014/main" id="{42EB4C11-C100-09FE-BC6A-63E4082748B7}"/>
              </a:ext>
            </a:extLst>
          </p:cNvPr>
          <p:cNvGraphicFramePr>
            <a:graphicFrameLocks noGrp="1"/>
          </p:cNvGraphicFramePr>
          <p:nvPr>
            <p:ph idx="1"/>
          </p:nvPr>
        </p:nvGraphicFramePr>
        <p:xfrm>
          <a:off x="503207" y="1164566"/>
          <a:ext cx="11351996" cy="5247640"/>
        </p:xfrm>
        <a:graphic>
          <a:graphicData uri="http://schemas.openxmlformats.org/drawingml/2006/table">
            <a:tbl>
              <a:tblPr firstRow="1" bandRow="1">
                <a:tableStyleId>{5C22544A-7EE6-4342-B048-85BDC9FD1C3A}</a:tableStyleId>
              </a:tblPr>
              <a:tblGrid>
                <a:gridCol w="5675998">
                  <a:extLst>
                    <a:ext uri="{9D8B030D-6E8A-4147-A177-3AD203B41FA5}">
                      <a16:colId xmlns:a16="http://schemas.microsoft.com/office/drawing/2014/main" val="3786081087"/>
                    </a:ext>
                  </a:extLst>
                </a:gridCol>
                <a:gridCol w="5675998">
                  <a:extLst>
                    <a:ext uri="{9D8B030D-6E8A-4147-A177-3AD203B41FA5}">
                      <a16:colId xmlns:a16="http://schemas.microsoft.com/office/drawing/2014/main" val="2838531753"/>
                    </a:ext>
                  </a:extLst>
                </a:gridCol>
              </a:tblGrid>
              <a:tr h="1866900">
                <a:tc>
                  <a:txBody>
                    <a:bodyPr/>
                    <a:lstStyle/>
                    <a:p>
                      <a:pPr rtl="0" fontAlgn="t">
                        <a:spcBef>
                          <a:spcPts val="0"/>
                        </a:spcBef>
                        <a:spcAft>
                          <a:spcPts val="0"/>
                        </a:spcAft>
                      </a:pPr>
                      <a:r>
                        <a:rPr lang="en-US" sz="1400" u="none" strike="noStrike">
                          <a:effectLst/>
                        </a:rPr>
                        <a:t>Enduring Understanding(s): </a:t>
                      </a:r>
                      <a:endParaRPr lang="en-US" sz="1400">
                        <a:effectLst/>
                      </a:endParaRPr>
                    </a:p>
                    <a:p>
                      <a:pPr rtl="0" fontAlgn="t">
                        <a:spcBef>
                          <a:spcPts val="0"/>
                        </a:spcBef>
                        <a:spcAft>
                          <a:spcPts val="0"/>
                        </a:spcAft>
                      </a:pPr>
                      <a:r>
                        <a:rPr lang="en-US" sz="1400" u="none" strike="noStrike">
                          <a:effectLst/>
                        </a:rPr>
                        <a:t>NYS Key Ideas</a:t>
                      </a:r>
                      <a:endParaRPr lang="en-US" sz="1400">
                        <a:effectLst/>
                      </a:endParaRPr>
                    </a:p>
                    <a:p>
                      <a:pPr rtl="0" fontAlgn="t">
                        <a:spcBef>
                          <a:spcPts val="0"/>
                        </a:spcBef>
                        <a:spcAft>
                          <a:spcPts val="0"/>
                        </a:spcAft>
                      </a:pPr>
                      <a:r>
                        <a:rPr lang="en-US" sz="1400" u="none" strike="noStrike">
                          <a:effectLst/>
                        </a:rPr>
                        <a:t>10.2: ENLIGHTENMENT, REVOLUTION, AND NATIONALISM: The Enlightenment called into question traditional beliefs and inspired widespread political, economic, and social change. This intellectual movement was used to challenge political authorities in Europe and colonial rule in the Americas. These ideals inspired political and social movements. (Standards: 2, 3, 5; Themes: MOV, TCC, GEO, SOC, GOV, CIV)</a:t>
                      </a:r>
                      <a:endParaRPr lang="en-US" sz="1400">
                        <a:effectLst/>
                      </a:endParaRPr>
                    </a:p>
                  </a:txBody>
                  <a:tcPr marL="73025" marR="73025" marT="63500" marB="63500"/>
                </a:tc>
                <a:tc>
                  <a:txBody>
                    <a:bodyPr/>
                    <a:lstStyle/>
                    <a:p>
                      <a:pPr rtl="0" fontAlgn="t">
                        <a:spcBef>
                          <a:spcPts val="0"/>
                        </a:spcBef>
                        <a:spcAft>
                          <a:spcPts val="0"/>
                        </a:spcAft>
                      </a:pPr>
                      <a:r>
                        <a:rPr lang="en-US" sz="1400" u="none" strike="noStrike">
                          <a:effectLst/>
                        </a:rPr>
                        <a:t>Essential Question:</a:t>
                      </a:r>
                      <a:endParaRPr lang="en-US" sz="1400">
                        <a:effectLst/>
                      </a:endParaRPr>
                    </a:p>
                    <a:p>
                      <a:pPr rtl="0" fontAlgn="t">
                        <a:spcBef>
                          <a:spcPts val="0"/>
                        </a:spcBef>
                        <a:spcAft>
                          <a:spcPts val="0"/>
                        </a:spcAft>
                      </a:pPr>
                      <a:r>
                        <a:rPr lang="en-US" sz="1400" u="none" strike="noStrike">
                          <a:effectLst/>
                        </a:rPr>
                        <a:t>How do turning points change history?</a:t>
                      </a:r>
                      <a:endParaRPr lang="en-US" sz="1400">
                        <a:effectLst/>
                      </a:endParaRPr>
                    </a:p>
                    <a:p>
                      <a:pPr rtl="0" fontAlgn="t">
                        <a:spcBef>
                          <a:spcPts val="0"/>
                        </a:spcBef>
                        <a:spcAft>
                          <a:spcPts val="0"/>
                        </a:spcAft>
                      </a:pPr>
                      <a:br>
                        <a:rPr lang="en-US" sz="1400">
                          <a:effectLst/>
                        </a:rPr>
                      </a:br>
                      <a:r>
                        <a:rPr lang="en-US" sz="1400" u="none" strike="noStrike">
                          <a:effectLst/>
                        </a:rPr>
                        <a:t>Supporting Questions:</a:t>
                      </a:r>
                      <a:endParaRPr lang="en-US" sz="1400">
                        <a:effectLst/>
                      </a:endParaRPr>
                    </a:p>
                    <a:p>
                      <a:pPr rtl="0" fontAlgn="t">
                        <a:spcBef>
                          <a:spcPts val="0"/>
                        </a:spcBef>
                        <a:spcAft>
                          <a:spcPts val="0"/>
                        </a:spcAft>
                      </a:pPr>
                      <a:r>
                        <a:rPr lang="en-US" sz="1400" u="none" strike="noStrike">
                          <a:effectLst/>
                        </a:rPr>
                        <a:t>10.2a: According to the Enlightenment thinkers, how should a government rule its people?</a:t>
                      </a:r>
                      <a:endParaRPr lang="en-US" sz="1400">
                        <a:effectLst/>
                      </a:endParaRPr>
                    </a:p>
                    <a:p>
                      <a:pPr rtl="0" fontAlgn="t">
                        <a:spcBef>
                          <a:spcPts val="0"/>
                        </a:spcBef>
                        <a:spcAft>
                          <a:spcPts val="0"/>
                        </a:spcAft>
                      </a:pPr>
                      <a:r>
                        <a:rPr lang="en-US" sz="1400" u="none" strike="noStrike">
                          <a:effectLst/>
                        </a:rPr>
                        <a:t>10.2b: How did the Enlightenment affect 18th century social reform movements and Enlightened Despots?</a:t>
                      </a:r>
                      <a:endParaRPr lang="en-US" sz="1400">
                        <a:effectLst/>
                      </a:endParaRPr>
                    </a:p>
                    <a:p>
                      <a:pPr rtl="0" fontAlgn="t">
                        <a:spcBef>
                          <a:spcPts val="0"/>
                        </a:spcBef>
                        <a:spcAft>
                          <a:spcPts val="0"/>
                        </a:spcAft>
                      </a:pPr>
                      <a:r>
                        <a:rPr lang="en-US" sz="1400" u="none" strike="noStrike">
                          <a:effectLst/>
                        </a:rPr>
                        <a:t>10.2c: Was the French Revolution successful?</a:t>
                      </a:r>
                      <a:endParaRPr lang="en-US" sz="1400">
                        <a:effectLst/>
                      </a:endParaRPr>
                    </a:p>
                    <a:p>
                      <a:pPr rtl="0" fontAlgn="t">
                        <a:spcBef>
                          <a:spcPts val="0"/>
                        </a:spcBef>
                        <a:spcAft>
                          <a:spcPts val="0"/>
                        </a:spcAft>
                      </a:pPr>
                      <a:r>
                        <a:rPr lang="en-US" sz="1400" u="none" strike="noStrike">
                          <a:effectLst/>
                        </a:rPr>
                        <a:t>10.2d: What impact did the French Revolution have on world history? </a:t>
                      </a:r>
                      <a:endParaRPr lang="en-US" sz="1400">
                        <a:effectLst/>
                      </a:endParaRPr>
                    </a:p>
                  </a:txBody>
                  <a:tcPr marL="73025" marR="73025" marT="63500" marB="63500"/>
                </a:tc>
                <a:extLst>
                  <a:ext uri="{0D108BD9-81ED-4DB2-BD59-A6C34878D82A}">
                    <a16:rowId xmlns:a16="http://schemas.microsoft.com/office/drawing/2014/main" val="2666074917"/>
                  </a:ext>
                </a:extLst>
              </a:tr>
              <a:tr h="419100">
                <a:tc>
                  <a:txBody>
                    <a:bodyPr/>
                    <a:lstStyle/>
                    <a:p>
                      <a:pPr rtl="0" fontAlgn="t">
                        <a:spcBef>
                          <a:spcPts val="0"/>
                        </a:spcBef>
                        <a:spcAft>
                          <a:spcPts val="0"/>
                        </a:spcAft>
                      </a:pPr>
                      <a:r>
                        <a:rPr lang="en-US" sz="1400" b="1" u="none" strike="noStrike">
                          <a:effectLst/>
                        </a:rPr>
                        <a:t>Knowledge (NYS Conceptual Understandings):</a:t>
                      </a:r>
                      <a:endParaRPr lang="en-US" sz="1400" b="1">
                        <a:effectLst/>
                      </a:endParaRPr>
                    </a:p>
                    <a:p>
                      <a:pPr rtl="0" fontAlgn="t">
                        <a:spcBef>
                          <a:spcPts val="0"/>
                        </a:spcBef>
                        <a:spcAft>
                          <a:spcPts val="0"/>
                        </a:spcAft>
                      </a:pPr>
                      <a:r>
                        <a:rPr lang="en-US" sz="1400" b="1" u="none" strike="noStrike">
                          <a:effectLst/>
                        </a:rPr>
                        <a:t>Students will know...</a:t>
                      </a:r>
                      <a:endParaRPr lang="en-US" sz="1400" b="1">
                        <a:effectLst/>
                      </a:endParaRPr>
                    </a:p>
                  </a:txBody>
                  <a:tcPr marL="73025" marR="73025" marT="63500" marB="63500"/>
                </a:tc>
                <a:tc>
                  <a:txBody>
                    <a:bodyPr/>
                    <a:lstStyle/>
                    <a:p>
                      <a:pPr rtl="0" fontAlgn="t">
                        <a:spcBef>
                          <a:spcPts val="0"/>
                        </a:spcBef>
                        <a:spcAft>
                          <a:spcPts val="0"/>
                        </a:spcAft>
                      </a:pPr>
                      <a:r>
                        <a:rPr lang="en-US" sz="1400" b="1" u="none" strike="noStrike">
                          <a:effectLst/>
                        </a:rPr>
                        <a:t>Skills (based on the NYS Content Specifications):</a:t>
                      </a:r>
                      <a:endParaRPr lang="en-US" sz="1400" b="1">
                        <a:effectLst/>
                      </a:endParaRPr>
                    </a:p>
                    <a:p>
                      <a:pPr rtl="0" fontAlgn="t">
                        <a:spcBef>
                          <a:spcPts val="0"/>
                        </a:spcBef>
                        <a:spcAft>
                          <a:spcPts val="0"/>
                        </a:spcAft>
                      </a:pPr>
                      <a:r>
                        <a:rPr lang="en-US" sz="1400" b="1" u="none" strike="noStrike">
                          <a:effectLst/>
                        </a:rPr>
                        <a:t>Students will be able to…</a:t>
                      </a:r>
                      <a:endParaRPr lang="en-US" sz="1400" b="1">
                        <a:effectLst/>
                      </a:endParaRPr>
                    </a:p>
                  </a:txBody>
                  <a:tcPr marL="73025" marR="73025" marT="63500" marB="63500"/>
                </a:tc>
                <a:extLst>
                  <a:ext uri="{0D108BD9-81ED-4DB2-BD59-A6C34878D82A}">
                    <a16:rowId xmlns:a16="http://schemas.microsoft.com/office/drawing/2014/main" val="2097376790"/>
                  </a:ext>
                </a:extLst>
              </a:tr>
              <a:tr h="685800">
                <a:tc>
                  <a:txBody>
                    <a:bodyPr/>
                    <a:lstStyle/>
                    <a:p>
                      <a:pPr rtl="0" fontAlgn="ctr">
                        <a:spcBef>
                          <a:spcPts val="0"/>
                        </a:spcBef>
                        <a:spcAft>
                          <a:spcPts val="0"/>
                        </a:spcAft>
                      </a:pPr>
                      <a:r>
                        <a:rPr lang="en-US" sz="1400" u="none" strike="noStrike">
                          <a:effectLst/>
                        </a:rPr>
                        <a:t>10.2a Enlightenment thinkers developed political philosophies based on natural laws, which included the concepts of social contract, consent of the governed, and the rights of citizens.</a:t>
                      </a:r>
                      <a:endParaRPr lang="en-US" sz="1400">
                        <a:effectLst/>
                      </a:endParaRPr>
                    </a:p>
                  </a:txBody>
                  <a:tcPr marL="73025" marR="73025" marT="63500" marB="63500" anchor="ctr"/>
                </a:tc>
                <a:tc>
                  <a:txBody>
                    <a:bodyPr/>
                    <a:lstStyle/>
                    <a:p>
                      <a:pPr rtl="0" fontAlgn="ctr">
                        <a:spcBef>
                          <a:spcPts val="0"/>
                        </a:spcBef>
                        <a:spcAft>
                          <a:spcPts val="0"/>
                        </a:spcAft>
                      </a:pPr>
                      <a:r>
                        <a:rPr lang="en-US" sz="1400" u="none" strike="noStrike">
                          <a:effectLst/>
                        </a:rPr>
                        <a:t>Students will examine at least three Enlightenment thinkers, including John Locke, Baron de Montesquieu, and Jean-Jacques Rousseau, and key ideas from their written works.</a:t>
                      </a:r>
                      <a:endParaRPr lang="en-US" sz="1400">
                        <a:effectLst/>
                      </a:endParaRPr>
                    </a:p>
                  </a:txBody>
                  <a:tcPr marL="73025" marR="73025" marT="63500" marB="63500" anchor="ctr"/>
                </a:tc>
                <a:extLst>
                  <a:ext uri="{0D108BD9-81ED-4DB2-BD59-A6C34878D82A}">
                    <a16:rowId xmlns:a16="http://schemas.microsoft.com/office/drawing/2014/main" val="970191626"/>
                  </a:ext>
                </a:extLst>
              </a:tr>
              <a:tr h="685800">
                <a:tc rowSpan="2">
                  <a:txBody>
                    <a:bodyPr/>
                    <a:lstStyle/>
                    <a:p>
                      <a:pPr rtl="0" fontAlgn="ctr">
                        <a:spcBef>
                          <a:spcPts val="0"/>
                        </a:spcBef>
                        <a:spcAft>
                          <a:spcPts val="0"/>
                        </a:spcAft>
                      </a:pPr>
                      <a:r>
                        <a:rPr lang="en-US" sz="1400" u="none" strike="noStrike">
                          <a:effectLst/>
                        </a:rPr>
                        <a:t>10.2b Individuals used Enlightenment ideals to challenge traditional beliefs and secure people’s rights in reform movements, such as women’s rights and abolition; some leaders may be considered enlightened despots.</a:t>
                      </a:r>
                      <a:endParaRPr lang="en-US" sz="1400">
                        <a:effectLst/>
                      </a:endParaRPr>
                    </a:p>
                  </a:txBody>
                  <a:tcPr marL="73025" marR="73025" marT="63500" marB="63500" anchor="ctr"/>
                </a:tc>
                <a:tc>
                  <a:txBody>
                    <a:bodyPr/>
                    <a:lstStyle/>
                    <a:p>
                      <a:pPr rtl="0" fontAlgn="ctr">
                        <a:spcBef>
                          <a:spcPts val="0"/>
                        </a:spcBef>
                        <a:spcAft>
                          <a:spcPts val="0"/>
                        </a:spcAft>
                      </a:pPr>
                      <a:r>
                        <a:rPr lang="en-US" sz="1400" u="none" strike="noStrike">
                          <a:effectLst/>
                        </a:rPr>
                        <a:t>Students will explore the influence of Enlightenment ideals on issues of gender and abolition by examining the ideas of individuals such as Mary Wollstonecraft and William Wilberforce.  </a:t>
                      </a:r>
                      <a:endParaRPr lang="en-US" sz="1400">
                        <a:effectLst/>
                      </a:endParaRPr>
                    </a:p>
                  </a:txBody>
                  <a:tcPr marL="73025" marR="73025" marT="63500" marB="63500" anchor="ctr"/>
                </a:tc>
                <a:extLst>
                  <a:ext uri="{0D108BD9-81ED-4DB2-BD59-A6C34878D82A}">
                    <a16:rowId xmlns:a16="http://schemas.microsoft.com/office/drawing/2014/main" val="3743552313"/>
                  </a:ext>
                </a:extLst>
              </a:tr>
              <a:tr h="685800">
                <a:tc vMerge="1">
                  <a:txBody>
                    <a:bodyPr/>
                    <a:lstStyle/>
                    <a:p>
                      <a:endParaRPr lang="en-US"/>
                    </a:p>
                  </a:txBody>
                  <a:tcPr/>
                </a:tc>
                <a:tc>
                  <a:txBody>
                    <a:bodyPr/>
                    <a:lstStyle/>
                    <a:p>
                      <a:pPr rtl="0" fontAlgn="ctr">
                        <a:spcBef>
                          <a:spcPts val="0"/>
                        </a:spcBef>
                        <a:spcAft>
                          <a:spcPts val="0"/>
                        </a:spcAft>
                      </a:pPr>
                      <a:r>
                        <a:rPr lang="en-US" sz="1400" u="none" strike="noStrike">
                          <a:effectLst/>
                        </a:rPr>
                        <a:t>Students will examine enlightened despots including Catherine the Great</a:t>
                      </a:r>
                      <a:endParaRPr lang="en-US" sz="1400">
                        <a:effectLst/>
                      </a:endParaRPr>
                    </a:p>
                  </a:txBody>
                  <a:tcPr marL="73025" marR="73025" marT="63500" marB="63500" anchor="ctr"/>
                </a:tc>
                <a:extLst>
                  <a:ext uri="{0D108BD9-81ED-4DB2-BD59-A6C34878D82A}">
                    <a16:rowId xmlns:a16="http://schemas.microsoft.com/office/drawing/2014/main" val="1663439731"/>
                  </a:ext>
                </a:extLst>
              </a:tr>
            </a:tbl>
          </a:graphicData>
        </a:graphic>
      </p:graphicFrame>
    </p:spTree>
    <p:extLst>
      <p:ext uri="{BB962C8B-B14F-4D97-AF65-F5344CB8AC3E}">
        <p14:creationId xmlns:p14="http://schemas.microsoft.com/office/powerpoint/2010/main" val="4196246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162304-DA60-4C31-9E2B-E22F8DA75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C4AE1EFF-264A-4A42-BEA1-0E875F40D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4102E8E4-3982-4884-AA0F-68EC37047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1EB3F61-F91A-45E6-81DA-F22A4CBAC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8"/>
            <a:ext cx="1286934" cy="5333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E2F8A3B8-E045-742B-0EA3-FF8AD9501D42}"/>
              </a:ext>
            </a:extLst>
          </p:cNvPr>
          <p:cNvSpPr>
            <a:spLocks noGrp="1"/>
          </p:cNvSpPr>
          <p:nvPr>
            <p:ph idx="4294967295"/>
          </p:nvPr>
        </p:nvSpPr>
        <p:spPr>
          <a:xfrm>
            <a:off x="1260897" y="485314"/>
            <a:ext cx="10290787" cy="5610682"/>
          </a:xfrm>
        </p:spPr>
        <p:txBody>
          <a:bodyPr vert="horz" lIns="91440" tIns="45720" rIns="91440" bIns="45720" rtlCol="0" anchor="t">
            <a:normAutofit/>
          </a:bodyPr>
          <a:lstStyle/>
          <a:p>
            <a:pPr marL="0" indent="0" algn="ctr">
              <a:buNone/>
            </a:pPr>
            <a:r>
              <a:rPr lang="en-US" sz="5400">
                <a:ea typeface="+mn-lt"/>
                <a:cs typeface="+mn-lt"/>
              </a:rPr>
              <a:t>The third estate feared that they would be overruled and outvoted by the first and second estates. Because of this fear, the third estate broke away and formed the </a:t>
            </a:r>
            <a:r>
              <a:rPr lang="en-US" sz="5400" b="1">
                <a:ea typeface="+mn-lt"/>
                <a:cs typeface="+mn-lt"/>
              </a:rPr>
              <a:t>National Assembly</a:t>
            </a:r>
            <a:r>
              <a:rPr lang="en-US" sz="5400">
                <a:ea typeface="+mn-lt"/>
                <a:cs typeface="+mn-lt"/>
              </a:rPr>
              <a:t> in June 1789.</a:t>
            </a:r>
          </a:p>
        </p:txBody>
      </p:sp>
      <p:sp>
        <p:nvSpPr>
          <p:cNvPr id="16" name="Rectangle 15">
            <a:extLst>
              <a:ext uri="{FF2B5EF4-FFF2-40B4-BE49-F238E27FC236}">
                <a16:creationId xmlns:a16="http://schemas.microsoft.com/office/drawing/2014/main" id="{C0D1CB9A-4C6B-4843-B8E9-CD0071D37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579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162304-DA60-4C31-9E2B-E22F8DA75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C4AE1EFF-264A-4A42-BEA1-0E875F40D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4102E8E4-3982-4884-AA0F-68EC37047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1EB3F61-F91A-45E6-81DA-F22A4CBAC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8"/>
            <a:ext cx="1286934" cy="5333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E2F8A3B8-E045-742B-0EA3-FF8AD9501D42}"/>
              </a:ext>
            </a:extLst>
          </p:cNvPr>
          <p:cNvSpPr>
            <a:spLocks noGrp="1"/>
          </p:cNvSpPr>
          <p:nvPr>
            <p:ph idx="4294967295"/>
          </p:nvPr>
        </p:nvSpPr>
        <p:spPr>
          <a:xfrm>
            <a:off x="1145878" y="169013"/>
            <a:ext cx="10549580" cy="7091548"/>
          </a:xfrm>
        </p:spPr>
        <p:txBody>
          <a:bodyPr vert="horz" lIns="91440" tIns="45720" rIns="91440" bIns="45720" rtlCol="0" anchor="t">
            <a:noAutofit/>
          </a:bodyPr>
          <a:lstStyle/>
          <a:p>
            <a:pPr algn="ctr">
              <a:lnSpc>
                <a:spcPct val="120000"/>
              </a:lnSpc>
              <a:buNone/>
            </a:pPr>
            <a:r>
              <a:rPr lang="en-US" sz="4000">
                <a:ea typeface="+mn-lt"/>
                <a:cs typeface="+mn-lt"/>
              </a:rPr>
              <a:t>When members of the National Assembly got to the chamber where they planned to meet on June 20, 1789, they found the door locked and guarded by soldiers. They thought the king might attack them for forming the National Assembly, so they found a tennis court nearby to meet where they took the </a:t>
            </a:r>
            <a:r>
              <a:rPr lang="en-US" sz="4000" b="1">
                <a:ea typeface="+mn-lt"/>
                <a:cs typeface="+mn-lt"/>
              </a:rPr>
              <a:t>Tennis Court Oath</a:t>
            </a:r>
            <a:r>
              <a:rPr lang="en-US" sz="4000">
                <a:ea typeface="+mn-lt"/>
                <a:cs typeface="+mn-lt"/>
              </a:rPr>
              <a:t>. </a:t>
            </a:r>
            <a:endParaRPr lang="en-US" sz="4000"/>
          </a:p>
        </p:txBody>
      </p:sp>
      <p:sp>
        <p:nvSpPr>
          <p:cNvPr id="16" name="Rectangle 15">
            <a:extLst>
              <a:ext uri="{FF2B5EF4-FFF2-40B4-BE49-F238E27FC236}">
                <a16:creationId xmlns:a16="http://schemas.microsoft.com/office/drawing/2014/main" id="{C0D1CB9A-4C6B-4843-B8E9-CD0071D37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244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162304-DA60-4C31-9E2B-E22F8DA75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C4AE1EFF-264A-4A42-BEA1-0E875F40D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4102E8E4-3982-4884-AA0F-68EC37047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1EB3F61-F91A-45E6-81DA-F22A4CBAC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8"/>
            <a:ext cx="1286934" cy="5333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E2F8A3B8-E045-742B-0EA3-FF8AD9501D42}"/>
              </a:ext>
            </a:extLst>
          </p:cNvPr>
          <p:cNvSpPr>
            <a:spLocks noGrp="1"/>
          </p:cNvSpPr>
          <p:nvPr>
            <p:ph idx="4294967295"/>
          </p:nvPr>
        </p:nvSpPr>
        <p:spPr>
          <a:xfrm>
            <a:off x="344465" y="169013"/>
            <a:ext cx="11337856" cy="7091548"/>
          </a:xfrm>
        </p:spPr>
        <p:txBody>
          <a:bodyPr vert="horz" lIns="91440" tIns="45720" rIns="91440" bIns="45720" rtlCol="0" anchor="t">
            <a:normAutofit lnSpcReduction="10000"/>
          </a:bodyPr>
          <a:lstStyle/>
          <a:p>
            <a:pPr algn="ctr">
              <a:lnSpc>
                <a:spcPct val="120000"/>
              </a:lnSpc>
              <a:buNone/>
            </a:pPr>
            <a:r>
              <a:rPr lang="en-US" sz="4000">
                <a:ea typeface="+mn-lt"/>
                <a:cs typeface="+mn-lt"/>
              </a:rPr>
              <a:t>In the oath, they promised to not disband until they created a new national </a:t>
            </a:r>
            <a:r>
              <a:rPr lang="en-US" sz="4000" b="1">
                <a:ea typeface="+mn-lt"/>
                <a:cs typeface="+mn-lt"/>
              </a:rPr>
              <a:t>constitution</a:t>
            </a:r>
            <a:r>
              <a:rPr lang="en-US" sz="4000">
                <a:ea typeface="+mn-lt"/>
                <a:cs typeface="+mn-lt"/>
              </a:rPr>
              <a:t> [a document that describes how a government operates] that would create a government that limited the power of the king and give the people more voice. King Louis XVI attempted to force the National Assembly to </a:t>
            </a:r>
            <a:r>
              <a:rPr lang="en-US" sz="4000" b="1">
                <a:ea typeface="+mn-lt"/>
                <a:cs typeface="+mn-lt"/>
              </a:rPr>
              <a:t>disband</a:t>
            </a:r>
            <a:r>
              <a:rPr lang="en-US" sz="4000">
                <a:ea typeface="+mn-lt"/>
                <a:cs typeface="+mn-lt"/>
              </a:rPr>
              <a:t>, however, they refused, so the king had to recognize the National Assembly. Some saw this recognition as a weakening of the king’s power. </a:t>
            </a:r>
            <a:endParaRPr lang="en-US" sz="4000"/>
          </a:p>
          <a:p>
            <a:pPr marL="0" indent="0" algn="ctr">
              <a:buNone/>
            </a:pPr>
            <a:br>
              <a:rPr lang="en-US"/>
            </a:br>
            <a:endParaRPr lang="en-US"/>
          </a:p>
        </p:txBody>
      </p:sp>
      <p:sp>
        <p:nvSpPr>
          <p:cNvPr id="16" name="Rectangle 15">
            <a:extLst>
              <a:ext uri="{FF2B5EF4-FFF2-40B4-BE49-F238E27FC236}">
                <a16:creationId xmlns:a16="http://schemas.microsoft.com/office/drawing/2014/main" id="{C0D1CB9A-4C6B-4843-B8E9-CD0071D37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356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9043AAB-C8B5-E17F-5EB4-76F0B2C2FADE}"/>
              </a:ext>
            </a:extLst>
          </p:cNvPr>
          <p:cNvSpPr>
            <a:spLocks noGrp="1"/>
          </p:cNvSpPr>
          <p:nvPr>
            <p:ph type="title"/>
          </p:nvPr>
        </p:nvSpPr>
        <p:spPr>
          <a:xfrm>
            <a:off x="408491" y="1298448"/>
            <a:ext cx="3920046" cy="3255264"/>
          </a:xfrm>
        </p:spPr>
        <p:txBody>
          <a:bodyPr vert="horz" lIns="91440" tIns="45720" rIns="91440" bIns="45720" rtlCol="0" anchor="b">
            <a:normAutofit/>
          </a:bodyPr>
          <a:lstStyle/>
          <a:p>
            <a:r>
              <a:rPr lang="en-US" sz="4600" b="1" spc="-100"/>
              <a:t>July 1789: </a:t>
            </a:r>
            <a:r>
              <a:rPr lang="en-US" sz="4600" spc="-100"/>
              <a:t>Storming the Bastille</a:t>
            </a:r>
            <a:br>
              <a:rPr lang="en-US" sz="4600" spc="-100"/>
            </a:br>
            <a:r>
              <a:rPr lang="en-US" sz="4600" b="1" spc="-100"/>
              <a:t> </a:t>
            </a:r>
            <a:r>
              <a:rPr lang="en-US" sz="4600" spc="-100"/>
              <a:t>(26:28 to 31:03)</a:t>
            </a:r>
          </a:p>
        </p:txBody>
      </p:sp>
      <p:pic>
        <p:nvPicPr>
          <p:cNvPr id="4" name="Online Media 3" title="The French Revolution (Documentary)">
            <a:hlinkClick r:id="" action="ppaction://media"/>
            <a:extLst>
              <a:ext uri="{FF2B5EF4-FFF2-40B4-BE49-F238E27FC236}">
                <a16:creationId xmlns:a16="http://schemas.microsoft.com/office/drawing/2014/main" id="{40F9E207-DC1A-DDD8-E91D-02AE64C30B7E}"/>
              </a:ext>
            </a:extLst>
          </p:cNvPr>
          <p:cNvPicPr>
            <a:picLocks noGrp="1" noRot="1" noChangeAspect="1"/>
          </p:cNvPicPr>
          <p:nvPr>
            <p:ph idx="1"/>
            <a:videoFile r:link="rId1"/>
          </p:nvPr>
        </p:nvPicPr>
        <p:blipFill>
          <a:blip r:embed="rId3"/>
          <a:stretch>
            <a:fillRect/>
          </a:stretch>
        </p:blipFill>
        <p:spPr>
          <a:xfrm>
            <a:off x="5120640" y="1037197"/>
            <a:ext cx="6367271" cy="4775453"/>
          </a:xfrm>
          <a:prstGeom prst="rect">
            <a:avLst/>
          </a:prstGeom>
        </p:spPr>
      </p:pic>
      <p:sp>
        <p:nvSpPr>
          <p:cNvPr id="17" name="Rectangle 16">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90928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C4197-5A3E-3ABB-3BF7-D8FC34DA1D29}"/>
              </a:ext>
            </a:extLst>
          </p:cNvPr>
          <p:cNvSpPr>
            <a:spLocks noGrp="1"/>
          </p:cNvSpPr>
          <p:nvPr>
            <p:ph type="title"/>
          </p:nvPr>
        </p:nvSpPr>
        <p:spPr/>
        <p:txBody>
          <a:bodyPr/>
          <a:lstStyle/>
          <a:p>
            <a:r>
              <a:rPr lang="en-US" b="1">
                <a:ea typeface="+mj-lt"/>
                <a:cs typeface="+mj-lt"/>
              </a:rPr>
              <a:t>August, 1789: </a:t>
            </a:r>
            <a:r>
              <a:rPr lang="en-US">
                <a:ea typeface="+mj-lt"/>
                <a:cs typeface="+mj-lt"/>
              </a:rPr>
              <a:t>The National Assembly Passes Laws to Change France</a:t>
            </a:r>
            <a:endParaRPr lang="en-US"/>
          </a:p>
        </p:txBody>
      </p:sp>
      <p:sp>
        <p:nvSpPr>
          <p:cNvPr id="3" name="Content Placeholder 2">
            <a:extLst>
              <a:ext uri="{FF2B5EF4-FFF2-40B4-BE49-F238E27FC236}">
                <a16:creationId xmlns:a16="http://schemas.microsoft.com/office/drawing/2014/main" id="{DCFB7E38-2AA8-404F-B9DC-8128A9D85EC7}"/>
              </a:ext>
            </a:extLst>
          </p:cNvPr>
          <p:cNvSpPr>
            <a:spLocks noGrp="1"/>
          </p:cNvSpPr>
          <p:nvPr>
            <p:ph idx="1"/>
          </p:nvPr>
        </p:nvSpPr>
        <p:spPr/>
        <p:txBody>
          <a:bodyPr/>
          <a:lstStyle/>
          <a:p>
            <a:pPr marL="0" indent="0">
              <a:lnSpc>
                <a:spcPct val="100000"/>
              </a:lnSpc>
              <a:buNone/>
            </a:pPr>
            <a:r>
              <a:rPr lang="en-US" sz="4000" b="1">
                <a:ea typeface="+mn-lt"/>
                <a:cs typeface="+mn-lt"/>
              </a:rPr>
              <a:t>August 4, 1789: </a:t>
            </a:r>
            <a:r>
              <a:rPr lang="en-US" sz="4000">
                <a:ea typeface="+mn-lt"/>
                <a:cs typeface="+mn-lt"/>
              </a:rPr>
              <a:t>The Decree Abolishing the Feudal System </a:t>
            </a:r>
            <a:endParaRPr lang="en-US" sz="4000"/>
          </a:p>
          <a:p>
            <a:pPr marL="0" indent="0">
              <a:lnSpc>
                <a:spcPct val="100000"/>
              </a:lnSpc>
              <a:buNone/>
            </a:pPr>
            <a:r>
              <a:rPr lang="en-US" sz="4000">
                <a:ea typeface="+mn-lt"/>
                <a:cs typeface="+mn-lt"/>
              </a:rPr>
              <a:t>A </a:t>
            </a:r>
            <a:r>
              <a:rPr lang="en-US" sz="4000" b="1" u="sng">
                <a:ea typeface="+mn-lt"/>
                <a:cs typeface="+mn-lt"/>
              </a:rPr>
              <a:t>decree</a:t>
            </a:r>
            <a:r>
              <a:rPr lang="en-US" sz="4000">
                <a:ea typeface="+mn-lt"/>
                <a:cs typeface="+mn-lt"/>
              </a:rPr>
              <a:t> is an official order from a government. The Decree Abolishing the Feudal System was passed by the National Assembly on August 4, 1789.</a:t>
            </a:r>
            <a:endParaRPr lang="en-US" sz="4000"/>
          </a:p>
        </p:txBody>
      </p:sp>
    </p:spTree>
    <p:extLst>
      <p:ext uri="{BB962C8B-B14F-4D97-AF65-F5344CB8AC3E}">
        <p14:creationId xmlns:p14="http://schemas.microsoft.com/office/powerpoint/2010/main" val="1192575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ext&#10;&#10;Description automatically generated">
            <a:extLst>
              <a:ext uri="{FF2B5EF4-FFF2-40B4-BE49-F238E27FC236}">
                <a16:creationId xmlns:a16="http://schemas.microsoft.com/office/drawing/2014/main" id="{C4FB0DE7-0B4B-5F8C-16BD-0C95CD3CB4A3}"/>
              </a:ext>
            </a:extLst>
          </p:cNvPr>
          <p:cNvPicPr>
            <a:picLocks noChangeAspect="1"/>
          </p:cNvPicPr>
          <p:nvPr/>
        </p:nvPicPr>
        <p:blipFill>
          <a:blip r:embed="rId2"/>
          <a:stretch>
            <a:fillRect/>
          </a:stretch>
        </p:blipFill>
        <p:spPr>
          <a:xfrm>
            <a:off x="792930" y="455132"/>
            <a:ext cx="10606142" cy="5976443"/>
          </a:xfrm>
          <a:prstGeom prst="rect">
            <a:avLst/>
          </a:prstGeom>
        </p:spPr>
      </p:pic>
    </p:spTree>
    <p:extLst>
      <p:ext uri="{BB962C8B-B14F-4D97-AF65-F5344CB8AC3E}">
        <p14:creationId xmlns:p14="http://schemas.microsoft.com/office/powerpoint/2010/main" val="1559980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9043AAB-C8B5-E17F-5EB4-76F0B2C2FADE}"/>
              </a:ext>
            </a:extLst>
          </p:cNvPr>
          <p:cNvSpPr>
            <a:spLocks noGrp="1"/>
          </p:cNvSpPr>
          <p:nvPr>
            <p:ph type="title"/>
          </p:nvPr>
        </p:nvSpPr>
        <p:spPr>
          <a:xfrm>
            <a:off x="149699" y="766486"/>
            <a:ext cx="4495139" cy="6188245"/>
          </a:xfrm>
        </p:spPr>
        <p:txBody>
          <a:bodyPr vert="horz" lIns="91440" tIns="45720" rIns="91440" bIns="45720" rtlCol="0" anchor="b">
            <a:normAutofit/>
          </a:bodyPr>
          <a:lstStyle/>
          <a:p>
            <a:pPr>
              <a:lnSpc>
                <a:spcPct val="100000"/>
              </a:lnSpc>
            </a:pPr>
            <a:r>
              <a:rPr lang="en-US" b="1" spc="-100">
                <a:ea typeface="+mj-lt"/>
                <a:cs typeface="+mj-lt"/>
              </a:rPr>
              <a:t>October 1789: </a:t>
            </a:r>
            <a:r>
              <a:rPr lang="en-US" spc="-100">
                <a:ea typeface="+mj-lt"/>
                <a:cs typeface="+mj-lt"/>
              </a:rPr>
              <a:t>Women from Paris marched to the Palace at Versailles, captured Louis XVI and his family, and forced them to come to Paris. </a:t>
            </a:r>
            <a:br>
              <a:rPr lang="en-US" spc="-100">
                <a:ea typeface="+mj-lt"/>
                <a:cs typeface="+mj-lt"/>
              </a:rPr>
            </a:br>
            <a:br>
              <a:rPr lang="en-US" spc="-100">
                <a:ea typeface="+mj-lt"/>
                <a:cs typeface="+mj-lt"/>
              </a:rPr>
            </a:br>
            <a:r>
              <a:rPr lang="en-US" spc="-100">
                <a:ea typeface="+mj-lt"/>
                <a:cs typeface="+mj-lt"/>
              </a:rPr>
              <a:t> (33:49 to 39:45)</a:t>
            </a:r>
          </a:p>
          <a:p>
            <a:br>
              <a:rPr lang="en-US"/>
            </a:br>
            <a:endParaRPr lang="en-US"/>
          </a:p>
        </p:txBody>
      </p:sp>
      <p:pic>
        <p:nvPicPr>
          <p:cNvPr id="4" name="Online Media 3" title="The French Revolution (Documentary)">
            <a:hlinkClick r:id="" action="ppaction://media"/>
            <a:extLst>
              <a:ext uri="{FF2B5EF4-FFF2-40B4-BE49-F238E27FC236}">
                <a16:creationId xmlns:a16="http://schemas.microsoft.com/office/drawing/2014/main" id="{40F9E207-DC1A-DDD8-E91D-02AE64C30B7E}"/>
              </a:ext>
            </a:extLst>
          </p:cNvPr>
          <p:cNvPicPr>
            <a:picLocks noGrp="1" noRot="1" noChangeAspect="1"/>
          </p:cNvPicPr>
          <p:nvPr>
            <p:ph idx="1"/>
            <a:videoFile r:link="rId1"/>
          </p:nvPr>
        </p:nvPicPr>
        <p:blipFill>
          <a:blip r:embed="rId3"/>
          <a:stretch>
            <a:fillRect/>
          </a:stretch>
        </p:blipFill>
        <p:spPr>
          <a:xfrm>
            <a:off x="5120640" y="1037197"/>
            <a:ext cx="6367271" cy="4775453"/>
          </a:xfrm>
          <a:prstGeom prst="rect">
            <a:avLst/>
          </a:prstGeom>
        </p:spPr>
      </p:pic>
      <p:sp>
        <p:nvSpPr>
          <p:cNvPr id="17" name="Rectangle 16">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96926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5C7F5-4B5A-3496-8E91-9D5A70211F1F}"/>
              </a:ext>
            </a:extLst>
          </p:cNvPr>
          <p:cNvSpPr>
            <a:spLocks noGrp="1"/>
          </p:cNvSpPr>
          <p:nvPr>
            <p:ph type="title"/>
          </p:nvPr>
        </p:nvSpPr>
        <p:spPr>
          <a:xfrm>
            <a:off x="80391" y="620630"/>
            <a:ext cx="3421934" cy="6398351"/>
          </a:xfrm>
        </p:spPr>
        <p:txBody>
          <a:bodyPr>
            <a:normAutofit/>
          </a:bodyPr>
          <a:lstStyle/>
          <a:p>
            <a:r>
              <a:rPr lang="en-US" b="1">
                <a:ea typeface="+mj-lt"/>
                <a:cs typeface="+mj-lt"/>
              </a:rPr>
              <a:t>September 3, 1791: </a:t>
            </a:r>
            <a:r>
              <a:rPr lang="en-US">
                <a:ea typeface="+mj-lt"/>
                <a:cs typeface="+mj-lt"/>
              </a:rPr>
              <a:t>The Constitution of 1791</a:t>
            </a:r>
            <a:endParaRPr lang="en-US"/>
          </a:p>
          <a:p>
            <a:r>
              <a:rPr lang="en-US">
                <a:ea typeface="+mj-lt"/>
                <a:cs typeface="+mj-lt"/>
              </a:rPr>
              <a:t>The Constitution of 1791 was the first constitution written during the French Revolution.</a:t>
            </a:r>
            <a:endParaRPr lang="en-US"/>
          </a:p>
          <a:p>
            <a:br>
              <a:rPr lang="en-US"/>
            </a:br>
            <a:endParaRPr lang="en-US"/>
          </a:p>
        </p:txBody>
      </p:sp>
      <p:sp>
        <p:nvSpPr>
          <p:cNvPr id="3" name="Content Placeholder 2">
            <a:extLst>
              <a:ext uri="{FF2B5EF4-FFF2-40B4-BE49-F238E27FC236}">
                <a16:creationId xmlns:a16="http://schemas.microsoft.com/office/drawing/2014/main" id="{38B1104C-63A8-25BA-C717-7259C77A44E1}"/>
              </a:ext>
            </a:extLst>
          </p:cNvPr>
          <p:cNvSpPr>
            <a:spLocks noGrp="1"/>
          </p:cNvSpPr>
          <p:nvPr>
            <p:ph idx="1"/>
          </p:nvPr>
        </p:nvSpPr>
        <p:spPr>
          <a:xfrm>
            <a:off x="3610476" y="173996"/>
            <a:ext cx="8494142" cy="6687771"/>
          </a:xfrm>
        </p:spPr>
        <p:txBody>
          <a:bodyPr>
            <a:normAutofit/>
          </a:bodyPr>
          <a:lstStyle/>
          <a:p>
            <a:pPr marL="0" indent="0">
              <a:lnSpc>
                <a:spcPct val="100000"/>
              </a:lnSpc>
              <a:buNone/>
            </a:pPr>
            <a:r>
              <a:rPr lang="en-US" sz="3200">
                <a:ea typeface="+mn-lt"/>
                <a:cs typeface="+mn-lt"/>
              </a:rPr>
              <a:t>3. The </a:t>
            </a:r>
            <a:r>
              <a:rPr lang="en-US" sz="3200" b="1">
                <a:ea typeface="+mn-lt"/>
                <a:cs typeface="+mn-lt"/>
              </a:rPr>
              <a:t>legislative </a:t>
            </a:r>
            <a:r>
              <a:rPr lang="en-US" sz="3200">
                <a:ea typeface="+mn-lt"/>
                <a:cs typeface="+mn-lt"/>
              </a:rPr>
              <a:t>power is delegated to a National Assembly, composed of temporary representatives freely elected by the people, to be exercised by it, with the </a:t>
            </a:r>
            <a:r>
              <a:rPr lang="en-US" sz="3200" b="1">
                <a:ea typeface="+mn-lt"/>
                <a:cs typeface="+mn-lt"/>
              </a:rPr>
              <a:t>sanction</a:t>
            </a:r>
            <a:r>
              <a:rPr lang="en-US" sz="3200">
                <a:ea typeface="+mn-lt"/>
                <a:cs typeface="+mn-lt"/>
              </a:rPr>
              <a:t> [approval] of the King, in the manner hereinafter determined. </a:t>
            </a:r>
            <a:endParaRPr lang="en-US" sz="3200"/>
          </a:p>
          <a:p>
            <a:pPr marL="0" indent="0">
              <a:lnSpc>
                <a:spcPct val="100000"/>
              </a:lnSpc>
              <a:buNone/>
            </a:pPr>
            <a:r>
              <a:rPr lang="en-US" sz="3200">
                <a:ea typeface="+mn-lt"/>
                <a:cs typeface="+mn-lt"/>
              </a:rPr>
              <a:t>4. The government is monarchical; the </a:t>
            </a:r>
            <a:r>
              <a:rPr lang="en-US" sz="3200" b="1">
                <a:ea typeface="+mn-lt"/>
                <a:cs typeface="+mn-lt"/>
              </a:rPr>
              <a:t>executive</a:t>
            </a:r>
            <a:r>
              <a:rPr lang="en-US" sz="3200">
                <a:ea typeface="+mn-lt"/>
                <a:cs typeface="+mn-lt"/>
              </a:rPr>
              <a:t> power is delegated to the King, to be exercised, under his authority, by ministers and other responsible agents in the manner hereinafter determined. </a:t>
            </a:r>
            <a:endParaRPr lang="en-US" sz="3200"/>
          </a:p>
          <a:p>
            <a:pPr marL="0" indent="0">
              <a:lnSpc>
                <a:spcPct val="100000"/>
              </a:lnSpc>
              <a:buNone/>
            </a:pPr>
            <a:r>
              <a:rPr lang="en-US" sz="3200">
                <a:ea typeface="+mn-lt"/>
                <a:cs typeface="+mn-lt"/>
              </a:rPr>
              <a:t>5. The </a:t>
            </a:r>
            <a:r>
              <a:rPr lang="en-US" sz="3200" b="1">
                <a:ea typeface="+mn-lt"/>
                <a:cs typeface="+mn-lt"/>
              </a:rPr>
              <a:t>judicial</a:t>
            </a:r>
            <a:r>
              <a:rPr lang="en-US" sz="3200">
                <a:ea typeface="+mn-lt"/>
                <a:cs typeface="+mn-lt"/>
              </a:rPr>
              <a:t> power is delegated to judges who are elected at stated times by the people. </a:t>
            </a:r>
            <a:endParaRPr lang="en-US" sz="3200"/>
          </a:p>
        </p:txBody>
      </p:sp>
    </p:spTree>
    <p:extLst>
      <p:ext uri="{BB962C8B-B14F-4D97-AF65-F5344CB8AC3E}">
        <p14:creationId xmlns:p14="http://schemas.microsoft.com/office/powerpoint/2010/main" val="1412274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24ACC-1A02-86D3-CFFF-97821DC645F0}"/>
              </a:ext>
            </a:extLst>
          </p:cNvPr>
          <p:cNvSpPr>
            <a:spLocks noGrp="1"/>
          </p:cNvSpPr>
          <p:nvPr>
            <p:ph type="title"/>
          </p:nvPr>
        </p:nvSpPr>
        <p:spPr>
          <a:xfrm>
            <a:off x="123523" y="203687"/>
            <a:ext cx="3335670" cy="6743408"/>
          </a:xfrm>
        </p:spPr>
        <p:txBody>
          <a:bodyPr>
            <a:normAutofit/>
          </a:bodyPr>
          <a:lstStyle/>
          <a:p>
            <a:r>
              <a:rPr lang="en-US" sz="3200" b="1">
                <a:ea typeface="+mj-lt"/>
                <a:cs typeface="+mj-lt"/>
              </a:rPr>
              <a:t>SQ 9. During the Radical Revolution stage of the French Revolution what actions were taken to address issues in France? To what extent did those actions fix those problems?</a:t>
            </a:r>
            <a:endParaRPr lang="en-US" sz="3200">
              <a:ea typeface="+mj-lt"/>
              <a:cs typeface="+mj-lt"/>
            </a:endParaRPr>
          </a:p>
        </p:txBody>
      </p:sp>
      <p:sp>
        <p:nvSpPr>
          <p:cNvPr id="6" name="Content Placeholder 5">
            <a:extLst>
              <a:ext uri="{FF2B5EF4-FFF2-40B4-BE49-F238E27FC236}">
                <a16:creationId xmlns:a16="http://schemas.microsoft.com/office/drawing/2014/main" id="{A65FAFEF-B9F8-8072-DDFF-A914D84045C7}"/>
              </a:ext>
            </a:extLst>
          </p:cNvPr>
          <p:cNvSpPr>
            <a:spLocks noGrp="1"/>
          </p:cNvSpPr>
          <p:nvPr>
            <p:ph idx="1"/>
          </p:nvPr>
        </p:nvSpPr>
        <p:spPr>
          <a:xfrm>
            <a:off x="3481080" y="864108"/>
            <a:ext cx="8235350" cy="5120640"/>
          </a:xfrm>
        </p:spPr>
        <p:txBody>
          <a:bodyPr/>
          <a:lstStyle/>
          <a:p>
            <a:pPr marL="0" indent="0" algn="ctr">
              <a:lnSpc>
                <a:spcPct val="100000"/>
              </a:lnSpc>
              <a:buNone/>
            </a:pPr>
            <a:r>
              <a:rPr lang="en-US" sz="4400" b="1">
                <a:ea typeface="+mn-lt"/>
                <a:cs typeface="+mn-lt"/>
              </a:rPr>
              <a:t>Big Idea: </a:t>
            </a:r>
            <a:r>
              <a:rPr lang="en-US" sz="4400">
                <a:ea typeface="+mn-lt"/>
                <a:cs typeface="+mn-lt"/>
              </a:rPr>
              <a:t>During the </a:t>
            </a:r>
            <a:r>
              <a:rPr lang="en-US" sz="4400" u="sng">
                <a:ea typeface="+mn-lt"/>
                <a:cs typeface="+mn-lt"/>
              </a:rPr>
              <a:t>Reign of Terror</a:t>
            </a:r>
            <a:r>
              <a:rPr lang="en-US" sz="4400">
                <a:ea typeface="+mn-lt"/>
                <a:cs typeface="+mn-lt"/>
              </a:rPr>
              <a:t> stage of the French Revolution, extremists attempted to address issues in France through violence by executing those that </a:t>
            </a:r>
            <a:r>
              <a:rPr lang="en-US" sz="4400" u="sng">
                <a:ea typeface="+mn-lt"/>
                <a:cs typeface="+mn-lt"/>
              </a:rPr>
              <a:t>opposed</a:t>
            </a:r>
            <a:r>
              <a:rPr lang="en-US" sz="4400">
                <a:ea typeface="+mn-lt"/>
                <a:cs typeface="+mn-lt"/>
              </a:rPr>
              <a:t> them.</a:t>
            </a:r>
          </a:p>
        </p:txBody>
      </p:sp>
    </p:spTree>
    <p:extLst>
      <p:ext uri="{BB962C8B-B14F-4D97-AF65-F5344CB8AC3E}">
        <p14:creationId xmlns:p14="http://schemas.microsoft.com/office/powerpoint/2010/main" val="2139525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text, old&#10;&#10;Description automatically generated">
            <a:extLst>
              <a:ext uri="{FF2B5EF4-FFF2-40B4-BE49-F238E27FC236}">
                <a16:creationId xmlns:a16="http://schemas.microsoft.com/office/drawing/2014/main" id="{E615A1E8-4994-C23E-6998-C4C9A1D8FA68}"/>
              </a:ext>
            </a:extLst>
          </p:cNvPr>
          <p:cNvPicPr>
            <a:picLocks noGrp="1" noChangeAspect="1"/>
          </p:cNvPicPr>
          <p:nvPr>
            <p:ph idx="1"/>
          </p:nvPr>
        </p:nvPicPr>
        <p:blipFill rotWithShape="1">
          <a:blip r:embed="rId2"/>
          <a:srcRect t="11702" b="1426"/>
          <a:stretch/>
        </p:blipFill>
        <p:spPr>
          <a:xfrm>
            <a:off x="20" y="10"/>
            <a:ext cx="12191980" cy="6857990"/>
          </a:xfrm>
          <a:prstGeom prst="rect">
            <a:avLst/>
          </a:prstGeom>
        </p:spPr>
      </p:pic>
    </p:spTree>
    <p:extLst>
      <p:ext uri="{BB962C8B-B14F-4D97-AF65-F5344CB8AC3E}">
        <p14:creationId xmlns:p14="http://schemas.microsoft.com/office/powerpoint/2010/main" val="3986819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ADA084-C86B-4F3C-8077-6A8999CC4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924E156-D13C-00EB-5ACE-B93363016E45}"/>
              </a:ext>
            </a:extLst>
          </p:cNvPr>
          <p:cNvSpPr>
            <a:spLocks noGrp="1"/>
          </p:cNvSpPr>
          <p:nvPr>
            <p:ph type="title"/>
          </p:nvPr>
        </p:nvSpPr>
        <p:spPr>
          <a:xfrm>
            <a:off x="5748752" y="552782"/>
            <a:ext cx="5919373" cy="1611920"/>
          </a:xfrm>
        </p:spPr>
        <p:txBody>
          <a:bodyPr>
            <a:normAutofit/>
          </a:bodyPr>
          <a:lstStyle/>
          <a:p>
            <a:r>
              <a:rPr lang="en-US" b="1">
                <a:ea typeface="+mj-lt"/>
                <a:cs typeface="+mj-lt"/>
              </a:rPr>
              <a:t>Unit Essential Questions:</a:t>
            </a:r>
            <a:endParaRPr lang="en-US"/>
          </a:p>
        </p:txBody>
      </p:sp>
      <p:pic>
        <p:nvPicPr>
          <p:cNvPr id="5" name="Picture 4" descr="Gold coloured compass">
            <a:extLst>
              <a:ext uri="{FF2B5EF4-FFF2-40B4-BE49-F238E27FC236}">
                <a16:creationId xmlns:a16="http://schemas.microsoft.com/office/drawing/2014/main" id="{8621AA06-8063-0EC4-84C1-863E5D83AB50}"/>
              </a:ext>
            </a:extLst>
          </p:cNvPr>
          <p:cNvPicPr>
            <a:picLocks noChangeAspect="1"/>
          </p:cNvPicPr>
          <p:nvPr/>
        </p:nvPicPr>
        <p:blipFill rotWithShape="1">
          <a:blip r:embed="rId2"/>
          <a:srcRect l="41035" r="3464" b="-3"/>
          <a:stretch/>
        </p:blipFill>
        <p:spPr>
          <a:xfrm>
            <a:off x="20" y="10"/>
            <a:ext cx="5710632" cy="6857990"/>
          </a:xfrm>
          <a:custGeom>
            <a:avLst/>
            <a:gdLst/>
            <a:ahLst/>
            <a:cxnLst/>
            <a:rect l="l" t="t" r="r" b="b"/>
            <a:pathLst>
              <a:path w="5710652" h="6858000">
                <a:moveTo>
                  <a:pt x="4831301" y="0"/>
                </a:moveTo>
                <a:lnTo>
                  <a:pt x="5696109" y="0"/>
                </a:lnTo>
                <a:lnTo>
                  <a:pt x="5706418" y="42969"/>
                </a:lnTo>
                <a:cubicBezTo>
                  <a:pt x="5714414" y="100391"/>
                  <a:pt x="5711283" y="160329"/>
                  <a:pt x="5695333" y="219852"/>
                </a:cubicBezTo>
                <a:cubicBezTo>
                  <a:pt x="5631536" y="457945"/>
                  <a:pt x="5386806" y="599240"/>
                  <a:pt x="5148712" y="535443"/>
                </a:cubicBezTo>
                <a:cubicBezTo>
                  <a:pt x="4940381" y="479621"/>
                  <a:pt x="4806160" y="285271"/>
                  <a:pt x="4818599" y="78052"/>
                </a:cubicBezTo>
                <a:close/>
                <a:moveTo>
                  <a:pt x="0" y="0"/>
                </a:moveTo>
                <a:lnTo>
                  <a:pt x="545808" y="0"/>
                </a:lnTo>
                <a:lnTo>
                  <a:pt x="4212872" y="0"/>
                </a:lnTo>
                <a:lnTo>
                  <a:pt x="4204748" y="184996"/>
                </a:lnTo>
                <a:cubicBezTo>
                  <a:pt x="4203390" y="263520"/>
                  <a:pt x="4204263" y="341910"/>
                  <a:pt x="4207775" y="419995"/>
                </a:cubicBezTo>
                <a:cubicBezTo>
                  <a:pt x="4220964" y="709488"/>
                  <a:pt x="4449625" y="891535"/>
                  <a:pt x="4655737" y="1068099"/>
                </a:cubicBezTo>
                <a:cubicBezTo>
                  <a:pt x="5169527" y="1508061"/>
                  <a:pt x="5344373" y="2032158"/>
                  <a:pt x="5103604" y="2589405"/>
                </a:cubicBezTo>
                <a:cubicBezTo>
                  <a:pt x="5010230" y="2805523"/>
                  <a:pt x="4828675" y="2993264"/>
                  <a:pt x="4657611" y="3164269"/>
                </a:cubicBezTo>
                <a:cubicBezTo>
                  <a:pt x="4198817" y="3622744"/>
                  <a:pt x="4217616" y="4154456"/>
                  <a:pt x="4499219" y="4641255"/>
                </a:cubicBezTo>
                <a:cubicBezTo>
                  <a:pt x="4699839" y="4986832"/>
                  <a:pt x="4940395" y="5311556"/>
                  <a:pt x="5110950" y="5670858"/>
                </a:cubicBezTo>
                <a:cubicBezTo>
                  <a:pt x="5277001" y="6019042"/>
                  <a:pt x="5375520" y="6366409"/>
                  <a:pt x="5396522" y="6707670"/>
                </a:cubicBezTo>
                <a:lnTo>
                  <a:pt x="5398895" y="6858000"/>
                </a:lnTo>
                <a:lnTo>
                  <a:pt x="0" y="6858000"/>
                </a:lnTo>
                <a:close/>
              </a:path>
            </a:pathLst>
          </a:custGeom>
        </p:spPr>
      </p:pic>
      <p:sp>
        <p:nvSpPr>
          <p:cNvPr id="3" name="Content Placeholder 2">
            <a:extLst>
              <a:ext uri="{FF2B5EF4-FFF2-40B4-BE49-F238E27FC236}">
                <a16:creationId xmlns:a16="http://schemas.microsoft.com/office/drawing/2014/main" id="{060ED13B-8351-4CC6-986D-0682A2E7D00E}"/>
              </a:ext>
            </a:extLst>
          </p:cNvPr>
          <p:cNvSpPr>
            <a:spLocks noGrp="1"/>
          </p:cNvSpPr>
          <p:nvPr>
            <p:ph idx="1"/>
          </p:nvPr>
        </p:nvSpPr>
        <p:spPr>
          <a:xfrm>
            <a:off x="5745083" y="2391995"/>
            <a:ext cx="5904056" cy="3174788"/>
          </a:xfrm>
        </p:spPr>
        <p:txBody>
          <a:bodyPr vert="horz" lIns="91440" tIns="45720" rIns="91440" bIns="45720" rtlCol="0" anchor="t">
            <a:normAutofit lnSpcReduction="10000"/>
          </a:bodyPr>
          <a:lstStyle/>
          <a:p>
            <a:pPr marL="342900" indent="-342900">
              <a:buFont typeface="Arial" panose="020B0504020202020204" pitchFamily="34" charset="0"/>
              <a:buChar char="•"/>
            </a:pPr>
            <a:r>
              <a:rPr lang="en-US" sz="3200" b="1">
                <a:ea typeface="+mn-lt"/>
                <a:cs typeface="+mn-lt"/>
              </a:rPr>
              <a:t>How did new ideas spark change and conflict in the late 18th and throughout the 19th centuries?</a:t>
            </a:r>
          </a:p>
          <a:p>
            <a:pPr marL="342900" indent="-342900">
              <a:buFont typeface="Arial" panose="020B0504020202020204" pitchFamily="34" charset="0"/>
              <a:buChar char="•"/>
            </a:pPr>
            <a:r>
              <a:rPr lang="en-US" sz="3200" b="1">
                <a:ea typeface="+mn-lt"/>
                <a:cs typeface="+mn-lt"/>
              </a:rPr>
              <a:t>How do turning points change history?</a:t>
            </a:r>
            <a:endParaRPr lang="en-US" sz="3200" b="1"/>
          </a:p>
          <a:p>
            <a:endParaRPr lang="en-US"/>
          </a:p>
        </p:txBody>
      </p:sp>
    </p:spTree>
    <p:extLst>
      <p:ext uri="{BB962C8B-B14F-4D97-AF65-F5344CB8AC3E}">
        <p14:creationId xmlns:p14="http://schemas.microsoft.com/office/powerpoint/2010/main" val="18395567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7AC9E-62B6-BA9A-2FA0-A13BC0E48F9D}"/>
              </a:ext>
            </a:extLst>
          </p:cNvPr>
          <p:cNvSpPr>
            <a:spLocks noGrp="1"/>
          </p:cNvSpPr>
          <p:nvPr>
            <p:ph type="title"/>
          </p:nvPr>
        </p:nvSpPr>
        <p:spPr>
          <a:xfrm>
            <a:off x="252919" y="1123837"/>
            <a:ext cx="2947482" cy="4705271"/>
          </a:xfrm>
        </p:spPr>
        <p:txBody>
          <a:bodyPr vert="horz" lIns="91440" tIns="45720" rIns="91440" bIns="45720" rtlCol="0" anchor="b">
            <a:noAutofit/>
          </a:bodyPr>
          <a:lstStyle/>
          <a:p>
            <a:r>
              <a:rPr lang="en-US" sz="3200" b="1">
                <a:ea typeface="+mj-lt"/>
                <a:cs typeface="+mj-lt"/>
              </a:rPr>
              <a:t>Radical Revolution Stage Timeline: 1792-1794 </a:t>
            </a:r>
            <a:endParaRPr lang="en-US" sz="3200"/>
          </a:p>
          <a:p>
            <a:endParaRPr lang="en-US" sz="3200"/>
          </a:p>
          <a:p>
            <a:r>
              <a:rPr lang="en-US" sz="3200" b="1">
                <a:ea typeface="+mj-lt"/>
                <a:cs typeface="+mj-lt"/>
              </a:rPr>
              <a:t>April 1792: </a:t>
            </a:r>
            <a:r>
              <a:rPr lang="en-US" sz="3200">
                <a:ea typeface="+mj-lt"/>
                <a:cs typeface="+mj-lt"/>
              </a:rPr>
              <a:t>France </a:t>
            </a:r>
            <a:r>
              <a:rPr lang="en-US" sz="3200" b="1">
                <a:ea typeface="+mj-lt"/>
                <a:cs typeface="+mj-lt"/>
              </a:rPr>
              <a:t>declares war </a:t>
            </a:r>
            <a:r>
              <a:rPr lang="en-US" sz="3200">
                <a:ea typeface="+mj-lt"/>
                <a:cs typeface="+mj-lt"/>
              </a:rPr>
              <a:t>on Austria, Prussia, Britain, Holland, and Spain</a:t>
            </a:r>
            <a:endParaRPr lang="en-US" sz="3200"/>
          </a:p>
        </p:txBody>
      </p:sp>
      <p:pic>
        <p:nvPicPr>
          <p:cNvPr id="4" name="Picture 4" descr="A picture containing sky, outdoor, people, clouds&#10;&#10;Description automatically generated">
            <a:extLst>
              <a:ext uri="{FF2B5EF4-FFF2-40B4-BE49-F238E27FC236}">
                <a16:creationId xmlns:a16="http://schemas.microsoft.com/office/drawing/2014/main" id="{E0C0A11F-9F8E-FA13-4B17-8464AB71C2D6}"/>
              </a:ext>
            </a:extLst>
          </p:cNvPr>
          <p:cNvPicPr>
            <a:picLocks noChangeAspect="1"/>
          </p:cNvPicPr>
          <p:nvPr/>
        </p:nvPicPr>
        <p:blipFill rotWithShape="1">
          <a:blip r:embed="rId2"/>
          <a:srcRect r="11063" b="-1"/>
          <a:stretch/>
        </p:blipFill>
        <p:spPr>
          <a:xfrm>
            <a:off x="3778897" y="758952"/>
            <a:ext cx="7772401" cy="5330952"/>
          </a:xfrm>
          <a:prstGeom prst="rect">
            <a:avLst/>
          </a:prstGeom>
        </p:spPr>
      </p:pic>
    </p:spTree>
    <p:extLst>
      <p:ext uri="{BB962C8B-B14F-4D97-AF65-F5344CB8AC3E}">
        <p14:creationId xmlns:p14="http://schemas.microsoft.com/office/powerpoint/2010/main" val="2122658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9043AAB-C8B5-E17F-5EB4-76F0B2C2FADE}"/>
              </a:ext>
            </a:extLst>
          </p:cNvPr>
          <p:cNvSpPr>
            <a:spLocks noGrp="1"/>
          </p:cNvSpPr>
          <p:nvPr>
            <p:ph type="title"/>
          </p:nvPr>
        </p:nvSpPr>
        <p:spPr>
          <a:xfrm>
            <a:off x="149699" y="766486"/>
            <a:ext cx="4495139" cy="5023679"/>
          </a:xfrm>
        </p:spPr>
        <p:txBody>
          <a:bodyPr vert="horz" lIns="91440" tIns="45720" rIns="91440" bIns="45720" rtlCol="0" anchor="b">
            <a:normAutofit/>
          </a:bodyPr>
          <a:lstStyle/>
          <a:p>
            <a:pPr>
              <a:lnSpc>
                <a:spcPct val="100000"/>
              </a:lnSpc>
            </a:pPr>
            <a:r>
              <a:rPr lang="en-US" b="1" spc="-100">
                <a:ea typeface="+mj-lt"/>
                <a:cs typeface="+mj-lt"/>
              </a:rPr>
              <a:t>January 1793: Louis XVI is executed </a:t>
            </a:r>
            <a:br>
              <a:rPr lang="en-US" b="1" spc="-100">
                <a:ea typeface="+mj-lt"/>
                <a:cs typeface="+mj-lt"/>
              </a:rPr>
            </a:br>
            <a:br>
              <a:rPr lang="en-US" spc="-100">
                <a:ea typeface="+mj-lt"/>
                <a:cs typeface="+mj-lt"/>
              </a:rPr>
            </a:br>
            <a:r>
              <a:rPr lang="en-US" spc="-100">
                <a:ea typeface="+mj-lt"/>
                <a:cs typeface="+mj-lt"/>
              </a:rPr>
              <a:t>(49:32- 59:22)</a:t>
            </a:r>
            <a:endParaRPr lang="en-US">
              <a:ea typeface="+mj-lt"/>
              <a:cs typeface="+mj-lt"/>
            </a:endParaRPr>
          </a:p>
          <a:p>
            <a:br>
              <a:rPr lang="en-US"/>
            </a:br>
            <a:endParaRPr lang="en-US"/>
          </a:p>
        </p:txBody>
      </p:sp>
      <p:pic>
        <p:nvPicPr>
          <p:cNvPr id="4" name="Online Media 3" title="The French Revolution (Documentary)">
            <a:hlinkClick r:id="" action="ppaction://media"/>
            <a:extLst>
              <a:ext uri="{FF2B5EF4-FFF2-40B4-BE49-F238E27FC236}">
                <a16:creationId xmlns:a16="http://schemas.microsoft.com/office/drawing/2014/main" id="{40F9E207-DC1A-DDD8-E91D-02AE64C30B7E}"/>
              </a:ext>
            </a:extLst>
          </p:cNvPr>
          <p:cNvPicPr>
            <a:picLocks noGrp="1" noRot="1" noChangeAspect="1"/>
          </p:cNvPicPr>
          <p:nvPr>
            <p:ph idx="1"/>
            <a:videoFile r:link="rId1"/>
          </p:nvPr>
        </p:nvPicPr>
        <p:blipFill>
          <a:blip r:embed="rId3"/>
          <a:stretch>
            <a:fillRect/>
          </a:stretch>
        </p:blipFill>
        <p:spPr>
          <a:xfrm>
            <a:off x="5120640" y="1037197"/>
            <a:ext cx="6367271" cy="4775453"/>
          </a:xfrm>
          <a:prstGeom prst="rect">
            <a:avLst/>
          </a:prstGeom>
        </p:spPr>
      </p:pic>
      <p:sp>
        <p:nvSpPr>
          <p:cNvPr id="17" name="Rectangle 16">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33558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9043AAB-C8B5-E17F-5EB4-76F0B2C2FADE}"/>
              </a:ext>
            </a:extLst>
          </p:cNvPr>
          <p:cNvSpPr>
            <a:spLocks noGrp="1"/>
          </p:cNvSpPr>
          <p:nvPr>
            <p:ph type="title"/>
          </p:nvPr>
        </p:nvSpPr>
        <p:spPr>
          <a:xfrm>
            <a:off x="149699" y="766486"/>
            <a:ext cx="4495139" cy="5023679"/>
          </a:xfrm>
        </p:spPr>
        <p:txBody>
          <a:bodyPr vert="horz" lIns="91440" tIns="45720" rIns="91440" bIns="45720" rtlCol="0" anchor="b">
            <a:normAutofit/>
          </a:bodyPr>
          <a:lstStyle/>
          <a:p>
            <a:pPr>
              <a:lnSpc>
                <a:spcPct val="100000"/>
              </a:lnSpc>
            </a:pPr>
            <a:r>
              <a:rPr lang="en-US" b="1" spc="-100">
                <a:ea typeface="+mj-lt"/>
                <a:cs typeface="+mj-lt"/>
              </a:rPr>
              <a:t>March 1793: Robespierre </a:t>
            </a:r>
            <a:r>
              <a:rPr lang="en-US" spc="-100">
                <a:ea typeface="+mj-lt"/>
                <a:cs typeface="+mj-lt"/>
              </a:rPr>
              <a:t>leads Committee of Public Safety and the </a:t>
            </a:r>
            <a:r>
              <a:rPr lang="en-US" b="1" spc="-100">
                <a:ea typeface="+mj-lt"/>
                <a:cs typeface="+mj-lt"/>
              </a:rPr>
              <a:t>Reign of Terror </a:t>
            </a:r>
            <a:r>
              <a:rPr lang="en-US" b="1" i="1" spc="-100">
                <a:ea typeface="+mj-lt"/>
                <a:cs typeface="+mj-lt"/>
              </a:rPr>
              <a:t>begins</a:t>
            </a:r>
            <a:r>
              <a:rPr lang="en-US" b="1" spc="-100">
                <a:ea typeface="+mj-lt"/>
                <a:cs typeface="+mj-lt"/>
              </a:rPr>
              <a:t> </a:t>
            </a:r>
            <a:br>
              <a:rPr lang="en-US" b="1" spc="-100">
                <a:ea typeface="+mj-lt"/>
                <a:cs typeface="+mj-lt"/>
              </a:rPr>
            </a:br>
            <a:br>
              <a:rPr lang="en-US" spc="-100">
                <a:ea typeface="+mj-lt"/>
                <a:cs typeface="+mj-lt"/>
              </a:rPr>
            </a:br>
            <a:r>
              <a:rPr lang="en-US" spc="-100">
                <a:ea typeface="+mj-lt"/>
                <a:cs typeface="+mj-lt"/>
              </a:rPr>
              <a:t>(1:10:13- 1:19:09)</a:t>
            </a:r>
            <a:endParaRPr lang="en-US">
              <a:ea typeface="+mj-lt"/>
              <a:cs typeface="+mj-lt"/>
            </a:endParaRPr>
          </a:p>
          <a:p>
            <a:br>
              <a:rPr lang="en-US"/>
            </a:br>
            <a:endParaRPr lang="en-US"/>
          </a:p>
        </p:txBody>
      </p:sp>
      <p:pic>
        <p:nvPicPr>
          <p:cNvPr id="4" name="Online Media 3" title="The French Revolution (Documentary)">
            <a:hlinkClick r:id="" action="ppaction://media"/>
            <a:extLst>
              <a:ext uri="{FF2B5EF4-FFF2-40B4-BE49-F238E27FC236}">
                <a16:creationId xmlns:a16="http://schemas.microsoft.com/office/drawing/2014/main" id="{40F9E207-DC1A-DDD8-E91D-02AE64C30B7E}"/>
              </a:ext>
            </a:extLst>
          </p:cNvPr>
          <p:cNvPicPr>
            <a:picLocks noGrp="1" noRot="1" noChangeAspect="1"/>
          </p:cNvPicPr>
          <p:nvPr>
            <p:ph idx="1"/>
            <a:videoFile r:link="rId1"/>
          </p:nvPr>
        </p:nvPicPr>
        <p:blipFill>
          <a:blip r:embed="rId3"/>
          <a:stretch>
            <a:fillRect/>
          </a:stretch>
        </p:blipFill>
        <p:spPr>
          <a:xfrm>
            <a:off x="5120640" y="1037197"/>
            <a:ext cx="6367271" cy="4775453"/>
          </a:xfrm>
          <a:prstGeom prst="rect">
            <a:avLst/>
          </a:prstGeom>
        </p:spPr>
      </p:pic>
      <p:sp>
        <p:nvSpPr>
          <p:cNvPr id="17" name="Rectangle 16">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856709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893B-FC73-BD95-E362-EC3DE132C813}"/>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6F070496-40AE-BE2B-6D29-1F76DA6109B3}"/>
              </a:ext>
            </a:extLst>
          </p:cNvPr>
          <p:cNvSpPr>
            <a:spLocks noGrp="1"/>
          </p:cNvSpPr>
          <p:nvPr>
            <p:ph type="body" idx="1"/>
          </p:nvPr>
        </p:nvSpPr>
        <p:spPr>
          <a:xfrm>
            <a:off x="3839158" y="189699"/>
            <a:ext cx="3532229" cy="937116"/>
          </a:xfrm>
        </p:spPr>
        <p:txBody>
          <a:bodyPr>
            <a:normAutofit fontScale="92500"/>
          </a:bodyPr>
          <a:lstStyle/>
          <a:p>
            <a:r>
              <a:rPr lang="en-US" b="0">
                <a:ea typeface="+mn-lt"/>
                <a:cs typeface="+mn-lt"/>
              </a:rPr>
              <a:t>“Robespierre, after having all the French guillotined, beheads the executioner with his own hand.”</a:t>
            </a:r>
            <a:endParaRPr lang="en-US"/>
          </a:p>
        </p:txBody>
      </p:sp>
      <p:pic>
        <p:nvPicPr>
          <p:cNvPr id="7" name="Picture 7" descr="A picture containing text&#10;&#10;Description automatically generated">
            <a:extLst>
              <a:ext uri="{FF2B5EF4-FFF2-40B4-BE49-F238E27FC236}">
                <a16:creationId xmlns:a16="http://schemas.microsoft.com/office/drawing/2014/main" id="{7EEAD114-B540-EB7C-9E66-B0ED83406091}"/>
              </a:ext>
            </a:extLst>
          </p:cNvPr>
          <p:cNvPicPr>
            <a:picLocks noGrp="1" noChangeAspect="1"/>
          </p:cNvPicPr>
          <p:nvPr>
            <p:ph sz="half" idx="2"/>
          </p:nvPr>
        </p:nvPicPr>
        <p:blipFill>
          <a:blip r:embed="rId2"/>
          <a:stretch>
            <a:fillRect/>
          </a:stretch>
        </p:blipFill>
        <p:spPr>
          <a:xfrm>
            <a:off x="3968681" y="1327087"/>
            <a:ext cx="3129408" cy="5029775"/>
          </a:xfrm>
        </p:spPr>
      </p:pic>
      <p:sp>
        <p:nvSpPr>
          <p:cNvPr id="5" name="Text Placeholder 4">
            <a:extLst>
              <a:ext uri="{FF2B5EF4-FFF2-40B4-BE49-F238E27FC236}">
                <a16:creationId xmlns:a16="http://schemas.microsoft.com/office/drawing/2014/main" id="{B16FE4B0-75E0-81C1-E613-0AD02D6CB9B5}"/>
              </a:ext>
            </a:extLst>
          </p:cNvPr>
          <p:cNvSpPr>
            <a:spLocks noGrp="1"/>
          </p:cNvSpPr>
          <p:nvPr>
            <p:ph type="body" sz="quarter" idx="3"/>
          </p:nvPr>
        </p:nvSpPr>
        <p:spPr>
          <a:xfrm>
            <a:off x="7559671" y="4574794"/>
            <a:ext cx="3474720" cy="813171"/>
          </a:xfrm>
        </p:spPr>
        <p:txBody>
          <a:bodyPr>
            <a:normAutofit fontScale="92500"/>
          </a:bodyPr>
          <a:lstStyle/>
          <a:p>
            <a:pPr algn="ctr"/>
            <a:r>
              <a:rPr lang="en-US" sz="2400">
                <a:ea typeface="+mn-lt"/>
                <a:cs typeface="+mn-lt"/>
              </a:rPr>
              <a:t>Executions During the Reign of Terror</a:t>
            </a:r>
            <a:endParaRPr lang="en-US" sz="2400"/>
          </a:p>
        </p:txBody>
      </p:sp>
      <p:pic>
        <p:nvPicPr>
          <p:cNvPr id="8" name="Picture 8" descr="Chart, pie chart&#10;&#10;Description automatically generated">
            <a:extLst>
              <a:ext uri="{FF2B5EF4-FFF2-40B4-BE49-F238E27FC236}">
                <a16:creationId xmlns:a16="http://schemas.microsoft.com/office/drawing/2014/main" id="{0C3DED5D-4B2D-4F35-4E9C-1585046FDAB5}"/>
              </a:ext>
            </a:extLst>
          </p:cNvPr>
          <p:cNvPicPr>
            <a:picLocks noGrp="1" noChangeAspect="1"/>
          </p:cNvPicPr>
          <p:nvPr>
            <p:ph sz="quarter" idx="4"/>
          </p:nvPr>
        </p:nvPicPr>
        <p:blipFill>
          <a:blip r:embed="rId3"/>
          <a:stretch>
            <a:fillRect/>
          </a:stretch>
        </p:blipFill>
        <p:spPr>
          <a:xfrm>
            <a:off x="7465355" y="657390"/>
            <a:ext cx="4410973" cy="3680603"/>
          </a:xfrm>
        </p:spPr>
      </p:pic>
    </p:spTree>
    <p:extLst>
      <p:ext uri="{BB962C8B-B14F-4D97-AF65-F5344CB8AC3E}">
        <p14:creationId xmlns:p14="http://schemas.microsoft.com/office/powerpoint/2010/main" val="3347052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BBF10E6-E7F6-1976-E50D-96B8AB08DB5D}"/>
              </a:ext>
            </a:extLst>
          </p:cNvPr>
          <p:cNvSpPr txBox="1"/>
          <p:nvPr/>
        </p:nvSpPr>
        <p:spPr>
          <a:xfrm>
            <a:off x="396816" y="123646"/>
            <a:ext cx="11412746"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a:latin typeface="Calibri"/>
                <a:cs typeface="Calibri"/>
              </a:rPr>
              <a:t>The Committee of Public Safety was set up in 1793 to defend France against </a:t>
            </a:r>
            <a:r>
              <a:rPr lang="en-US" sz="4800" b="1">
                <a:latin typeface="Calibri"/>
                <a:cs typeface="Calibri"/>
              </a:rPr>
              <a:t>internal</a:t>
            </a:r>
            <a:r>
              <a:rPr lang="en-US" sz="4800">
                <a:latin typeface="Calibri"/>
                <a:cs typeface="Calibri"/>
              </a:rPr>
              <a:t> and </a:t>
            </a:r>
            <a:r>
              <a:rPr lang="en-US" sz="4800" b="1">
                <a:latin typeface="Calibri"/>
                <a:cs typeface="Calibri"/>
              </a:rPr>
              <a:t>external</a:t>
            </a:r>
            <a:r>
              <a:rPr lang="en-US" sz="4800">
                <a:latin typeface="Calibri"/>
                <a:cs typeface="Calibri"/>
              </a:rPr>
              <a:t> enemies. The original leaders of the Committee of Public Safety were replaced with more radical revolutionaries who were willing to defend the revolution at any cost. One of the most well-known new leaders was </a:t>
            </a:r>
            <a:r>
              <a:rPr lang="en-US" sz="4800" b="1">
                <a:latin typeface="Calibri"/>
                <a:cs typeface="Calibri"/>
              </a:rPr>
              <a:t>Maximilien Robespierre</a:t>
            </a:r>
            <a:r>
              <a:rPr lang="en-US" sz="4800">
                <a:latin typeface="Calibri"/>
                <a:cs typeface="Calibri"/>
              </a:rPr>
              <a:t> who led the </a:t>
            </a:r>
            <a:r>
              <a:rPr lang="en-US" sz="4800" b="1">
                <a:latin typeface="Calibri"/>
                <a:cs typeface="Calibri"/>
              </a:rPr>
              <a:t>Reign of Terror.</a:t>
            </a:r>
            <a:endParaRPr lang="en-US" sz="4800"/>
          </a:p>
        </p:txBody>
      </p:sp>
    </p:spTree>
    <p:extLst>
      <p:ext uri="{BB962C8B-B14F-4D97-AF65-F5344CB8AC3E}">
        <p14:creationId xmlns:p14="http://schemas.microsoft.com/office/powerpoint/2010/main" val="28502203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66F0B7-4852-0732-45BB-65D3A777CD69}"/>
              </a:ext>
            </a:extLst>
          </p:cNvPr>
          <p:cNvSpPr txBox="1"/>
          <p:nvPr/>
        </p:nvSpPr>
        <p:spPr>
          <a:xfrm>
            <a:off x="224288" y="598099"/>
            <a:ext cx="11585273"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800">
                <a:latin typeface="Calibri"/>
                <a:cs typeface="Calibri"/>
              </a:rPr>
              <a:t>The </a:t>
            </a:r>
            <a:r>
              <a:rPr lang="en-US" sz="3800" b="1">
                <a:latin typeface="Calibri"/>
                <a:cs typeface="Calibri"/>
              </a:rPr>
              <a:t>Reign of Terror</a:t>
            </a:r>
            <a:r>
              <a:rPr lang="en-US" sz="3800">
                <a:latin typeface="Calibri"/>
                <a:cs typeface="Calibri"/>
              </a:rPr>
              <a:t> was a period from 1793 until 1794 when the Committee of Public Safety </a:t>
            </a:r>
            <a:r>
              <a:rPr lang="en-US" sz="3800" b="1">
                <a:latin typeface="Calibri"/>
                <a:cs typeface="Calibri"/>
              </a:rPr>
              <a:t>suspended</a:t>
            </a:r>
            <a:r>
              <a:rPr lang="en-US" sz="3800">
                <a:latin typeface="Calibri"/>
                <a:cs typeface="Calibri"/>
              </a:rPr>
              <a:t> rights guaranteed in the new constitution leading to wide-scale </a:t>
            </a:r>
            <a:r>
              <a:rPr lang="en-US" sz="3800" b="1">
                <a:latin typeface="Calibri"/>
                <a:cs typeface="Calibri"/>
              </a:rPr>
              <a:t>repression</a:t>
            </a:r>
            <a:r>
              <a:rPr lang="en-US" sz="3800">
                <a:latin typeface="Calibri"/>
                <a:cs typeface="Calibri"/>
              </a:rPr>
              <a:t>. The freedom of the press, previously an important aspect of the revolution, was taken away. The influence of the Catholic Church was attacked. Spies were sent throughout the country to find “enemies of the revolution.” During this time, those suspected of being an enemy of the revolution were executed by </a:t>
            </a:r>
            <a:r>
              <a:rPr lang="en-US" sz="3800" b="1">
                <a:latin typeface="Calibri"/>
                <a:cs typeface="Calibri"/>
              </a:rPr>
              <a:t>guillotine</a:t>
            </a:r>
            <a:r>
              <a:rPr lang="en-US" sz="3800">
                <a:latin typeface="Calibri"/>
                <a:cs typeface="Calibri"/>
              </a:rPr>
              <a:t>. </a:t>
            </a:r>
            <a:endParaRPr lang="en-US" sz="3800"/>
          </a:p>
        </p:txBody>
      </p:sp>
    </p:spTree>
    <p:extLst>
      <p:ext uri="{BB962C8B-B14F-4D97-AF65-F5344CB8AC3E}">
        <p14:creationId xmlns:p14="http://schemas.microsoft.com/office/powerpoint/2010/main" val="26873988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9043AAB-C8B5-E17F-5EB4-76F0B2C2FADE}"/>
              </a:ext>
            </a:extLst>
          </p:cNvPr>
          <p:cNvSpPr>
            <a:spLocks noGrp="1"/>
          </p:cNvSpPr>
          <p:nvPr>
            <p:ph type="title"/>
          </p:nvPr>
        </p:nvSpPr>
        <p:spPr>
          <a:xfrm>
            <a:off x="149699" y="766486"/>
            <a:ext cx="4495139" cy="5023679"/>
          </a:xfrm>
        </p:spPr>
        <p:txBody>
          <a:bodyPr vert="horz" lIns="91440" tIns="45720" rIns="91440" bIns="45720" rtlCol="0" anchor="b">
            <a:normAutofit/>
          </a:bodyPr>
          <a:lstStyle/>
          <a:p>
            <a:pPr>
              <a:lnSpc>
                <a:spcPct val="100000"/>
              </a:lnSpc>
            </a:pPr>
            <a:r>
              <a:rPr lang="en-US" b="1" spc="-100">
                <a:ea typeface="+mj-lt"/>
                <a:cs typeface="+mj-lt"/>
              </a:rPr>
              <a:t>July 1794: </a:t>
            </a:r>
            <a:r>
              <a:rPr lang="en-US" spc="-100">
                <a:ea typeface="+mj-lt"/>
                <a:cs typeface="+mj-lt"/>
              </a:rPr>
              <a:t>Robespierre is executed and the Reign of Terror ends</a:t>
            </a:r>
            <a:br>
              <a:rPr lang="en-US" b="1" spc="-100">
                <a:ea typeface="+mj-lt"/>
                <a:cs typeface="+mj-lt"/>
              </a:rPr>
            </a:br>
            <a:br>
              <a:rPr lang="en-US" spc="-100">
                <a:ea typeface="+mj-lt"/>
                <a:cs typeface="+mj-lt"/>
              </a:rPr>
            </a:br>
            <a:r>
              <a:rPr lang="en-US" spc="-100">
                <a:ea typeface="+mj-lt"/>
                <a:cs typeface="+mj-lt"/>
              </a:rPr>
              <a:t>(1:19:10-1:30:23)</a:t>
            </a:r>
            <a:endParaRPr lang="en-US">
              <a:ea typeface="+mj-lt"/>
              <a:cs typeface="+mj-lt"/>
            </a:endParaRPr>
          </a:p>
          <a:p>
            <a:br>
              <a:rPr lang="en-US"/>
            </a:br>
            <a:endParaRPr lang="en-US"/>
          </a:p>
        </p:txBody>
      </p:sp>
      <p:pic>
        <p:nvPicPr>
          <p:cNvPr id="4" name="Online Media 3" title="The French Revolution (Documentary)">
            <a:hlinkClick r:id="" action="ppaction://media"/>
            <a:extLst>
              <a:ext uri="{FF2B5EF4-FFF2-40B4-BE49-F238E27FC236}">
                <a16:creationId xmlns:a16="http://schemas.microsoft.com/office/drawing/2014/main" id="{40F9E207-DC1A-DDD8-E91D-02AE64C30B7E}"/>
              </a:ext>
            </a:extLst>
          </p:cNvPr>
          <p:cNvPicPr>
            <a:picLocks noGrp="1" noRot="1" noChangeAspect="1"/>
          </p:cNvPicPr>
          <p:nvPr>
            <p:ph idx="1"/>
            <a:videoFile r:link="rId1"/>
          </p:nvPr>
        </p:nvPicPr>
        <p:blipFill>
          <a:blip r:embed="rId3"/>
          <a:stretch>
            <a:fillRect/>
          </a:stretch>
        </p:blipFill>
        <p:spPr>
          <a:xfrm>
            <a:off x="5120640" y="1037197"/>
            <a:ext cx="6367271" cy="4775453"/>
          </a:xfrm>
          <a:prstGeom prst="rect">
            <a:avLst/>
          </a:prstGeom>
        </p:spPr>
      </p:pic>
      <p:sp>
        <p:nvSpPr>
          <p:cNvPr id="17" name="Rectangle 16">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22902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E2F819C-C086-EF3A-1DC8-0EF1D30F4085}"/>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5500" spc="-100"/>
              <a:t>Watch Flocabulary The French Revolution</a:t>
            </a:r>
          </a:p>
        </p:txBody>
      </p:sp>
      <p:pic>
        <p:nvPicPr>
          <p:cNvPr id="4" name="Picture 4">
            <a:extLst>
              <a:ext uri="{FF2B5EF4-FFF2-40B4-BE49-F238E27FC236}">
                <a16:creationId xmlns:a16="http://schemas.microsoft.com/office/drawing/2014/main" id="{17A4C732-C317-D1AF-2EBC-1B49467F45D7}"/>
              </a:ext>
            </a:extLst>
          </p:cNvPr>
          <p:cNvPicPr>
            <a:picLocks noGrp="1" noChangeAspect="1"/>
          </p:cNvPicPr>
          <p:nvPr>
            <p:ph idx="1"/>
          </p:nvPr>
        </p:nvPicPr>
        <p:blipFill rotWithShape="1">
          <a:blip r:embed="rId2"/>
          <a:srcRect l="15722" r="17388"/>
          <a:stretch/>
        </p:blipFill>
        <p:spPr>
          <a:xfrm>
            <a:off x="5120640" y="759599"/>
            <a:ext cx="6367271" cy="5330650"/>
          </a:xfrm>
          <a:prstGeom prst="rect">
            <a:avLst/>
          </a:prstGeom>
        </p:spPr>
      </p:pic>
      <p:sp>
        <p:nvSpPr>
          <p:cNvPr id="17" name="Rectangle 16">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14485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5733B-6B71-F72E-6E77-1D14CD1A36E6}"/>
              </a:ext>
            </a:extLst>
          </p:cNvPr>
          <p:cNvSpPr>
            <a:spLocks noGrp="1"/>
          </p:cNvSpPr>
          <p:nvPr>
            <p:ph type="title"/>
          </p:nvPr>
        </p:nvSpPr>
        <p:spPr>
          <a:xfrm>
            <a:off x="94769" y="879422"/>
            <a:ext cx="3335669" cy="4845598"/>
          </a:xfrm>
        </p:spPr>
        <p:txBody>
          <a:bodyPr>
            <a:normAutofit fontScale="90000"/>
          </a:bodyPr>
          <a:lstStyle/>
          <a:p>
            <a:r>
              <a:rPr lang="en-US" b="1">
                <a:ea typeface="+mj-lt"/>
                <a:cs typeface="+mj-lt"/>
              </a:rPr>
              <a:t>During the Age of Napoleon stage of the French Revolution what actions were taken to address issues in France? To what extent did those actions fix those problems?</a:t>
            </a:r>
            <a:endParaRPr lang="en-US"/>
          </a:p>
        </p:txBody>
      </p:sp>
      <p:pic>
        <p:nvPicPr>
          <p:cNvPr id="4" name="Picture 4" descr="A picture containing text, book, different, several&#10;&#10;Description automatically generated">
            <a:extLst>
              <a:ext uri="{FF2B5EF4-FFF2-40B4-BE49-F238E27FC236}">
                <a16:creationId xmlns:a16="http://schemas.microsoft.com/office/drawing/2014/main" id="{E44C2EC0-63EB-B662-BA33-04A486BD40B3}"/>
              </a:ext>
            </a:extLst>
          </p:cNvPr>
          <p:cNvPicPr>
            <a:picLocks noGrp="1" noChangeAspect="1"/>
          </p:cNvPicPr>
          <p:nvPr>
            <p:ph idx="1"/>
          </p:nvPr>
        </p:nvPicPr>
        <p:blipFill>
          <a:blip r:embed="rId2"/>
          <a:stretch>
            <a:fillRect/>
          </a:stretch>
        </p:blipFill>
        <p:spPr>
          <a:xfrm>
            <a:off x="3518011" y="890959"/>
            <a:ext cx="8492165" cy="4333694"/>
          </a:xfrm>
        </p:spPr>
      </p:pic>
    </p:spTree>
    <p:extLst>
      <p:ext uri="{BB962C8B-B14F-4D97-AF65-F5344CB8AC3E}">
        <p14:creationId xmlns:p14="http://schemas.microsoft.com/office/powerpoint/2010/main" val="18992501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54C990-9493-43C5-A08F-2B9A55F7D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176A2F0-4868-448D-8624-668A960A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31750" cap="sq">
            <a:solidFill>
              <a:srgbClr val="86E0F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4FB1D28-F947-B491-9F39-438B71BE3DB4}"/>
              </a:ext>
            </a:extLst>
          </p:cNvPr>
          <p:cNvSpPr>
            <a:spLocks noGrp="1"/>
          </p:cNvSpPr>
          <p:nvPr>
            <p:ph idx="1"/>
          </p:nvPr>
        </p:nvSpPr>
        <p:spPr>
          <a:xfrm>
            <a:off x="950665" y="864108"/>
            <a:ext cx="10233803" cy="5120640"/>
          </a:xfrm>
        </p:spPr>
        <p:txBody>
          <a:bodyPr/>
          <a:lstStyle/>
          <a:p>
            <a:pPr marL="0" indent="0" algn="ctr">
              <a:buNone/>
            </a:pPr>
            <a:r>
              <a:rPr lang="en-US" sz="4400" b="1">
                <a:ea typeface="+mn-lt"/>
                <a:cs typeface="+mn-lt"/>
              </a:rPr>
              <a:t>Big Idea: </a:t>
            </a:r>
            <a:r>
              <a:rPr lang="en-US" sz="4400">
                <a:ea typeface="+mn-lt"/>
                <a:cs typeface="+mn-lt"/>
              </a:rPr>
              <a:t>During the Age of Napoleon, </a:t>
            </a:r>
            <a:r>
              <a:rPr lang="en-US" sz="4400" u="sng">
                <a:ea typeface="+mn-lt"/>
                <a:cs typeface="+mn-lt"/>
              </a:rPr>
              <a:t>Napoleon Bonaparte</a:t>
            </a:r>
            <a:r>
              <a:rPr lang="en-US" sz="4400">
                <a:ea typeface="+mn-lt"/>
                <a:cs typeface="+mn-lt"/>
              </a:rPr>
              <a:t> took control of the government and attempted to address issues in France through order and conquest.</a:t>
            </a:r>
            <a:endParaRPr lang="en-US" sz="4400"/>
          </a:p>
        </p:txBody>
      </p:sp>
    </p:spTree>
    <p:extLst>
      <p:ext uri="{BB962C8B-B14F-4D97-AF65-F5344CB8AC3E}">
        <p14:creationId xmlns:p14="http://schemas.microsoft.com/office/powerpoint/2010/main" val="979218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CEAA54B-B322-4943-83DF-6B95378DA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7181C69-1FEA-47A3-8E1A-C3573A136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986" y="0"/>
            <a:ext cx="10615628" cy="6858000"/>
          </a:xfrm>
          <a:custGeom>
            <a:avLst/>
            <a:gdLst>
              <a:gd name="connsiteX0" fmla="*/ 7169275 w 10615628"/>
              <a:gd name="connsiteY0" fmla="*/ 5665108 h 6858000"/>
              <a:gd name="connsiteX1" fmla="*/ 7514896 w 10615628"/>
              <a:gd name="connsiteY1" fmla="*/ 6010729 h 6858000"/>
              <a:gd name="connsiteX2" fmla="*/ 7169275 w 10615628"/>
              <a:gd name="connsiteY2" fmla="*/ 6356350 h 6858000"/>
              <a:gd name="connsiteX3" fmla="*/ 6823654 w 10615628"/>
              <a:gd name="connsiteY3" fmla="*/ 6010729 h 6858000"/>
              <a:gd name="connsiteX4" fmla="*/ 7169275 w 10615628"/>
              <a:gd name="connsiteY4" fmla="*/ 5665108 h 6858000"/>
              <a:gd name="connsiteX5" fmla="*/ 10010445 w 10615628"/>
              <a:gd name="connsiteY5" fmla="*/ 2285547 h 6858000"/>
              <a:gd name="connsiteX6" fmla="*/ 10456759 w 10615628"/>
              <a:gd name="connsiteY6" fmla="*/ 2731861 h 6858000"/>
              <a:gd name="connsiteX7" fmla="*/ 10010445 w 10615628"/>
              <a:gd name="connsiteY7" fmla="*/ 3178175 h 6858000"/>
              <a:gd name="connsiteX8" fmla="*/ 9564131 w 10615628"/>
              <a:gd name="connsiteY8" fmla="*/ 2731861 h 6858000"/>
              <a:gd name="connsiteX9" fmla="*/ 10010445 w 10615628"/>
              <a:gd name="connsiteY9" fmla="*/ 2285547 h 6858000"/>
              <a:gd name="connsiteX10" fmla="*/ 10354144 w 10615628"/>
              <a:gd name="connsiteY10" fmla="*/ 1626055 h 6858000"/>
              <a:gd name="connsiteX11" fmla="*/ 10615628 w 10615628"/>
              <a:gd name="connsiteY11" fmla="*/ 1887539 h 6858000"/>
              <a:gd name="connsiteX12" fmla="*/ 10354144 w 10615628"/>
              <a:gd name="connsiteY12" fmla="*/ 2149023 h 6858000"/>
              <a:gd name="connsiteX13" fmla="*/ 10092660 w 10615628"/>
              <a:gd name="connsiteY13" fmla="*/ 1887539 h 6858000"/>
              <a:gd name="connsiteX14" fmla="*/ 10354144 w 10615628"/>
              <a:gd name="connsiteY14" fmla="*/ 1626055 h 6858000"/>
              <a:gd name="connsiteX15" fmla="*/ 1458900 w 10615628"/>
              <a:gd name="connsiteY15" fmla="*/ 620486 h 6858000"/>
              <a:gd name="connsiteX16" fmla="*/ 1905214 w 10615628"/>
              <a:gd name="connsiteY16" fmla="*/ 1066801 h 6858000"/>
              <a:gd name="connsiteX17" fmla="*/ 1458900 w 10615628"/>
              <a:gd name="connsiteY17" fmla="*/ 1513115 h 6858000"/>
              <a:gd name="connsiteX18" fmla="*/ 1012586 w 10615628"/>
              <a:gd name="connsiteY18" fmla="*/ 1066801 h 6858000"/>
              <a:gd name="connsiteX19" fmla="*/ 1458900 w 10615628"/>
              <a:gd name="connsiteY19" fmla="*/ 620486 h 6858000"/>
              <a:gd name="connsiteX20" fmla="*/ 6634576 w 10615628"/>
              <a:gd name="connsiteY20" fmla="*/ 0 h 6858000"/>
              <a:gd name="connsiteX21" fmla="*/ 10141833 w 10615628"/>
              <a:gd name="connsiteY21" fmla="*/ 0 h 6858000"/>
              <a:gd name="connsiteX22" fmla="*/ 10200259 w 10615628"/>
              <a:gd name="connsiteY22" fmla="*/ 112226 h 6858000"/>
              <a:gd name="connsiteX23" fmla="*/ 9914574 w 10615628"/>
              <a:gd name="connsiteY23" fmla="*/ 1675664 h 6858000"/>
              <a:gd name="connsiteX24" fmla="*/ 9361608 w 10615628"/>
              <a:gd name="connsiteY24" fmla="*/ 2357295 h 6858000"/>
              <a:gd name="connsiteX25" fmla="*/ 9334634 w 10615628"/>
              <a:gd name="connsiteY25" fmla="*/ 3068329 h 6858000"/>
              <a:gd name="connsiteX26" fmla="*/ 9815041 w 10615628"/>
              <a:gd name="connsiteY26" fmla="*/ 3852733 h 6858000"/>
              <a:gd name="connsiteX27" fmla="*/ 9376175 w 10615628"/>
              <a:gd name="connsiteY27" fmla="*/ 5163128 h 6858000"/>
              <a:gd name="connsiteX28" fmla="*/ 7869812 w 10615628"/>
              <a:gd name="connsiteY28" fmla="*/ 5397802 h 6858000"/>
              <a:gd name="connsiteX29" fmla="*/ 6545391 w 10615628"/>
              <a:gd name="connsiteY29" fmla="*/ 5591204 h 6858000"/>
              <a:gd name="connsiteX30" fmla="*/ 5772722 w 10615628"/>
              <a:gd name="connsiteY30" fmla="*/ 6463273 h 6858000"/>
              <a:gd name="connsiteX31" fmla="*/ 5542128 w 10615628"/>
              <a:gd name="connsiteY31" fmla="*/ 6751894 h 6858000"/>
              <a:gd name="connsiteX32" fmla="*/ 5455474 w 10615628"/>
              <a:gd name="connsiteY32" fmla="*/ 6858000 h 6858000"/>
              <a:gd name="connsiteX33" fmla="*/ 3884321 w 10615628"/>
              <a:gd name="connsiteY33" fmla="*/ 6858000 h 6858000"/>
              <a:gd name="connsiteX34" fmla="*/ 3874161 w 10615628"/>
              <a:gd name="connsiteY34" fmla="*/ 6844415 h 6858000"/>
              <a:gd name="connsiteX35" fmla="*/ 3692625 w 10615628"/>
              <a:gd name="connsiteY35" fmla="*/ 6276208 h 6858000"/>
              <a:gd name="connsiteX36" fmla="*/ 2561203 w 10615628"/>
              <a:gd name="connsiteY36" fmla="*/ 5655807 h 6858000"/>
              <a:gd name="connsiteX37" fmla="*/ 69616 w 10615628"/>
              <a:gd name="connsiteY37" fmla="*/ 4277707 h 6858000"/>
              <a:gd name="connsiteX38" fmla="*/ 1642 w 10615628"/>
              <a:gd name="connsiteY38" fmla="*/ 3679829 h 6858000"/>
              <a:gd name="connsiteX39" fmla="*/ 368893 w 10615628"/>
              <a:gd name="connsiteY39" fmla="*/ 2516307 h 6858000"/>
              <a:gd name="connsiteX40" fmla="*/ 1113509 w 10615628"/>
              <a:gd name="connsiteY40" fmla="*/ 2192619 h 6858000"/>
              <a:gd name="connsiteX41" fmla="*/ 2037232 w 10615628"/>
              <a:gd name="connsiteY41" fmla="*/ 2005556 h 6858000"/>
              <a:gd name="connsiteX42" fmla="*/ 2547311 w 10615628"/>
              <a:gd name="connsiteY42" fmla="*/ 1405116 h 6858000"/>
              <a:gd name="connsiteX43" fmla="*/ 3900863 w 10615628"/>
              <a:gd name="connsiteY43" fmla="*/ 578768 h 6858000"/>
              <a:gd name="connsiteX44" fmla="*/ 4571571 w 10615628"/>
              <a:gd name="connsiteY44" fmla="*/ 860779 h 6858000"/>
              <a:gd name="connsiteX45" fmla="*/ 6039225 w 10615628"/>
              <a:gd name="connsiteY45" fmla="*/ 631501 h 6858000"/>
              <a:gd name="connsiteX46" fmla="*/ 6449432 w 10615628"/>
              <a:gd name="connsiteY46" fmla="*/ 19325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615628" h="6858000">
                <a:moveTo>
                  <a:pt x="7169275" y="5665108"/>
                </a:moveTo>
                <a:cubicBezTo>
                  <a:pt x="7360156" y="5665108"/>
                  <a:pt x="7514896" y="5819848"/>
                  <a:pt x="7514896" y="6010729"/>
                </a:cubicBezTo>
                <a:cubicBezTo>
                  <a:pt x="7514896" y="6201610"/>
                  <a:pt x="7360156" y="6356350"/>
                  <a:pt x="7169275" y="6356350"/>
                </a:cubicBezTo>
                <a:cubicBezTo>
                  <a:pt x="6978394" y="6356350"/>
                  <a:pt x="6823654" y="6201610"/>
                  <a:pt x="6823654" y="6010729"/>
                </a:cubicBezTo>
                <a:cubicBezTo>
                  <a:pt x="6823654" y="5819848"/>
                  <a:pt x="6978394" y="5665108"/>
                  <a:pt x="7169275" y="5665108"/>
                </a:cubicBezTo>
                <a:close/>
                <a:moveTo>
                  <a:pt x="10010445" y="2285547"/>
                </a:moveTo>
                <a:cubicBezTo>
                  <a:pt x="10256937" y="2285547"/>
                  <a:pt x="10456759" y="2485369"/>
                  <a:pt x="10456759" y="2731861"/>
                </a:cubicBezTo>
                <a:cubicBezTo>
                  <a:pt x="10456759" y="2978353"/>
                  <a:pt x="10256937" y="3178175"/>
                  <a:pt x="10010445" y="3178175"/>
                </a:cubicBezTo>
                <a:cubicBezTo>
                  <a:pt x="9763953" y="3178175"/>
                  <a:pt x="9564131" y="2978353"/>
                  <a:pt x="9564131" y="2731861"/>
                </a:cubicBezTo>
                <a:cubicBezTo>
                  <a:pt x="9564131" y="2485369"/>
                  <a:pt x="9763953" y="2285547"/>
                  <a:pt x="10010445" y="2285547"/>
                </a:cubicBezTo>
                <a:close/>
                <a:moveTo>
                  <a:pt x="10354144" y="1626055"/>
                </a:moveTo>
                <a:cubicBezTo>
                  <a:pt x="10498558" y="1626055"/>
                  <a:pt x="10615628" y="1743125"/>
                  <a:pt x="10615628" y="1887539"/>
                </a:cubicBezTo>
                <a:cubicBezTo>
                  <a:pt x="10615628" y="2031953"/>
                  <a:pt x="10498558" y="2149023"/>
                  <a:pt x="10354144" y="2149023"/>
                </a:cubicBezTo>
                <a:cubicBezTo>
                  <a:pt x="10209730" y="2149023"/>
                  <a:pt x="10092660" y="2031953"/>
                  <a:pt x="10092660" y="1887539"/>
                </a:cubicBezTo>
                <a:cubicBezTo>
                  <a:pt x="10092660" y="1743125"/>
                  <a:pt x="10209730" y="1626055"/>
                  <a:pt x="10354144" y="1626055"/>
                </a:cubicBezTo>
                <a:close/>
                <a:moveTo>
                  <a:pt x="1458900" y="620486"/>
                </a:moveTo>
                <a:cubicBezTo>
                  <a:pt x="1705392" y="620486"/>
                  <a:pt x="1905214" y="820308"/>
                  <a:pt x="1905214" y="1066801"/>
                </a:cubicBezTo>
                <a:cubicBezTo>
                  <a:pt x="1905214" y="1313293"/>
                  <a:pt x="1705392" y="1513115"/>
                  <a:pt x="1458900" y="1513115"/>
                </a:cubicBezTo>
                <a:cubicBezTo>
                  <a:pt x="1212408" y="1513115"/>
                  <a:pt x="1012586" y="1313293"/>
                  <a:pt x="1012586" y="1066801"/>
                </a:cubicBezTo>
                <a:cubicBezTo>
                  <a:pt x="1012586" y="820308"/>
                  <a:pt x="1212408" y="620486"/>
                  <a:pt x="1458900" y="620486"/>
                </a:cubicBezTo>
                <a:close/>
                <a:moveTo>
                  <a:pt x="6634576" y="0"/>
                </a:moveTo>
                <a:lnTo>
                  <a:pt x="10141833" y="0"/>
                </a:lnTo>
                <a:lnTo>
                  <a:pt x="10200259" y="112226"/>
                </a:lnTo>
                <a:cubicBezTo>
                  <a:pt x="10410238" y="575267"/>
                  <a:pt x="10394871" y="1153566"/>
                  <a:pt x="9914574" y="1675664"/>
                </a:cubicBezTo>
                <a:cubicBezTo>
                  <a:pt x="9716855" y="1890647"/>
                  <a:pt x="9539637" y="2125050"/>
                  <a:pt x="9361608" y="2357295"/>
                </a:cubicBezTo>
                <a:cubicBezTo>
                  <a:pt x="9193291" y="2576999"/>
                  <a:pt x="9188571" y="2830555"/>
                  <a:pt x="9334634" y="3068329"/>
                </a:cubicBezTo>
                <a:cubicBezTo>
                  <a:pt x="9495669" y="3329572"/>
                  <a:pt x="9683003" y="3577867"/>
                  <a:pt x="9815041" y="3852733"/>
                </a:cubicBezTo>
                <a:cubicBezTo>
                  <a:pt x="10050524" y="4342849"/>
                  <a:pt x="9955574" y="4825683"/>
                  <a:pt x="9376175" y="5163128"/>
                </a:cubicBezTo>
                <a:cubicBezTo>
                  <a:pt x="8901028" y="5439881"/>
                  <a:pt x="8396076" y="5450671"/>
                  <a:pt x="7869812" y="5397802"/>
                </a:cubicBezTo>
                <a:cubicBezTo>
                  <a:pt x="7414763" y="5352215"/>
                  <a:pt x="6924916" y="5316880"/>
                  <a:pt x="6545391" y="5591204"/>
                </a:cubicBezTo>
                <a:cubicBezTo>
                  <a:pt x="6238293" y="5813470"/>
                  <a:pt x="6024794" y="6166020"/>
                  <a:pt x="5772722" y="6463273"/>
                </a:cubicBezTo>
                <a:cubicBezTo>
                  <a:pt x="5693284" y="6557075"/>
                  <a:pt x="5618532" y="6655327"/>
                  <a:pt x="5542128" y="6751894"/>
                </a:cubicBezTo>
                <a:lnTo>
                  <a:pt x="5455474" y="6858000"/>
                </a:lnTo>
                <a:lnTo>
                  <a:pt x="3884321" y="6858000"/>
                </a:lnTo>
                <a:lnTo>
                  <a:pt x="3874161" y="6844415"/>
                </a:lnTo>
                <a:cubicBezTo>
                  <a:pt x="3769501" y="6682571"/>
                  <a:pt x="3725803" y="6471500"/>
                  <a:pt x="3692625" y="6276208"/>
                </a:cubicBezTo>
                <a:cubicBezTo>
                  <a:pt x="3594979" y="5704765"/>
                  <a:pt x="2996562" y="5529974"/>
                  <a:pt x="2561203" y="5655807"/>
                </a:cubicBezTo>
                <a:cubicBezTo>
                  <a:pt x="1295583" y="6024676"/>
                  <a:pt x="405172" y="5378784"/>
                  <a:pt x="69616" y="4277707"/>
                </a:cubicBezTo>
                <a:cubicBezTo>
                  <a:pt x="12162" y="4089023"/>
                  <a:pt x="22817" y="3880246"/>
                  <a:pt x="1642" y="3679829"/>
                </a:cubicBezTo>
                <a:cubicBezTo>
                  <a:pt x="-11845" y="3246492"/>
                  <a:pt x="53163" y="2840534"/>
                  <a:pt x="368893" y="2516307"/>
                </a:cubicBezTo>
                <a:cubicBezTo>
                  <a:pt x="570253" y="2309552"/>
                  <a:pt x="826642" y="2227146"/>
                  <a:pt x="1113509" y="2192619"/>
                </a:cubicBezTo>
                <a:cubicBezTo>
                  <a:pt x="1425464" y="2154856"/>
                  <a:pt x="1739170" y="2099965"/>
                  <a:pt x="2037232" y="2005556"/>
                </a:cubicBezTo>
                <a:cubicBezTo>
                  <a:pt x="2313447" y="1917890"/>
                  <a:pt x="2430109" y="1649903"/>
                  <a:pt x="2547311" y="1405116"/>
                </a:cubicBezTo>
                <a:cubicBezTo>
                  <a:pt x="2839303" y="794963"/>
                  <a:pt x="3300289" y="490428"/>
                  <a:pt x="3900863" y="578768"/>
                </a:cubicBezTo>
                <a:cubicBezTo>
                  <a:pt x="4133784" y="613024"/>
                  <a:pt x="4362118" y="739802"/>
                  <a:pt x="4571571" y="860779"/>
                </a:cubicBezTo>
                <a:cubicBezTo>
                  <a:pt x="5133169" y="1185277"/>
                  <a:pt x="5641898" y="1029502"/>
                  <a:pt x="6039225" y="631501"/>
                </a:cubicBezTo>
                <a:cubicBezTo>
                  <a:pt x="6180164" y="489888"/>
                  <a:pt x="6313483" y="339980"/>
                  <a:pt x="6449432" y="1932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80675B1-87BC-3C11-7247-7A7E8E63039C}"/>
              </a:ext>
            </a:extLst>
          </p:cNvPr>
          <p:cNvSpPr>
            <a:spLocks noGrp="1"/>
          </p:cNvSpPr>
          <p:nvPr>
            <p:ph type="title"/>
          </p:nvPr>
        </p:nvSpPr>
        <p:spPr>
          <a:xfrm>
            <a:off x="2842592" y="150024"/>
            <a:ext cx="6506817" cy="1307548"/>
          </a:xfrm>
        </p:spPr>
        <p:txBody>
          <a:bodyPr>
            <a:normAutofit/>
          </a:bodyPr>
          <a:lstStyle/>
          <a:p>
            <a:pPr algn="ctr"/>
            <a:r>
              <a:rPr lang="en-US" sz="5400" b="1">
                <a:cs typeface="Posterama"/>
              </a:rPr>
              <a:t>Unit Description</a:t>
            </a:r>
            <a:endParaRPr lang="en-US" sz="5400" b="1"/>
          </a:p>
        </p:txBody>
      </p:sp>
      <p:sp>
        <p:nvSpPr>
          <p:cNvPr id="3" name="Content Placeholder 2">
            <a:extLst>
              <a:ext uri="{FF2B5EF4-FFF2-40B4-BE49-F238E27FC236}">
                <a16:creationId xmlns:a16="http://schemas.microsoft.com/office/drawing/2014/main" id="{0A5D46B6-070C-811C-7425-99B02352DDA6}"/>
              </a:ext>
            </a:extLst>
          </p:cNvPr>
          <p:cNvSpPr>
            <a:spLocks noGrp="1"/>
          </p:cNvSpPr>
          <p:nvPr>
            <p:ph idx="1"/>
          </p:nvPr>
        </p:nvSpPr>
        <p:spPr>
          <a:xfrm>
            <a:off x="649942" y="1608723"/>
            <a:ext cx="10086985" cy="2391879"/>
          </a:xfrm>
        </p:spPr>
        <p:txBody>
          <a:bodyPr vert="horz" lIns="91440" tIns="45720" rIns="91440" bIns="45720" rtlCol="0" anchor="t">
            <a:noAutofit/>
          </a:bodyPr>
          <a:lstStyle/>
          <a:p>
            <a:pPr algn="ctr"/>
            <a:r>
              <a:rPr lang="en-US" sz="3200" b="1">
                <a:ea typeface="+mn-lt"/>
                <a:cs typeface="+mn-lt"/>
              </a:rPr>
              <a:t>The Enlightenment called into question traditional beliefs and inspired widespread political, economic, and social change. This intellectual movement was used to challenge political authorities in Europe and colonial rule in the Americas. These ideals inspired political and social movements.</a:t>
            </a:r>
            <a:endParaRPr lang="en-US" sz="3200" b="1"/>
          </a:p>
        </p:txBody>
      </p:sp>
    </p:spTree>
    <p:extLst>
      <p:ext uri="{BB962C8B-B14F-4D97-AF65-F5344CB8AC3E}">
        <p14:creationId xmlns:p14="http://schemas.microsoft.com/office/powerpoint/2010/main" val="6522498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23">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2" name="Rectangle 25">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7">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9043AAB-C8B5-E17F-5EB4-76F0B2C2FADE}"/>
              </a:ext>
            </a:extLst>
          </p:cNvPr>
          <p:cNvSpPr>
            <a:spLocks noGrp="1"/>
          </p:cNvSpPr>
          <p:nvPr>
            <p:ph type="title"/>
          </p:nvPr>
        </p:nvSpPr>
        <p:spPr>
          <a:xfrm>
            <a:off x="480377" y="1801656"/>
            <a:ext cx="3258688" cy="3255264"/>
          </a:xfrm>
        </p:spPr>
        <p:txBody>
          <a:bodyPr vert="horz" lIns="91440" tIns="45720" rIns="91440" bIns="45720" rtlCol="0" anchor="b">
            <a:normAutofit/>
          </a:bodyPr>
          <a:lstStyle/>
          <a:p>
            <a:r>
              <a:rPr lang="en-US" sz="3700" b="1" spc="-100"/>
              <a:t>Who was Napoleon Bonaparte (1769-1821)?</a:t>
            </a:r>
            <a:endParaRPr lang="en-US" sz="3700" spc="-100"/>
          </a:p>
          <a:p>
            <a:br>
              <a:rPr lang="en-US" sz="3700" spc="-100"/>
            </a:br>
            <a:endParaRPr lang="en-US" sz="3700" spc="-100"/>
          </a:p>
        </p:txBody>
      </p:sp>
      <p:pic>
        <p:nvPicPr>
          <p:cNvPr id="6" name="Online Media 5" title="Napoleon Bonaparte: Criminal or War Hero?">
            <a:hlinkClick r:id="" action="ppaction://media"/>
            <a:extLst>
              <a:ext uri="{FF2B5EF4-FFF2-40B4-BE49-F238E27FC236}">
                <a16:creationId xmlns:a16="http://schemas.microsoft.com/office/drawing/2014/main" id="{AC2049E2-88CF-577C-0F63-2D1435BCB3C0}"/>
              </a:ext>
            </a:extLst>
          </p:cNvPr>
          <p:cNvPicPr>
            <a:picLocks noGrp="1" noRot="1" noChangeAspect="1"/>
          </p:cNvPicPr>
          <p:nvPr>
            <p:ph idx="1"/>
            <a:videoFile r:link="rId1"/>
          </p:nvPr>
        </p:nvPicPr>
        <p:blipFill>
          <a:blip r:embed="rId3"/>
          <a:stretch>
            <a:fillRect/>
          </a:stretch>
        </p:blipFill>
        <p:spPr>
          <a:xfrm>
            <a:off x="5120640" y="1037197"/>
            <a:ext cx="6367271" cy="4775453"/>
          </a:xfrm>
          <a:prstGeom prst="rect">
            <a:avLst/>
          </a:prstGeom>
        </p:spPr>
      </p:pic>
      <p:sp>
        <p:nvSpPr>
          <p:cNvPr id="30" name="Rectangle 29">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123988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6" name="Rectangle 15">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0140C1D-1F97-93F9-8E8C-56B03A725944}"/>
              </a:ext>
            </a:extLst>
          </p:cNvPr>
          <p:cNvSpPr>
            <a:spLocks noGrp="1"/>
          </p:cNvSpPr>
          <p:nvPr>
            <p:ph type="title"/>
          </p:nvPr>
        </p:nvSpPr>
        <p:spPr>
          <a:xfrm>
            <a:off x="643467" y="1298448"/>
            <a:ext cx="3685070" cy="3888475"/>
          </a:xfrm>
        </p:spPr>
        <p:txBody>
          <a:bodyPr vert="horz" lIns="91440" tIns="45720" rIns="91440" bIns="45720" rtlCol="0" anchor="b">
            <a:normAutofit fontScale="90000"/>
          </a:bodyPr>
          <a:lstStyle/>
          <a:p>
            <a:r>
              <a:rPr lang="en-US" sz="4400" spc="-100" dirty="0">
                <a:solidFill>
                  <a:schemeClr val="bg1"/>
                </a:solidFill>
              </a:rPr>
              <a:t>WATCH: </a:t>
            </a:r>
            <a:br>
              <a:rPr lang="en-US" sz="4400" spc="-100" dirty="0">
                <a:solidFill>
                  <a:schemeClr val="bg1"/>
                </a:solidFill>
              </a:rPr>
            </a:br>
            <a:r>
              <a:rPr lang="en-US" sz="4400" dirty="0">
                <a:solidFill>
                  <a:schemeClr val="bg1"/>
                </a:solidFill>
                <a:hlinkClick r:id="rId2">
                  <a:extLst>
                    <a:ext uri="{A12FA001-AC4F-418D-AE19-62706E023703}">
                      <ahyp:hlinkClr xmlns:ahyp="http://schemas.microsoft.com/office/drawing/2018/hyperlinkcolor" val="tx"/>
                    </a:ext>
                  </a:extLst>
                </a:hlinkClick>
              </a:rPr>
              <a:t>Egalite for All: Toussaint L'ouverture and the Haitian Revolution</a:t>
            </a:r>
            <a:endParaRPr lang="en-US" sz="4400">
              <a:solidFill>
                <a:schemeClr val="bg1"/>
              </a:solidFill>
              <a:hlinkClick r:id="rId2">
                <a:extLst>
                  <a:ext uri="{A12FA001-AC4F-418D-AE19-62706E023703}">
                    <ahyp:hlinkClr xmlns:ahyp="http://schemas.microsoft.com/office/drawing/2018/hyperlinkcolor" val="tx"/>
                  </a:ext>
                </a:extLst>
              </a:hlinkClick>
            </a:endParaRPr>
          </a:p>
          <a:p>
            <a:r>
              <a:rPr lang="en-US" sz="4400" spc="-100" dirty="0"/>
              <a:t> (54:33)</a:t>
            </a:r>
            <a:endParaRPr lang="en-US" sz="4400" dirty="0"/>
          </a:p>
        </p:txBody>
      </p:sp>
      <p:pic>
        <p:nvPicPr>
          <p:cNvPr id="7" name="Picture 7" descr="A picture containing text&#10;&#10;Description automatically generated">
            <a:extLst>
              <a:ext uri="{FF2B5EF4-FFF2-40B4-BE49-F238E27FC236}">
                <a16:creationId xmlns:a16="http://schemas.microsoft.com/office/drawing/2014/main" id="{4786A329-0F24-FC1D-6DE8-B5F9C6928CE5}"/>
              </a:ext>
            </a:extLst>
          </p:cNvPr>
          <p:cNvPicPr>
            <a:picLocks noGrp="1" noChangeAspect="1"/>
          </p:cNvPicPr>
          <p:nvPr>
            <p:ph idx="1"/>
          </p:nvPr>
        </p:nvPicPr>
        <p:blipFill rotWithShape="1">
          <a:blip r:embed="rId3"/>
          <a:srcRect l="18266" r="6604" b="-2"/>
          <a:stretch/>
        </p:blipFill>
        <p:spPr>
          <a:xfrm>
            <a:off x="5120640" y="759599"/>
            <a:ext cx="6367271" cy="5330650"/>
          </a:xfrm>
          <a:prstGeom prst="rect">
            <a:avLst/>
          </a:prstGeom>
        </p:spPr>
      </p:pic>
      <p:sp>
        <p:nvSpPr>
          <p:cNvPr id="20" name="Rectangle 19">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028794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BF6CF-EEEC-C5FE-62B0-BAE604C13118}"/>
              </a:ext>
            </a:extLst>
          </p:cNvPr>
          <p:cNvSpPr>
            <a:spLocks noGrp="1"/>
          </p:cNvSpPr>
          <p:nvPr>
            <p:ph type="title"/>
          </p:nvPr>
        </p:nvSpPr>
        <p:spPr/>
        <p:txBody>
          <a:bodyPr/>
          <a:lstStyle/>
          <a:p>
            <a:r>
              <a:rPr lang="en-US"/>
              <a:t>10.02 Quizlet</a:t>
            </a:r>
          </a:p>
        </p:txBody>
      </p:sp>
      <p:sp>
        <p:nvSpPr>
          <p:cNvPr id="3" name="Content Placeholder 2">
            <a:extLst>
              <a:ext uri="{FF2B5EF4-FFF2-40B4-BE49-F238E27FC236}">
                <a16:creationId xmlns:a16="http://schemas.microsoft.com/office/drawing/2014/main" id="{8BAB727A-4F57-79CB-0891-4F268C2333EB}"/>
              </a:ext>
            </a:extLst>
          </p:cNvPr>
          <p:cNvSpPr>
            <a:spLocks noGrp="1"/>
          </p:cNvSpPr>
          <p:nvPr>
            <p:ph idx="1"/>
          </p:nvPr>
        </p:nvSpPr>
        <p:spPr/>
        <p:txBody>
          <a:bodyPr/>
          <a:lstStyle/>
          <a:p>
            <a:r>
              <a:rPr lang="en-US">
                <a:hlinkClick r:id="rId2"/>
              </a:rPr>
              <a:t>10.02 Quizlet</a:t>
            </a:r>
            <a:endParaRPr lang="en-US"/>
          </a:p>
        </p:txBody>
      </p:sp>
    </p:spTree>
    <p:extLst>
      <p:ext uri="{BB962C8B-B14F-4D97-AF65-F5344CB8AC3E}">
        <p14:creationId xmlns:p14="http://schemas.microsoft.com/office/powerpoint/2010/main" val="17293573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6"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A85303E-1D59-4477-A849-22C7FEACD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a:extLst>
              <a:ext uri="{FF2B5EF4-FFF2-40B4-BE49-F238E27FC236}">
                <a16:creationId xmlns:a16="http://schemas.microsoft.com/office/drawing/2014/main" id="{96998A29-55EA-E7B4-7EDC-02E2ABE53E6A}"/>
              </a:ext>
            </a:extLst>
          </p:cNvPr>
          <p:cNvSpPr>
            <a:spLocks noGrp="1"/>
          </p:cNvSpPr>
          <p:nvPr>
            <p:ph type="title"/>
          </p:nvPr>
        </p:nvSpPr>
        <p:spPr>
          <a:xfrm>
            <a:off x="612648" y="557783"/>
            <a:ext cx="4591849" cy="5287410"/>
          </a:xfrm>
        </p:spPr>
        <p:txBody>
          <a:bodyPr vert="horz" lIns="91440" tIns="45720" rIns="91440" bIns="45720" rtlCol="0" anchor="b">
            <a:normAutofit/>
          </a:bodyPr>
          <a:lstStyle/>
          <a:p>
            <a:pPr>
              <a:lnSpc>
                <a:spcPct val="90000"/>
              </a:lnSpc>
            </a:pPr>
            <a:r>
              <a:rPr lang="en-US" b="1">
                <a:solidFill>
                  <a:srgbClr val="FFFFFF"/>
                </a:solidFill>
              </a:rPr>
              <a:t>COMPLETE</a:t>
            </a:r>
            <a:r>
              <a:rPr lang="en-US">
                <a:solidFill>
                  <a:srgbClr val="FFFFFF"/>
                </a:solidFill>
              </a:rPr>
              <a:t>:</a:t>
            </a:r>
            <a:br>
              <a:rPr lang="en-US"/>
            </a:br>
            <a:r>
              <a:rPr lang="en-US">
                <a:solidFill>
                  <a:srgbClr val="FFFFFF"/>
                </a:solidFill>
              </a:rPr>
              <a:t>French Revolution </a:t>
            </a:r>
            <a:br>
              <a:rPr lang="en-US">
                <a:solidFill>
                  <a:srgbClr val="FFFFFF"/>
                </a:solidFill>
              </a:rPr>
            </a:br>
            <a:r>
              <a:rPr lang="en-US">
                <a:solidFill>
                  <a:srgbClr val="FFFFFF"/>
                </a:solidFill>
              </a:rPr>
              <a:t>Pgs. 64-65</a:t>
            </a:r>
            <a:endParaRPr lang="en-US">
              <a:solidFill>
                <a:srgbClr val="FFFFFF"/>
              </a:solidFill>
              <a:cs typeface="Posterama"/>
            </a:endParaRPr>
          </a:p>
          <a:p>
            <a:pPr>
              <a:lnSpc>
                <a:spcPct val="90000"/>
              </a:lnSpc>
            </a:pPr>
            <a:r>
              <a:rPr lang="en-US">
                <a:solidFill>
                  <a:srgbClr val="FFFFFF"/>
                </a:solidFill>
              </a:rPr>
              <a:t>Latin American Revolution </a:t>
            </a:r>
            <a:br>
              <a:rPr lang="en-US"/>
            </a:br>
            <a:r>
              <a:rPr lang="en-US">
                <a:solidFill>
                  <a:srgbClr val="FFFFFF"/>
                </a:solidFill>
              </a:rPr>
              <a:t>Pgs. 65-67</a:t>
            </a:r>
            <a:endParaRPr lang="en-US">
              <a:solidFill>
                <a:srgbClr val="FFFFFF"/>
              </a:solidFill>
              <a:cs typeface="Posterama"/>
            </a:endParaRPr>
          </a:p>
        </p:txBody>
      </p:sp>
      <p:pic>
        <p:nvPicPr>
          <p:cNvPr id="5" name="Picture 4" descr="Magnifying glass on clear background">
            <a:extLst>
              <a:ext uri="{FF2B5EF4-FFF2-40B4-BE49-F238E27FC236}">
                <a16:creationId xmlns:a16="http://schemas.microsoft.com/office/drawing/2014/main" id="{123C2EB1-F062-562E-5259-5B7EA104BAD9}"/>
              </a:ext>
            </a:extLst>
          </p:cNvPr>
          <p:cNvPicPr>
            <a:picLocks noChangeAspect="1"/>
          </p:cNvPicPr>
          <p:nvPr/>
        </p:nvPicPr>
        <p:blipFill rotWithShape="1">
          <a:blip r:embed="rId2"/>
          <a:srcRect l="14784" r="14782" b="-1"/>
          <a:stretch/>
        </p:blipFill>
        <p:spPr>
          <a:xfrm>
            <a:off x="5501941" y="10"/>
            <a:ext cx="6934474" cy="6857990"/>
          </a:xfrm>
          <a:custGeom>
            <a:avLst/>
            <a:gdLst/>
            <a:ahLst/>
            <a:cxnLst/>
            <a:rect l="l" t="t" r="r" b="b"/>
            <a:pathLst>
              <a:path w="7726675" h="6858000">
                <a:moveTo>
                  <a:pt x="2975226" y="5978334"/>
                </a:moveTo>
                <a:cubicBezTo>
                  <a:pt x="3002582" y="5978928"/>
                  <a:pt x="3030286" y="5982273"/>
                  <a:pt x="3058007" y="5988576"/>
                </a:cubicBezTo>
                <a:cubicBezTo>
                  <a:pt x="3279778" y="6038998"/>
                  <a:pt x="3418684" y="6259656"/>
                  <a:pt x="3368261" y="6481427"/>
                </a:cubicBezTo>
                <a:cubicBezTo>
                  <a:pt x="3317839" y="6703198"/>
                  <a:pt x="3097182" y="6842104"/>
                  <a:pt x="2875410" y="6791681"/>
                </a:cubicBezTo>
                <a:cubicBezTo>
                  <a:pt x="2653640" y="6741259"/>
                  <a:pt x="2514734" y="6520601"/>
                  <a:pt x="2565157" y="6298830"/>
                </a:cubicBezTo>
                <a:cubicBezTo>
                  <a:pt x="2609276" y="6104780"/>
                  <a:pt x="2783732" y="5974174"/>
                  <a:pt x="2975226" y="5978334"/>
                </a:cubicBezTo>
                <a:close/>
                <a:moveTo>
                  <a:pt x="542891" y="1298362"/>
                </a:moveTo>
                <a:cubicBezTo>
                  <a:pt x="578216" y="1299129"/>
                  <a:pt x="613991" y="1303448"/>
                  <a:pt x="649789" y="1311587"/>
                </a:cubicBezTo>
                <a:cubicBezTo>
                  <a:pt x="936170" y="1376700"/>
                  <a:pt x="1115545" y="1661643"/>
                  <a:pt x="1050432" y="1948025"/>
                </a:cubicBezTo>
                <a:cubicBezTo>
                  <a:pt x="985319" y="2234407"/>
                  <a:pt x="700376" y="2413781"/>
                  <a:pt x="413995" y="2348669"/>
                </a:cubicBezTo>
                <a:cubicBezTo>
                  <a:pt x="127612" y="2283556"/>
                  <a:pt x="-51762" y="1998612"/>
                  <a:pt x="13351" y="1712231"/>
                </a:cubicBezTo>
                <a:cubicBezTo>
                  <a:pt x="70325" y="1461647"/>
                  <a:pt x="295606" y="1292990"/>
                  <a:pt x="542891" y="1298362"/>
                </a:cubicBezTo>
                <a:close/>
                <a:moveTo>
                  <a:pt x="362049" y="446831"/>
                </a:moveTo>
                <a:cubicBezTo>
                  <a:pt x="382746" y="447281"/>
                  <a:pt x="403706" y="449811"/>
                  <a:pt x="424679" y="454579"/>
                </a:cubicBezTo>
                <a:cubicBezTo>
                  <a:pt x="592463" y="492727"/>
                  <a:pt x="697554" y="659668"/>
                  <a:pt x="659405" y="827452"/>
                </a:cubicBezTo>
                <a:cubicBezTo>
                  <a:pt x="621257" y="995236"/>
                  <a:pt x="454318" y="1100327"/>
                  <a:pt x="286534" y="1062179"/>
                </a:cubicBezTo>
                <a:cubicBezTo>
                  <a:pt x="118749" y="1024031"/>
                  <a:pt x="13658" y="857091"/>
                  <a:pt x="51806" y="689306"/>
                </a:cubicBezTo>
                <a:cubicBezTo>
                  <a:pt x="85186" y="542495"/>
                  <a:pt x="217172" y="443684"/>
                  <a:pt x="362049" y="446831"/>
                </a:cubicBezTo>
                <a:close/>
                <a:moveTo>
                  <a:pt x="688320" y="0"/>
                </a:moveTo>
                <a:lnTo>
                  <a:pt x="5442022" y="0"/>
                </a:lnTo>
                <a:lnTo>
                  <a:pt x="7726675" y="0"/>
                </a:lnTo>
                <a:lnTo>
                  <a:pt x="7726675" y="988372"/>
                </a:lnTo>
                <a:lnTo>
                  <a:pt x="7726675" y="6858000"/>
                </a:lnTo>
                <a:lnTo>
                  <a:pt x="4265234" y="6858000"/>
                </a:lnTo>
                <a:lnTo>
                  <a:pt x="4167452" y="6648946"/>
                </a:lnTo>
                <a:cubicBezTo>
                  <a:pt x="4064668" y="6438534"/>
                  <a:pt x="3951418" y="6237194"/>
                  <a:pt x="3802376" y="6067515"/>
                </a:cubicBezTo>
                <a:cubicBezTo>
                  <a:pt x="3433898" y="5648543"/>
                  <a:pt x="2855445" y="5560200"/>
                  <a:pt x="2314714" y="5492960"/>
                </a:cubicBezTo>
                <a:cubicBezTo>
                  <a:pt x="1689319" y="5415368"/>
                  <a:pt x="1105502" y="5269445"/>
                  <a:pt x="626568" y="4822392"/>
                </a:cubicBezTo>
                <a:cubicBezTo>
                  <a:pt x="42544" y="4277286"/>
                  <a:pt x="59772" y="3691233"/>
                  <a:pt x="462831" y="3184007"/>
                </a:cubicBezTo>
                <a:cubicBezTo>
                  <a:pt x="688845" y="2899538"/>
                  <a:pt x="972083" y="2660548"/>
                  <a:pt x="1228189" y="2399566"/>
                </a:cubicBezTo>
                <a:cubicBezTo>
                  <a:pt x="1460698" y="2161897"/>
                  <a:pt x="1522193" y="1866062"/>
                  <a:pt x="1384674" y="1566341"/>
                </a:cubicBezTo>
                <a:cubicBezTo>
                  <a:pt x="1239184" y="1249484"/>
                  <a:pt x="1095206" y="930335"/>
                  <a:pt x="922279" y="628332"/>
                </a:cubicBezTo>
                <a:cubicBezTo>
                  <a:pt x="805583" y="424593"/>
                  <a:pt x="731712" y="225291"/>
                  <a:pt x="693729" y="33341"/>
                </a:cubicBezTo>
                <a:close/>
              </a:path>
            </a:pathLst>
          </a:custGeom>
        </p:spPr>
      </p:pic>
    </p:spTree>
    <p:extLst>
      <p:ext uri="{BB962C8B-B14F-4D97-AF65-F5344CB8AC3E}">
        <p14:creationId xmlns:p14="http://schemas.microsoft.com/office/powerpoint/2010/main" val="356195228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77FCE-BDF4-18D0-3885-52360E2DA70F}"/>
              </a:ext>
            </a:extLst>
          </p:cNvPr>
          <p:cNvSpPr>
            <a:spLocks noGrp="1"/>
          </p:cNvSpPr>
          <p:nvPr>
            <p:ph type="title"/>
          </p:nvPr>
        </p:nvSpPr>
        <p:spPr>
          <a:xfrm>
            <a:off x="609600" y="155217"/>
            <a:ext cx="10972800" cy="937375"/>
          </a:xfrm>
        </p:spPr>
        <p:txBody>
          <a:bodyPr/>
          <a:lstStyle/>
          <a:p>
            <a:pPr algn="ctr"/>
            <a:r>
              <a:rPr lang="en-US">
                <a:cs typeface="Posterama"/>
              </a:rPr>
              <a:t>Unit Activities and Assignments</a:t>
            </a:r>
          </a:p>
        </p:txBody>
      </p:sp>
      <p:sp>
        <p:nvSpPr>
          <p:cNvPr id="3" name="Content Placeholder 2">
            <a:extLst>
              <a:ext uri="{FF2B5EF4-FFF2-40B4-BE49-F238E27FC236}">
                <a16:creationId xmlns:a16="http://schemas.microsoft.com/office/drawing/2014/main" id="{52428FC8-2727-FF06-0F08-CF5BF58E80D4}"/>
              </a:ext>
            </a:extLst>
          </p:cNvPr>
          <p:cNvSpPr>
            <a:spLocks noGrp="1"/>
          </p:cNvSpPr>
          <p:nvPr>
            <p:ph idx="1"/>
          </p:nvPr>
        </p:nvSpPr>
        <p:spPr>
          <a:xfrm>
            <a:off x="451449" y="1157299"/>
            <a:ext cx="11130951" cy="4985439"/>
          </a:xfrm>
        </p:spPr>
        <p:txBody>
          <a:bodyPr vert="horz" lIns="91440" tIns="45720" rIns="91440" bIns="45720" rtlCol="0" anchor="t">
            <a:normAutofit fontScale="85000" lnSpcReduction="20000"/>
          </a:bodyPr>
          <a:lstStyle/>
          <a:p>
            <a:pPr marL="457200" indent="-457200">
              <a:lnSpc>
                <a:spcPct val="90000"/>
              </a:lnSpc>
              <a:spcBef>
                <a:spcPts val="1200"/>
              </a:spcBef>
              <a:buAutoNum type="arabicPeriod"/>
            </a:pPr>
            <a:endParaRPr lang="en-US">
              <a:ea typeface="+mn-lt"/>
              <a:cs typeface="+mn-lt"/>
            </a:endParaRPr>
          </a:p>
          <a:p>
            <a:pPr marL="285750" indent="-285750" algn="ctr">
              <a:lnSpc>
                <a:spcPct val="90000"/>
              </a:lnSpc>
              <a:spcBef>
                <a:spcPts val="1200"/>
              </a:spcBef>
              <a:buFont typeface="Arial"/>
              <a:buChar char="•"/>
            </a:pPr>
            <a:r>
              <a:rPr lang="en-US" b="1">
                <a:latin typeface="Corbel"/>
              </a:rPr>
              <a:t>VOCABULARY OPENER</a:t>
            </a:r>
            <a:endParaRPr lang="en-US">
              <a:ea typeface="+mn-lt"/>
              <a:cs typeface="+mn-lt"/>
            </a:endParaRPr>
          </a:p>
          <a:p>
            <a:pPr marL="285750" indent="-285750" algn="ctr">
              <a:lnSpc>
                <a:spcPct val="90000"/>
              </a:lnSpc>
              <a:spcBef>
                <a:spcPts val="1200"/>
              </a:spcBef>
              <a:buFont typeface="Arial"/>
              <a:buChar char="•"/>
            </a:pPr>
            <a:r>
              <a:rPr lang="en-US" b="1">
                <a:latin typeface="Corbel"/>
              </a:rPr>
              <a:t>CHROLOLOGICAL THINKING AND GRAPHIC CONTEXT – Absolute Monarchs</a:t>
            </a:r>
            <a:endParaRPr lang="en-US">
              <a:latin typeface="Avenir Next LT Pro"/>
            </a:endParaRPr>
          </a:p>
          <a:p>
            <a:pPr marL="514350" lvl="1" indent="-285750" algn="ctr">
              <a:lnSpc>
                <a:spcPct val="90000"/>
              </a:lnSpc>
              <a:spcBef>
                <a:spcPts val="1200"/>
              </a:spcBef>
              <a:buFont typeface="Arial"/>
              <a:buChar char="•"/>
            </a:pPr>
            <a:r>
              <a:rPr lang="en-US">
                <a:latin typeface="Avenir Next LT Pro"/>
              </a:rPr>
              <a:t>CONTEXTUALIZE</a:t>
            </a:r>
            <a:r>
              <a:rPr lang="en-US">
                <a:ea typeface="+mn-lt"/>
                <a:cs typeface="+mn-lt"/>
              </a:rPr>
              <a:t> AND CONNECT CAUSE AND EFFECT –</a:t>
            </a:r>
            <a:r>
              <a:rPr lang="en-US" b="1" u="sng">
                <a:ea typeface="+mn-lt"/>
                <a:cs typeface="+mn-lt"/>
              </a:rPr>
              <a:t> EXPLAIN</a:t>
            </a:r>
            <a:r>
              <a:rPr lang="en-US">
                <a:ea typeface="+mn-lt"/>
                <a:cs typeface="+mn-lt"/>
              </a:rPr>
              <a:t> the historical circumstances that led to Absolute Monarchs in Europe</a:t>
            </a:r>
            <a:r>
              <a:rPr lang="en-US">
                <a:latin typeface="Avenir Next LT Pro"/>
              </a:rPr>
              <a:t> in a  </a:t>
            </a:r>
            <a:r>
              <a:rPr lang="en-US" b="1">
                <a:latin typeface="Corbel"/>
              </a:rPr>
              <a:t>CLAIM PARAGRAPH</a:t>
            </a:r>
            <a:endParaRPr lang="en-US">
              <a:ea typeface="+mn-lt"/>
              <a:cs typeface="+mn-lt"/>
            </a:endParaRPr>
          </a:p>
          <a:p>
            <a:pPr marL="285750" indent="-285750" algn="ctr">
              <a:lnSpc>
                <a:spcPct val="90000"/>
              </a:lnSpc>
              <a:spcBef>
                <a:spcPts val="1200"/>
              </a:spcBef>
              <a:buFont typeface="'Wingdings 2',Sans-Serif"/>
              <a:buChar char=""/>
            </a:pPr>
            <a:r>
              <a:rPr lang="en-US" b="1">
                <a:latin typeface="Corbel"/>
              </a:rPr>
              <a:t>MASTERING THE GRADE 10  GLOBAL HISTORY CURRICULUM - </a:t>
            </a:r>
            <a:r>
              <a:rPr lang="en-US">
                <a:ea typeface="+mn-lt"/>
                <a:cs typeface="+mn-lt"/>
              </a:rPr>
              <a:t>Chapter 6  -pgs. 56 - 79</a:t>
            </a:r>
          </a:p>
          <a:p>
            <a:pPr marL="285750" indent="-285750" algn="ctr">
              <a:lnSpc>
                <a:spcPct val="90000"/>
              </a:lnSpc>
              <a:spcBef>
                <a:spcPts val="1200"/>
              </a:spcBef>
              <a:buFont typeface="'Wingdings 2',Sans-Serif"/>
              <a:buChar char=""/>
            </a:pPr>
            <a:r>
              <a:rPr lang="en-US" b="1">
                <a:ea typeface="+mn-lt"/>
                <a:cs typeface="+mn-lt"/>
              </a:rPr>
              <a:t>CLOSE READ ACTIVITY (Mary Wollstonecraft)</a:t>
            </a:r>
            <a:endParaRPr lang="en-US">
              <a:ea typeface="+mn-lt"/>
              <a:cs typeface="+mn-lt"/>
            </a:endParaRPr>
          </a:p>
          <a:p>
            <a:pPr marL="285750" indent="-285750" algn="ctr">
              <a:lnSpc>
                <a:spcPct val="90000"/>
              </a:lnSpc>
              <a:spcBef>
                <a:spcPts val="1200"/>
              </a:spcBef>
              <a:buFont typeface="'Wingdings 2',Sans-Serif"/>
              <a:buChar char=""/>
            </a:pPr>
            <a:r>
              <a:rPr lang="en-US" b="1">
                <a:ea typeface="+mn-lt"/>
                <a:cs typeface="+mn-lt"/>
              </a:rPr>
              <a:t>Castle Learning 10.02</a:t>
            </a:r>
          </a:p>
          <a:p>
            <a:pPr marL="285750" indent="-285750" algn="ctr">
              <a:lnSpc>
                <a:spcPct val="90000"/>
              </a:lnSpc>
              <a:spcBef>
                <a:spcPts val="1200"/>
              </a:spcBef>
              <a:buFont typeface="'Wingdings 2',Sans-Serif"/>
              <a:buChar char=""/>
            </a:pPr>
            <a:r>
              <a:rPr lang="en-US" b="1">
                <a:ea typeface="+mn-lt"/>
                <a:cs typeface="+mn-lt"/>
              </a:rPr>
              <a:t>CONCEPT MAPS</a:t>
            </a:r>
            <a:endParaRPr lang="en-US">
              <a:ea typeface="+mn-lt"/>
              <a:cs typeface="+mn-lt"/>
            </a:endParaRPr>
          </a:p>
          <a:p>
            <a:pPr marL="228600" algn="ctr">
              <a:spcBef>
                <a:spcPts val="500"/>
              </a:spcBef>
              <a:buFont typeface="Arial"/>
              <a:buChar char="•"/>
            </a:pPr>
            <a:r>
              <a:rPr lang="en-US">
                <a:ea typeface="+mn-lt"/>
                <a:cs typeface="+mn-lt"/>
                <a:hlinkClick r:id="rId2"/>
              </a:rPr>
              <a:t>The Enlightenment</a:t>
            </a:r>
            <a:endParaRPr lang="en-US">
              <a:latin typeface="Avenir Next LT Pro"/>
            </a:endParaRPr>
          </a:p>
          <a:p>
            <a:pPr lvl="1" algn="ctr">
              <a:buFont typeface="Arial"/>
              <a:buChar char="•"/>
            </a:pPr>
            <a:r>
              <a:rPr lang="en-US">
                <a:ea typeface="+mn-lt"/>
                <a:cs typeface="+mn-lt"/>
                <a:hlinkClick r:id="rId3"/>
              </a:rPr>
              <a:t>French Revolution</a:t>
            </a:r>
            <a:endParaRPr lang="en-US"/>
          </a:p>
          <a:p>
            <a:pPr lvl="1" algn="ctr">
              <a:buFont typeface="Arial"/>
              <a:buChar char="•"/>
            </a:pPr>
            <a:r>
              <a:rPr lang="en-US">
                <a:ea typeface="+mn-lt"/>
                <a:cs typeface="+mn-lt"/>
                <a:hlinkClick r:id="rId4"/>
              </a:rPr>
              <a:t>Haitain Revolution</a:t>
            </a:r>
            <a:endParaRPr lang="en-US"/>
          </a:p>
          <a:p>
            <a:pPr lvl="1" algn="ctr">
              <a:buFont typeface="Arial"/>
              <a:buChar char="•"/>
            </a:pPr>
            <a:r>
              <a:rPr lang="en-US">
                <a:ea typeface="+mn-lt"/>
                <a:cs typeface="+mn-lt"/>
                <a:hlinkClick r:id="rId5"/>
              </a:rPr>
              <a:t>South American Independence Movements</a:t>
            </a:r>
            <a:endParaRPr lang="en-US"/>
          </a:p>
          <a:p>
            <a:pPr lvl="1" algn="ctr">
              <a:buFont typeface="Arial"/>
              <a:buChar char="•"/>
            </a:pPr>
            <a:r>
              <a:rPr lang="en-US">
                <a:ea typeface="+mn-lt"/>
                <a:cs typeface="+mn-lt"/>
                <a:hlinkClick r:id="rId6"/>
              </a:rPr>
              <a:t>Mexican War for Independence </a:t>
            </a:r>
            <a:endParaRPr lang="en-US"/>
          </a:p>
          <a:p>
            <a:pPr lvl="1" algn="ctr">
              <a:buFont typeface="Arial"/>
              <a:buChar char="•"/>
            </a:pPr>
            <a:r>
              <a:rPr lang="en-US">
                <a:ea typeface="+mn-lt"/>
                <a:cs typeface="+mn-lt"/>
                <a:hlinkClick r:id="rId7"/>
              </a:rPr>
              <a:t>Unification of Germany</a:t>
            </a:r>
            <a:endParaRPr lang="en-US"/>
          </a:p>
          <a:p>
            <a:pPr lvl="1" algn="ctr">
              <a:buFont typeface="Arial"/>
              <a:buChar char="•"/>
            </a:pPr>
            <a:r>
              <a:rPr lang="en-US">
                <a:ea typeface="+mn-lt"/>
                <a:cs typeface="+mn-lt"/>
                <a:hlinkClick r:id="rId8"/>
              </a:rPr>
              <a:t>Unification of Italy</a:t>
            </a:r>
            <a:br>
              <a:rPr lang="en-US">
                <a:latin typeface="Corbel"/>
              </a:rPr>
            </a:br>
            <a:endParaRPr lang="en-US">
              <a:ea typeface="+mn-lt"/>
              <a:cs typeface="+mn-lt"/>
            </a:endParaRPr>
          </a:p>
        </p:txBody>
      </p:sp>
    </p:spTree>
    <p:extLst>
      <p:ext uri="{BB962C8B-B14F-4D97-AF65-F5344CB8AC3E}">
        <p14:creationId xmlns:p14="http://schemas.microsoft.com/office/powerpoint/2010/main" val="3763785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C343E-9A2A-83CE-7173-170872F4A404}"/>
              </a:ext>
            </a:extLst>
          </p:cNvPr>
          <p:cNvSpPr>
            <a:spLocks noGrp="1"/>
          </p:cNvSpPr>
          <p:nvPr>
            <p:ph type="title"/>
          </p:nvPr>
        </p:nvSpPr>
        <p:spPr>
          <a:xfrm>
            <a:off x="667109" y="327746"/>
            <a:ext cx="10972800" cy="894243"/>
          </a:xfrm>
        </p:spPr>
        <p:txBody>
          <a:bodyPr/>
          <a:lstStyle/>
          <a:p>
            <a:r>
              <a:rPr lang="en-US">
                <a:cs typeface="Posterama"/>
              </a:rPr>
              <a:t>BOOK PAGES</a:t>
            </a:r>
            <a:endParaRPr lang="en-US"/>
          </a:p>
        </p:txBody>
      </p:sp>
      <p:sp>
        <p:nvSpPr>
          <p:cNvPr id="3" name="Content Placeholder 2">
            <a:extLst>
              <a:ext uri="{FF2B5EF4-FFF2-40B4-BE49-F238E27FC236}">
                <a16:creationId xmlns:a16="http://schemas.microsoft.com/office/drawing/2014/main" id="{BA8867EA-BF90-7C49-FC51-DCB3894963D1}"/>
              </a:ext>
            </a:extLst>
          </p:cNvPr>
          <p:cNvSpPr>
            <a:spLocks noGrp="1"/>
          </p:cNvSpPr>
          <p:nvPr>
            <p:ph idx="1"/>
          </p:nvPr>
        </p:nvSpPr>
        <p:spPr/>
        <p:txBody>
          <a:bodyPr vert="horz" lIns="91440" tIns="45720" rIns="91440" bIns="45720" rtlCol="0" anchor="t">
            <a:normAutofit/>
          </a:bodyPr>
          <a:lstStyle/>
          <a:p>
            <a:r>
              <a:rPr lang="en-US"/>
              <a:t>Enlightenment – 56-64</a:t>
            </a:r>
          </a:p>
          <a:p>
            <a:r>
              <a:rPr lang="en-US"/>
              <a:t>French Revolution – 64-65</a:t>
            </a:r>
          </a:p>
          <a:p>
            <a:r>
              <a:rPr lang="en-US"/>
              <a:t>Latin American Revolution 65-67</a:t>
            </a:r>
          </a:p>
          <a:p>
            <a:r>
              <a:rPr lang="en-US"/>
              <a:t>Unification of Italy – 67-68</a:t>
            </a:r>
          </a:p>
          <a:p>
            <a:r>
              <a:rPr lang="en-US"/>
              <a:t>Unification of Germany 68-70</a:t>
            </a:r>
          </a:p>
          <a:p>
            <a:r>
              <a:rPr lang="en-US"/>
              <a:t>Study Cards/Review 71-79</a:t>
            </a:r>
          </a:p>
        </p:txBody>
      </p:sp>
    </p:spTree>
    <p:extLst>
      <p:ext uri="{BB962C8B-B14F-4D97-AF65-F5344CB8AC3E}">
        <p14:creationId xmlns:p14="http://schemas.microsoft.com/office/powerpoint/2010/main" val="926790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Rectangle 18">
            <a:extLst>
              <a:ext uri="{FF2B5EF4-FFF2-40B4-BE49-F238E27FC236}">
                <a16:creationId xmlns:a16="http://schemas.microsoft.com/office/drawing/2014/main" id="{A1DFCBE5-52C1-48A9-89CF-E7D68CCA1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0">
            <a:extLst>
              <a:ext uri="{FF2B5EF4-FFF2-40B4-BE49-F238E27FC236}">
                <a16:creationId xmlns:a16="http://schemas.microsoft.com/office/drawing/2014/main" id="{EB17C8F6-D357-4254-BBAC-96B01EEBE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47203"/>
            <a:ext cx="11707367" cy="2572622"/>
          </a:xfrm>
          <a:prstGeom prst="rect">
            <a:avLst/>
          </a:prstGeom>
          <a:solidFill>
            <a:srgbClr val="878A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6">
            <a:extLst>
              <a:ext uri="{FF2B5EF4-FFF2-40B4-BE49-F238E27FC236}">
                <a16:creationId xmlns:a16="http://schemas.microsoft.com/office/drawing/2014/main" id="{6EC4EBAE-647C-BC41-A974-6EAC17B440E7}"/>
              </a:ext>
            </a:extLst>
          </p:cNvPr>
          <p:cNvPicPr>
            <a:picLocks noChangeAspect="1"/>
          </p:cNvPicPr>
          <p:nvPr/>
        </p:nvPicPr>
        <p:blipFill>
          <a:blip r:embed="rId2"/>
          <a:stretch>
            <a:fillRect/>
          </a:stretch>
        </p:blipFill>
        <p:spPr>
          <a:xfrm>
            <a:off x="71653" y="3435079"/>
            <a:ext cx="12122446" cy="3334881"/>
          </a:xfrm>
          <a:prstGeom prst="rect">
            <a:avLst/>
          </a:prstGeom>
        </p:spPr>
      </p:pic>
      <p:pic>
        <p:nvPicPr>
          <p:cNvPr id="9" name="Picture 10" descr="A picture containing text, outdoor, car bomb, several&#10;&#10;Description automatically generated">
            <a:extLst>
              <a:ext uri="{FF2B5EF4-FFF2-40B4-BE49-F238E27FC236}">
                <a16:creationId xmlns:a16="http://schemas.microsoft.com/office/drawing/2014/main" id="{F95FF8C3-FE57-E9D5-3075-A8CAA6F0310B}"/>
              </a:ext>
            </a:extLst>
          </p:cNvPr>
          <p:cNvPicPr>
            <a:picLocks noChangeAspect="1"/>
          </p:cNvPicPr>
          <p:nvPr/>
        </p:nvPicPr>
        <p:blipFill>
          <a:blip r:embed="rId3"/>
          <a:stretch>
            <a:fillRect/>
          </a:stretch>
        </p:blipFill>
        <p:spPr>
          <a:xfrm>
            <a:off x="2384545" y="1325"/>
            <a:ext cx="6935462" cy="3416274"/>
          </a:xfrm>
          <a:prstGeom prst="rect">
            <a:avLst/>
          </a:prstGeom>
        </p:spPr>
      </p:pic>
    </p:spTree>
    <p:extLst>
      <p:ext uri="{BB962C8B-B14F-4D97-AF65-F5344CB8AC3E}">
        <p14:creationId xmlns:p14="http://schemas.microsoft.com/office/powerpoint/2010/main" val="209551792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a:extLst>
              <a:ext uri="{FF2B5EF4-FFF2-40B4-BE49-F238E27FC236}">
                <a16:creationId xmlns:a16="http://schemas.microsoft.com/office/drawing/2014/main" id="{542986C4-C2E3-9C0D-2423-8D848894E009}"/>
              </a:ext>
            </a:extLst>
          </p:cNvPr>
          <p:cNvSpPr>
            <a:spLocks noGrp="1"/>
          </p:cNvSpPr>
          <p:nvPr>
            <p:ph type="title"/>
          </p:nvPr>
        </p:nvSpPr>
        <p:spPr>
          <a:xfrm>
            <a:off x="554477" y="4599160"/>
            <a:ext cx="11079804" cy="1358020"/>
          </a:xfrm>
        </p:spPr>
        <p:txBody>
          <a:bodyPr anchor="ctr">
            <a:normAutofit/>
          </a:bodyPr>
          <a:lstStyle/>
          <a:p>
            <a:pPr algn="ctr"/>
            <a:r>
              <a:rPr lang="en-US" sz="4400" b="1">
                <a:solidFill>
                  <a:schemeClr val="bg1"/>
                </a:solidFill>
              </a:rPr>
              <a:t>REVOLUTIONS</a:t>
            </a:r>
          </a:p>
          <a:p>
            <a:pPr algn="ctr"/>
            <a:endParaRPr lang="en-US" sz="4400">
              <a:solidFill>
                <a:schemeClr val="bg1"/>
              </a:solidFill>
            </a:endParaRPr>
          </a:p>
        </p:txBody>
      </p:sp>
      <p:graphicFrame>
        <p:nvGraphicFramePr>
          <p:cNvPr id="5" name="Content Placeholder 4">
            <a:extLst>
              <a:ext uri="{FF2B5EF4-FFF2-40B4-BE49-F238E27FC236}">
                <a16:creationId xmlns:a16="http://schemas.microsoft.com/office/drawing/2014/main" id="{36A7539E-361C-9F60-E08D-B52F78C414AB}"/>
              </a:ext>
            </a:extLst>
          </p:cNvPr>
          <p:cNvGraphicFramePr>
            <a:graphicFrameLocks noGrp="1"/>
          </p:cNvGraphicFramePr>
          <p:nvPr>
            <p:ph idx="1"/>
            <p:extLst>
              <p:ext uri="{D42A27DB-BD31-4B8C-83A1-F6EECF244321}">
                <p14:modId xmlns:p14="http://schemas.microsoft.com/office/powerpoint/2010/main" val="3739164399"/>
              </p:ext>
            </p:extLst>
          </p:nvPr>
        </p:nvGraphicFramePr>
        <p:xfrm>
          <a:off x="57509" y="244415"/>
          <a:ext cx="11948173" cy="3890000"/>
        </p:xfrm>
        <a:graphic>
          <a:graphicData uri="http://schemas.openxmlformats.org/drawingml/2006/table">
            <a:tbl>
              <a:tblPr firstRow="1" bandRow="1">
                <a:tableStyleId>{5C22544A-7EE6-4342-B048-85BDC9FD1C3A}</a:tableStyleId>
              </a:tblPr>
              <a:tblGrid>
                <a:gridCol w="11948173">
                  <a:extLst>
                    <a:ext uri="{9D8B030D-6E8A-4147-A177-3AD203B41FA5}">
                      <a16:colId xmlns:a16="http://schemas.microsoft.com/office/drawing/2014/main" val="1383170168"/>
                    </a:ext>
                  </a:extLst>
                </a:gridCol>
              </a:tblGrid>
              <a:tr h="3890000">
                <a:tc>
                  <a:txBody>
                    <a:bodyPr/>
                    <a:lstStyle/>
                    <a:p>
                      <a:pPr lvl="0" algn="ctr">
                        <a:spcBef>
                          <a:spcPts val="0"/>
                        </a:spcBef>
                        <a:spcAft>
                          <a:spcPts val="0"/>
                        </a:spcAft>
                        <a:buNone/>
                      </a:pPr>
                      <a:r>
                        <a:rPr lang="en-US" sz="4800" b="1" i="0" u="none" strike="noStrike" noProof="0">
                          <a:effectLst/>
                          <a:latin typeface="Corbel"/>
                        </a:rPr>
                        <a:t>Big Idea: </a:t>
                      </a:r>
                      <a:endParaRPr lang="en-US"/>
                    </a:p>
                    <a:p>
                      <a:pPr lvl="0" algn="ctr">
                        <a:spcBef>
                          <a:spcPts val="0"/>
                        </a:spcBef>
                        <a:spcAft>
                          <a:spcPts val="0"/>
                        </a:spcAft>
                        <a:buNone/>
                      </a:pPr>
                      <a:r>
                        <a:rPr lang="en-US" sz="4800" b="0" i="0" u="none" strike="noStrike" noProof="0">
                          <a:effectLst/>
                          <a:latin typeface="Corbel"/>
                        </a:rPr>
                        <a:t>The </a:t>
                      </a:r>
                      <a:r>
                        <a:rPr lang="en-US" sz="4800" b="0" i="0" u="sng" strike="noStrike" noProof="0">
                          <a:effectLst/>
                          <a:latin typeface="Corbel"/>
                        </a:rPr>
                        <a:t>French Revolution,</a:t>
                      </a:r>
                      <a:r>
                        <a:rPr lang="en-US" sz="4800" b="0" i="0" u="none" strike="noStrike" noProof="0">
                          <a:effectLst/>
                          <a:latin typeface="Corbel"/>
                        </a:rPr>
                        <a:t> beginning in 1789, was a </a:t>
                      </a:r>
                      <a:r>
                        <a:rPr lang="en-US" sz="4800" b="0" i="0" u="sng" strike="noStrike" noProof="0">
                          <a:effectLst/>
                          <a:latin typeface="Corbel"/>
                        </a:rPr>
                        <a:t>political revolution</a:t>
                      </a:r>
                      <a:r>
                        <a:rPr lang="en-US" sz="4800" b="0" i="0" u="none" strike="noStrike" noProof="0">
                          <a:effectLst/>
                          <a:latin typeface="Corbel"/>
                        </a:rPr>
                        <a:t> inspired by </a:t>
                      </a:r>
                      <a:r>
                        <a:rPr lang="en-US" sz="4800" b="0" i="0" u="sng" strike="noStrike" noProof="0">
                          <a:effectLst/>
                          <a:latin typeface="Corbel"/>
                        </a:rPr>
                        <a:t>Enlightenment</a:t>
                      </a:r>
                      <a:r>
                        <a:rPr lang="en-US" sz="4800" b="0" i="0" u="none" strike="noStrike" noProof="0">
                          <a:effectLst/>
                          <a:latin typeface="Corbel"/>
                        </a:rPr>
                        <a:t> ideas and </a:t>
                      </a:r>
                      <a:r>
                        <a:rPr lang="en-US" sz="4800" b="0" i="0" u="sng" strike="noStrike" noProof="0">
                          <a:effectLst/>
                          <a:latin typeface="Corbel"/>
                        </a:rPr>
                        <a:t>inequity</a:t>
                      </a:r>
                      <a:r>
                        <a:rPr lang="en-US" sz="4800" b="0" i="0" u="none" strike="noStrike" noProof="0">
                          <a:effectLst/>
                          <a:latin typeface="Corbel"/>
                        </a:rPr>
                        <a:t> in France.  </a:t>
                      </a:r>
                      <a:endParaRPr lang="en-US"/>
                    </a:p>
                  </a:txBody>
                  <a:tcPr marL="107103" marR="107103" marT="107103" marB="107103"/>
                </a:tc>
                <a:extLst>
                  <a:ext uri="{0D108BD9-81ED-4DB2-BD59-A6C34878D82A}">
                    <a16:rowId xmlns:a16="http://schemas.microsoft.com/office/drawing/2014/main" val="681507349"/>
                  </a:ext>
                </a:extLst>
              </a:tr>
            </a:tbl>
          </a:graphicData>
        </a:graphic>
      </p:graphicFrame>
    </p:spTree>
    <p:extLst>
      <p:ext uri="{BB962C8B-B14F-4D97-AF65-F5344CB8AC3E}">
        <p14:creationId xmlns:p14="http://schemas.microsoft.com/office/powerpoint/2010/main" val="3011293209"/>
      </p:ext>
    </p:extLst>
  </p:cSld>
  <p:clrMapOvr>
    <a:masterClrMapping/>
  </p:clrMapOvr>
</p:sld>
</file>

<file path=ppt/theme/theme1.xml><?xml version="1.0" encoding="utf-8"?>
<a:theme xmlns:a="http://schemas.openxmlformats.org/drawingml/2006/main" name="SplashVTI">
  <a:themeElements>
    <a:clrScheme name="Custom 11">
      <a:dk1>
        <a:srgbClr val="262626"/>
      </a:dk1>
      <a:lt1>
        <a:sysClr val="window" lastClr="FFFFFF"/>
      </a:lt1>
      <a:dk2>
        <a:srgbClr val="2F333D"/>
      </a:dk2>
      <a:lt2>
        <a:srgbClr val="E9F3F3"/>
      </a:lt2>
      <a:accent1>
        <a:srgbClr val="1EBE9B"/>
      </a:accent1>
      <a:accent2>
        <a:srgbClr val="FD8686"/>
      </a:accent2>
      <a:accent3>
        <a:srgbClr val="0AC8AD"/>
      </a:accent3>
      <a:accent4>
        <a:srgbClr val="E69500"/>
      </a:accent4>
      <a:accent5>
        <a:srgbClr val="EC4E70"/>
      </a:accent5>
      <a:accent6>
        <a:srgbClr val="794DFF"/>
      </a:accent6>
      <a:hlink>
        <a:srgbClr val="3E8FF1"/>
      </a:hlink>
      <a:folHlink>
        <a:srgbClr val="939393"/>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lashVTI" id="{CD38C481-21EC-466B-953B-A1440B42712A}" vid="{D3E4813C-1D98-48C2-AF59-2D0D78E25500}"/>
    </a:ext>
  </a:extLst>
</a:theme>
</file>

<file path=ppt/theme/theme2.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53</Slides>
  <Notes>0</Notes>
  <HiddenSlides>0</HiddenSlides>
  <ScaleCrop>false</ScaleCrop>
  <HeadingPairs>
    <vt:vector size="4" baseType="variant">
      <vt:variant>
        <vt:lpstr>Theme</vt:lpstr>
      </vt:variant>
      <vt:variant>
        <vt:i4>2</vt:i4>
      </vt:variant>
      <vt:variant>
        <vt:lpstr>Slide Titles</vt:lpstr>
      </vt:variant>
      <vt:variant>
        <vt:i4>53</vt:i4>
      </vt:variant>
    </vt:vector>
  </HeadingPairs>
  <TitlesOfParts>
    <vt:vector size="55" baseType="lpstr">
      <vt:lpstr>SplashVTI</vt:lpstr>
      <vt:lpstr>Frame</vt:lpstr>
      <vt:lpstr>10.01 Enlightenment, Revolution and Nationalism</vt:lpstr>
      <vt:lpstr>Conceptual Understandings:</vt:lpstr>
      <vt:lpstr>Conceptual Understandings:</vt:lpstr>
      <vt:lpstr>Unit Essential Questions:</vt:lpstr>
      <vt:lpstr>Unit Description</vt:lpstr>
      <vt:lpstr>Unit Activities and Assignments</vt:lpstr>
      <vt:lpstr>BOOK PAGES</vt:lpstr>
      <vt:lpstr>PowerPoint Presentation</vt:lpstr>
      <vt:lpstr>REVOLUTIONS </vt:lpstr>
      <vt:lpstr>There were four stages of the French Revolution: </vt:lpstr>
      <vt:lpstr> The French Revolution in a Nutshell  (00:00 to 2:13) </vt:lpstr>
      <vt:lpstr>BRAINPOP: The French Revolution (4:16)</vt:lpstr>
      <vt:lpstr>SQ 6. What was the French Revolution?</vt:lpstr>
      <vt:lpstr>SQ 7. What were the social, economic, and political issues that led to the French Revolution?</vt:lpstr>
      <vt:lpstr>Social Issues: The Three Estates </vt:lpstr>
      <vt:lpstr>PowerPoint Presentation</vt:lpstr>
      <vt:lpstr>PowerPoint Presentation</vt:lpstr>
      <vt:lpstr>PowerPoint Presentation</vt:lpstr>
      <vt:lpstr>Political Issues: Absolute Monarchy </vt:lpstr>
      <vt:lpstr>PowerPoint Presentation</vt:lpstr>
      <vt:lpstr>Economic Issues: Debt and Rising Costs</vt:lpstr>
      <vt:lpstr>The Palace of Versailles was a royal château [castle] in Versailles and was the center of political power in France from 1682 until 1789. Louis XVI and his wife Marie Antoinette lived in the palace before the French Revolution. They were known for throwing lavish parties.</vt:lpstr>
      <vt:lpstr>PowerPoint Presentation</vt:lpstr>
      <vt:lpstr>France’s government was in enormous debt. King Louis XIV (1638-1715), Louis XV (1710-1774), and Louis XVI (1754-1793) added to the debt, borrowing money to finance the following: </vt:lpstr>
      <vt:lpstr>The French Revolution – The History Channel (20:00 – 22:15)</vt:lpstr>
      <vt:lpstr>SQ 8. During the National Assembly stage of the French Revolution what actions were taken to address issues in France? To what extent did those actions fix those problems?</vt:lpstr>
      <vt:lpstr>May-June 1789: The Estates General is Called and the National Assembly Established</vt:lpstr>
      <vt:lpstr>PowerPoint Presentation</vt:lpstr>
      <vt:lpstr>PowerPoint Presentation</vt:lpstr>
      <vt:lpstr>PowerPoint Presentation</vt:lpstr>
      <vt:lpstr>PowerPoint Presentation</vt:lpstr>
      <vt:lpstr>PowerPoint Presentation</vt:lpstr>
      <vt:lpstr>July 1789: Storming the Bastille  (26:28 to 31:03)</vt:lpstr>
      <vt:lpstr>August, 1789: The National Assembly Passes Laws to Change France</vt:lpstr>
      <vt:lpstr>PowerPoint Presentation</vt:lpstr>
      <vt:lpstr>October 1789: Women from Paris marched to the Palace at Versailles, captured Louis XVI and his family, and forced them to come to Paris.    (33:49 to 39:45)  </vt:lpstr>
      <vt:lpstr>September 3, 1791: The Constitution of 1791 The Constitution of 1791 was the first constitution written during the French Revolution.  </vt:lpstr>
      <vt:lpstr>SQ 9. During the Radical Revolution stage of the French Revolution what actions were taken to address issues in France? To what extent did those actions fix those problems?</vt:lpstr>
      <vt:lpstr>PowerPoint Presentation</vt:lpstr>
      <vt:lpstr>Radical Revolution Stage Timeline: 1792-1794   April 1792: France declares war on Austria, Prussia, Britain, Holland, and Spain</vt:lpstr>
      <vt:lpstr>January 1793: Louis XVI is executed   (49:32- 59:22)  </vt:lpstr>
      <vt:lpstr>March 1793: Robespierre leads Committee of Public Safety and the Reign of Terror begins   (1:10:13- 1:19:09)  </vt:lpstr>
      <vt:lpstr>PowerPoint Presentation</vt:lpstr>
      <vt:lpstr>PowerPoint Presentation</vt:lpstr>
      <vt:lpstr>PowerPoint Presentation</vt:lpstr>
      <vt:lpstr>July 1794: Robespierre is executed and the Reign of Terror ends  (1:19:10-1:30:23)  </vt:lpstr>
      <vt:lpstr>Watch Flocabulary The French Revolution</vt:lpstr>
      <vt:lpstr>During the Age of Napoleon stage of the French Revolution what actions were taken to address issues in France? To what extent did those actions fix those problems?</vt:lpstr>
      <vt:lpstr>PowerPoint Presentation</vt:lpstr>
      <vt:lpstr>Who was Napoleon Bonaparte (1769-1821)?  </vt:lpstr>
      <vt:lpstr>WATCH:  Egalite for All: Toussaint L'ouverture and the Haitian Revolution  (54:33)</vt:lpstr>
      <vt:lpstr>10.02 Quizlet</vt:lpstr>
      <vt:lpstr>COMPLETE: French Revolution  Pgs. 64-65 Latin American Revolution  Pgs. 65-67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32</cp:revision>
  <dcterms:created xsi:type="dcterms:W3CDTF">2023-01-27T21:35:06Z</dcterms:created>
  <dcterms:modified xsi:type="dcterms:W3CDTF">2023-02-15T15:04:43Z</dcterms:modified>
</cp:coreProperties>
</file>