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1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Lst>
  <p:sldSz cx="9144000" cy="6858000" type="screen4x3"/>
  <p:notesSz cx="6858000" cy="9144000"/>
  <p:embeddedFontLst>
    <p:embeddedFont>
      <p:font typeface="Calibri" panose="020F0502020204030204" pitchFamily="34" charset="0"/>
      <p:regular r:id="rId147"/>
      <p:bold r:id="rId148"/>
      <p:italic r:id="rId149"/>
      <p:boldItalic r:id="rId150"/>
    </p:embeddedFont>
    <p:embeddedFont>
      <p:font typeface="Century Gothic" panose="020B0502020202020204" pitchFamily="34" charset="0"/>
      <p:regular r:id="rId151"/>
      <p:bold r:id="rId152"/>
      <p:italic r:id="rId153"/>
      <p:boldItalic r:id="rId154"/>
    </p:embeddedFont>
    <p:embeddedFont>
      <p:font typeface="Open Sans" panose="020B0604020202020204" charset="0"/>
      <p:regular r:id="rId155"/>
      <p:bold r:id="rId156"/>
      <p:italic r:id="rId157"/>
      <p:boldItalic r:id="rId158"/>
    </p:embeddedFont>
    <p:embeddedFont>
      <p:font typeface="Rockwell" panose="02060603020205020403" pitchFamily="18" charset="0"/>
      <p:regular r:id="rId159"/>
      <p:bold r:id="rId160"/>
      <p:italic r:id="rId161"/>
      <p:boldItalic r:id="rId162"/>
    </p:embeddedFont>
    <p:embeddedFont>
      <p:font typeface="Rokkitt" panose="020B0604020202020204" charset="0"/>
      <p:regular r:id="rId163"/>
      <p:bold r:id="rId164"/>
    </p:embeddedFont>
    <p:embeddedFont>
      <p:font typeface="Times" panose="02020603050405020304" pitchFamily="18" charset="0"/>
      <p:regular r:id="rId165"/>
      <p:bold r:id="rId166"/>
      <p:italic r:id="rId167"/>
      <p:boldItalic r:id="rId168"/>
    </p:embeddedFont>
    <p:embeddedFont>
      <p:font typeface="Verdana" panose="020B0604030504040204" pitchFamily="34" charset="0"/>
      <p:regular r:id="rId169"/>
      <p:bold r:id="rId170"/>
      <p:italic r:id="rId171"/>
      <p:boldItalic r:id="rId1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7D1C51-4ADC-4752-B98D-56E9545C2C9E}">
  <a:tblStyle styleId="{607D1C51-4ADC-4752-B98D-56E9545C2C9E}"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AE7EA"/>
          </a:solidFill>
        </a:fill>
      </a:tcStyle>
    </a:wholeTbl>
    <a:band1H>
      <a:tcStyle>
        <a:tcBdr/>
        <a:fill>
          <a:solidFill>
            <a:srgbClr val="D2CCD2"/>
          </a:solidFill>
        </a:fill>
      </a:tcStyle>
    </a:band1H>
    <a:band1V>
      <a:tcStyle>
        <a:tcBdr/>
        <a:fill>
          <a:solidFill>
            <a:srgbClr val="D2CCD2"/>
          </a:solidFill>
        </a:fill>
      </a:tcStyle>
    </a:band1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Rockwell"/>
          <a:ea typeface="Rockwell"/>
          <a:cs typeface="Rockwel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8.fntdata"/><Relationship Id="rId159" Type="http://schemas.openxmlformats.org/officeDocument/2006/relationships/font" Target="fonts/font13.fntdata"/><Relationship Id="rId175" Type="http://schemas.openxmlformats.org/officeDocument/2006/relationships/theme" Target="theme/theme1.xml"/><Relationship Id="rId170" Type="http://schemas.openxmlformats.org/officeDocument/2006/relationships/font" Target="fonts/font24.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4.fntdata"/><Relationship Id="rId165" Type="http://schemas.openxmlformats.org/officeDocument/2006/relationships/font" Target="fonts/font1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4.fntdata"/><Relationship Id="rId155" Type="http://schemas.openxmlformats.org/officeDocument/2006/relationships/font" Target="fonts/font9.fntdata"/><Relationship Id="rId171" Type="http://schemas.openxmlformats.org/officeDocument/2006/relationships/font" Target="fonts/font25.fntdata"/><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5.fntdata"/><Relationship Id="rId16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font" Target="fonts/font10.fntdata"/><Relationship Id="rId164" Type="http://schemas.openxmlformats.org/officeDocument/2006/relationships/font" Target="fonts/font18.fntdata"/><Relationship Id="rId169"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2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167"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6.fntdata"/><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fntdata"/><Relationship Id="rId16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7.fntdata"/><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Shape 15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7" name="Shape 1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Shape 15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33" name="Shape 1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51" name="Shape 1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Shape 1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61" name="Shape 1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Shape 1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5" name="Shape 1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Shape 1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6" name="Shape 15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87" name="Shape 15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Shape 15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94" name="Shape 1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Shape 16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06" name="Shape 1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Shape 16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22" name="Shape 16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Shape 16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33" name="Shape 16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Shape 16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3" name="Shape 16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Shape 16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57" name="Shape 16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Shape 1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71" name="Shape 16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Shape 16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83" name="Shape 16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Shape 1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93" name="Shape 16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Shape 17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5" name="Shape 17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Shape 17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22" name="Shape 17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Shape 17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33" name="Shape 1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Shape 1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49" name="Shape 17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Shape 17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66" name="Shape 1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Shape 17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91" name="Shape 17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Shape 1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11" name="Shape 18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Shape 18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22" name="Shape 1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Shape 18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9" name="Shape 18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Shape 18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1" name="Shape 18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52" name="Shape 18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Shape 18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64" name="Shape 18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Shape 18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74" name="Shape 18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Shape 18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87" name="Shape 18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Shape 18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7" name="Shape 18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Shape 19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07" name="Shape 19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Shape 19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17" name="Shape 1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Shape 19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38" name="Shape 1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Shape 19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0" name="Shape 19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71" name="Shape 19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Shape 19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78" name="Shape 1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Shape 19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5" name="Shape 19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Shape 20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22" name="Shape 20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Shape 20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9" name="Shape 20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Shape 20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77" name="Shape 20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Shape 2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08" name="Shape 2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Shape 2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36" name="Shape 2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Shape 2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68" name="Shape 2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Shape 2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91" name="Shape 2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Shape 2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9" name="Shape 2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10" name="Shape 2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Shape 2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7" name="Shape 2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Shape 2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24" name="Shape 2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8" name="Shape 4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64" name="Shape 5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5" name="Shape 5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5" name="Shape 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6" name="Shape 6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29" name="Shape 6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44" name="Shape 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67" name="Shape 6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80" name="Shape 6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94" name="Shape 6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7" name="Shape 7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21" name="Shape 7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33" name="Shape 7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44" name="Shape 7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56" name="Shape 7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67" name="Shape 7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81" name="Shape 7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95" name="Shape 7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06" name="Shape 8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18" name="Shape 8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30" name="Shape 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1" name="Shape 8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2" name="Shape 8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2" name="Shape 8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84" name="Shape 8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99" name="Shape 8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4" name="Shape 9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8" name="Shape 9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6" name="Shape 9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76" name="Shape 9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9" name="Shape 9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Shape 10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08" name="Shape 10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28" name="Shape 10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0" name="Shape 10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51" name="Shape 10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52" name="Shape 10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Shape 10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65" name="Shape 10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81" name="Shape 10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92" name="Shape 10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07" name="Shape 1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18" name="Shape 1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9" name="Shape 1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Shape 1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0" name="Shape 11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41" name="Shape 11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48" name="Shape 1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61" name="Shape 1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Shape 1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76" name="Shape 1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14" name="Shape 1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Shape 1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24" name="Shape 1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Shape 1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34" name="Shape 1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84" name="Shape 1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Shape 1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00" name="Shape 1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Shape 13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5" name="Shape 1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Shape 1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2" name="Shape 13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23" name="Shape 13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8" name="Shape 1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Shape 1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49" name="Shape 13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59" name="Shape 1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69" name="Shape 1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79" name="Shape 1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Shape 13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89" name="Shape 1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Shape 1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9" name="Shape 1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11" name="Shape 1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22" name="Shape 1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2" name="Shape 14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33" name="Shape 14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Shape 14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45" name="Shape 1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9" name="Shape 1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77" name="Shape 1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Shape 1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92" name="Shape 14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Shape 15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05" name="Shape 1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28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buClr>
                <a:srgbClr val="B86EB8"/>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3pPr>
            <a:lvl4pPr marL="1371600" marR="0" lvl="3" indent="0" algn="ctr" rtl="0">
              <a:spcBef>
                <a:spcPts val="600"/>
              </a:spcBef>
              <a:buClr>
                <a:srgbClr val="B86EB8"/>
              </a:buClr>
              <a:buFont typeface="Noto Sans Symbols"/>
              <a:buNone/>
              <a:defRPr sz="1800" b="0" i="0" u="none" strike="noStrike" cap="none">
                <a:solidFill>
                  <a:srgbClr val="888888"/>
                </a:solidFill>
                <a:latin typeface="Rockwell"/>
                <a:ea typeface="Rockwell"/>
                <a:cs typeface="Rockwell"/>
                <a:sym typeface="Rockwell"/>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B86EB8"/>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B86EB8"/>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18" name="Shape 18"/>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 name="Shape 19"/>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 name="Shape 20"/>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ckwell"/>
              <a:ea typeface="Rockwell"/>
              <a:cs typeface="Rockwell"/>
              <a:sym typeface="Rockwell"/>
            </a:endParaRPr>
          </a:p>
        </p:txBody>
      </p:sp>
      <p:sp>
        <p:nvSpPr>
          <p:cNvPr id="21" name="Shape 21"/>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ckwell"/>
              <a:ea typeface="Rockwell"/>
              <a:cs typeface="Rockwell"/>
              <a:sym typeface="Rockwell"/>
            </a:endParaRPr>
          </a:p>
        </p:txBody>
      </p:sp>
      <p:sp>
        <p:nvSpPr>
          <p:cNvPr id="22" name="Shape 22"/>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Rockwell"/>
              <a:ea typeface="Rockwell"/>
              <a:cs typeface="Rockwell"/>
              <a:sym typeface="Rockwell"/>
            </a:endParaRPr>
          </a:p>
        </p:txBody>
      </p:sp>
      <p:sp>
        <p:nvSpPr>
          <p:cNvPr id="23" name="Shape 2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i="0" u="none" strike="noStrike" cap="none">
                <a:solidFill>
                  <a:srgbClr val="B86EB8"/>
                </a:solidFill>
                <a:latin typeface="Rockwell"/>
                <a:ea typeface="Rockwell"/>
                <a:cs typeface="Rockwell"/>
                <a:sym typeface="Rockwell"/>
              </a:rPr>
              <a:t>+</a:t>
            </a:r>
          </a:p>
        </p:txBody>
      </p:sp>
      <p:sp>
        <p:nvSpPr>
          <p:cNvPr id="24" name="Shape 24"/>
          <p:cNvSpPr/>
          <p:nvPr/>
        </p:nvSpPr>
        <p:spPr>
          <a:xfrm>
            <a:off x="4624387" y="228600"/>
            <a:ext cx="2057400" cy="2039112"/>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5" name="Shape 25"/>
          <p:cNvSpPr/>
          <p:nvPr/>
        </p:nvSpPr>
        <p:spPr>
          <a:xfrm>
            <a:off x="6802438" y="2377440"/>
            <a:ext cx="2057400" cy="2039112"/>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Shape 105"/>
        <p:cNvGrpSpPr/>
        <p:nvPr/>
      </p:nvGrpSpPr>
      <p:grpSpPr>
        <a:xfrm>
          <a:off x="0" y="0"/>
          <a:ext cx="0" cy="0"/>
          <a:chOff x="0" y="0"/>
          <a:chExt cx="0" cy="0"/>
        </a:xfrm>
      </p:grpSpPr>
      <p:sp>
        <p:nvSpPr>
          <p:cNvPr id="106" name="Shape 106"/>
          <p:cNvSpPr txBox="1">
            <a:spLocks noGrp="1"/>
          </p:cNvSpPr>
          <p:nvPr>
            <p:ph type="ctrTitle"/>
          </p:nvPr>
        </p:nvSpPr>
        <p:spPr>
          <a:xfrm>
            <a:off x="4800600" y="4624667"/>
            <a:ext cx="4038599" cy="93345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28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7" name="Shape 107"/>
          <p:cNvSpPr txBox="1">
            <a:spLocks noGrp="1"/>
          </p:cNvSpPr>
          <p:nvPr>
            <p:ph type="subTitle" idx="1"/>
          </p:nvPr>
        </p:nvSpPr>
        <p:spPr>
          <a:xfrm>
            <a:off x="4800600" y="5562598"/>
            <a:ext cx="4038599" cy="748552"/>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1pPr>
            <a:lvl2pPr marL="457200" marR="0" lvl="1" indent="0" algn="ctr" rtl="0">
              <a:spcBef>
                <a:spcPts val="600"/>
              </a:spcBef>
              <a:buClr>
                <a:srgbClr val="B86EB8"/>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3pPr>
            <a:lvl4pPr marL="1371600" marR="0" lvl="3" indent="0" algn="ctr" rtl="0">
              <a:spcBef>
                <a:spcPts val="600"/>
              </a:spcBef>
              <a:buClr>
                <a:srgbClr val="B86EB8"/>
              </a:buClr>
              <a:buFont typeface="Noto Sans Symbols"/>
              <a:buNone/>
              <a:defRPr sz="1800" b="0" i="0" u="none" strike="noStrike" cap="none">
                <a:solidFill>
                  <a:srgbClr val="888888"/>
                </a:solidFill>
                <a:latin typeface="Rockwell"/>
                <a:ea typeface="Rockwell"/>
                <a:cs typeface="Rockwell"/>
                <a:sym typeface="Rockwell"/>
              </a:defRPr>
            </a:lvl4pPr>
            <a:lvl5pPr marL="1828800" marR="0" lvl="4" indent="0" algn="ctr" rtl="0">
              <a:spcBef>
                <a:spcPts val="600"/>
              </a:spcBef>
              <a:buClr>
                <a:schemeClr val="accent1"/>
              </a:buClr>
              <a:buFont typeface="Noto Sans Symbols"/>
              <a:buNone/>
              <a:defRPr sz="1800" b="0" i="0" u="none" strike="noStrike" cap="none">
                <a:solidFill>
                  <a:srgbClr val="888888"/>
                </a:solidFill>
                <a:latin typeface="Rockwell"/>
                <a:ea typeface="Rockwell"/>
                <a:cs typeface="Rockwell"/>
                <a:sym typeface="Rockwell"/>
              </a:defRPr>
            </a:lvl5pPr>
            <a:lvl6pPr marL="2286000" marR="0" lvl="5" indent="0" algn="ctr" rtl="0">
              <a:spcBef>
                <a:spcPts val="360"/>
              </a:spcBef>
              <a:buClr>
                <a:srgbClr val="B86EB8"/>
              </a:buClr>
              <a:buFont typeface="Noto Sans Symbols"/>
              <a:buNone/>
              <a:defRPr sz="1800" b="0" i="0" u="none" strike="noStrike" cap="none">
                <a:solidFill>
                  <a:srgbClr val="888888"/>
                </a:solidFill>
                <a:latin typeface="Rockwell"/>
                <a:ea typeface="Rockwell"/>
                <a:cs typeface="Rockwell"/>
                <a:sym typeface="Rockwell"/>
              </a:defRPr>
            </a:lvl6pPr>
            <a:lvl7pPr marL="2743200" marR="0" lvl="6"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7pPr>
            <a:lvl8pPr marL="3200400" marR="0" lvl="7" indent="0" algn="ctr" rtl="0">
              <a:spcBef>
                <a:spcPts val="360"/>
              </a:spcBef>
              <a:buClr>
                <a:srgbClr val="B86EB8"/>
              </a:buClr>
              <a:buFont typeface="Noto Sans Symbols"/>
              <a:buNone/>
              <a:defRPr sz="1800" b="0" i="0" u="none" strike="noStrike" cap="none">
                <a:solidFill>
                  <a:srgbClr val="888888"/>
                </a:solidFill>
                <a:latin typeface="Rockwell"/>
                <a:ea typeface="Rockwell"/>
                <a:cs typeface="Rockwell"/>
                <a:sym typeface="Rockwell"/>
              </a:defRPr>
            </a:lvl8pPr>
            <a:lvl9pPr marL="3657600" marR="0" lvl="8" indent="0" algn="ctr" rtl="0">
              <a:spcBef>
                <a:spcPts val="360"/>
              </a:spcBef>
              <a:buClr>
                <a:schemeClr val="accent1"/>
              </a:buClr>
              <a:buFont typeface="Noto Sans Symbols"/>
              <a:buNone/>
              <a:defRPr sz="1800" b="0" i="0" u="none" strike="noStrike" cap="none">
                <a:solidFill>
                  <a:srgbClr val="888888"/>
                </a:solidFill>
                <a:latin typeface="Rockwell"/>
                <a:ea typeface="Rockwell"/>
                <a:cs typeface="Rockwell"/>
                <a:sym typeface="Rockwell"/>
              </a:defRPr>
            </a:lvl9pPr>
          </a:lstStyle>
          <a:p>
            <a:endParaRPr/>
          </a:p>
        </p:txBody>
      </p:sp>
      <p:sp>
        <p:nvSpPr>
          <p:cNvPr id="108" name="Shape 108"/>
          <p:cNvSpPr txBox="1">
            <a:spLocks noGrp="1"/>
          </p:cNvSpPr>
          <p:nvPr>
            <p:ph type="dt" idx="10"/>
          </p:nvPr>
        </p:nvSpPr>
        <p:spPr>
          <a:xfrm>
            <a:off x="4800600" y="6425639"/>
            <a:ext cx="1232646"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09" name="Shape 109"/>
          <p:cNvSpPr txBox="1">
            <a:spLocks noGrp="1"/>
          </p:cNvSpPr>
          <p:nvPr>
            <p:ph type="ftr" idx="11"/>
          </p:nvPr>
        </p:nvSpPr>
        <p:spPr>
          <a:xfrm>
            <a:off x="6311153" y="6425639"/>
            <a:ext cx="2617694"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10" name="Shape 110"/>
          <p:cNvSpPr/>
          <p:nvPr/>
        </p:nvSpPr>
        <p:spPr>
          <a:xfrm>
            <a:off x="282575" y="228600"/>
            <a:ext cx="4235450" cy="418795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1" name="Shape 111"/>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2" name="Shape 112"/>
          <p:cNvSpPr/>
          <p:nvPr/>
        </p:nvSpPr>
        <p:spPr>
          <a:xfrm>
            <a:off x="4624387" y="237744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3" name="Shape 113"/>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14" name="Shape 114"/>
          <p:cNvSpPr>
            <a:spLocks noGrp="1"/>
          </p:cNvSpPr>
          <p:nvPr>
            <p:ph type="pic" idx="3"/>
          </p:nvPr>
        </p:nvSpPr>
        <p:spPr>
          <a:xfrm>
            <a:off x="6802438" y="23774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15" name="Shape 115"/>
          <p:cNvSpPr txBox="1">
            <a:spLocks noGrp="1"/>
          </p:cNvSpPr>
          <p:nvPr>
            <p:ph type="body" idx="4"/>
          </p:nvPr>
        </p:nvSpPr>
        <p:spPr>
          <a:xfrm>
            <a:off x="857250" y="1779493"/>
            <a:ext cx="3086099" cy="2040904"/>
          </a:xfrm>
          <a:prstGeom prst="rect">
            <a:avLst/>
          </a:prstGeom>
          <a:noFill/>
          <a:ln>
            <a:noFill/>
          </a:ln>
        </p:spPr>
        <p:txBody>
          <a:bodyPr lIns="91425" tIns="91425" rIns="91425" bIns="91425" anchor="t" anchorCtr="0"/>
          <a:lstStyle>
            <a:lvl1pPr marL="0" marR="0" lvl="0" indent="0" algn="ctr" rtl="0">
              <a:spcBef>
                <a:spcPts val="600"/>
              </a:spcBef>
              <a:buClr>
                <a:schemeClr val="accent1"/>
              </a:buClr>
              <a:buFont typeface="Noto Sans Symbols"/>
              <a:buNone/>
              <a:defRPr sz="4600" b="0" i="0" u="none" strike="noStrike" cap="none">
                <a:solidFill>
                  <a:schemeClr val="lt1"/>
                </a:solidFill>
                <a:latin typeface="Rockwell"/>
                <a:ea typeface="Rockwell"/>
                <a:cs typeface="Rockwell"/>
                <a:sym typeface="Rockwell"/>
              </a:defRPr>
            </a:lvl1pPr>
            <a:lvl2pPr marL="457200" marR="0" lvl="1" indent="-171450" algn="l" rtl="0">
              <a:spcBef>
                <a:spcPts val="600"/>
              </a:spcBef>
              <a:buClr>
                <a:srgbClr val="B86EB8"/>
              </a:buClr>
              <a:buSzPct val="75000"/>
              <a:buFont typeface="Noto Sans Symbols"/>
              <a:buChar char="■"/>
              <a:defRPr sz="1200" b="0" i="0" u="none" strike="noStrike" cap="none">
                <a:solidFill>
                  <a:srgbClr val="595959"/>
                </a:solidFill>
                <a:latin typeface="Rockwell"/>
                <a:ea typeface="Rockwell"/>
                <a:cs typeface="Rockwell"/>
                <a:sym typeface="Rockwell"/>
              </a:defRPr>
            </a:lvl2pPr>
            <a:lvl3pPr marL="685800" marR="0" lvl="2" indent="-180975" algn="l" rtl="0">
              <a:spcBef>
                <a:spcPts val="600"/>
              </a:spcBef>
              <a:buClr>
                <a:schemeClr val="accent1"/>
              </a:buClr>
              <a:buSzPct val="75000"/>
              <a:buFont typeface="Noto Sans Symbols"/>
              <a:buChar char="■"/>
              <a:defRPr sz="1000" b="0" i="0" u="none" strike="noStrike" cap="none">
                <a:solidFill>
                  <a:srgbClr val="595959"/>
                </a:solidFill>
                <a:latin typeface="Rockwell"/>
                <a:ea typeface="Rockwell"/>
                <a:cs typeface="Rockwell"/>
                <a:sym typeface="Rockwell"/>
              </a:defRPr>
            </a:lvl3pPr>
            <a:lvl4pPr marL="914400" marR="0" lvl="3" indent="-185737" algn="l" rtl="0">
              <a:spcBef>
                <a:spcPts val="600"/>
              </a:spcBef>
              <a:buClr>
                <a:srgbClr val="B86EB8"/>
              </a:buClr>
              <a:buSzPct val="75000"/>
              <a:buFont typeface="Noto Sans Symbols"/>
              <a:buChar char="■"/>
              <a:defRPr sz="900" b="0" i="0" u="none" strike="noStrike" cap="none">
                <a:solidFill>
                  <a:srgbClr val="595959"/>
                </a:solidFill>
                <a:latin typeface="Rockwell"/>
                <a:ea typeface="Rockwell"/>
                <a:cs typeface="Rockwell"/>
                <a:sym typeface="Rockwell"/>
              </a:defRPr>
            </a:lvl4pPr>
            <a:lvl5pPr marL="1143000" marR="0" lvl="4" indent="-185737" algn="l" rtl="0">
              <a:spcBef>
                <a:spcPts val="600"/>
              </a:spcBef>
              <a:buClr>
                <a:schemeClr val="accent1"/>
              </a:buClr>
              <a:buSzPct val="75000"/>
              <a:buFont typeface="Noto Sans Symbols"/>
              <a:buChar char="■"/>
              <a:defRPr sz="9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16" name="Shape 116"/>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ckwell"/>
                <a:ea typeface="Rockwell"/>
                <a:cs typeface="Rockwell"/>
                <a:sym typeface="Rockwell"/>
              </a:rPr>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3 Content">
    <p:spTree>
      <p:nvGrpSpPr>
        <p:cNvPr id="1" name="Shape 117"/>
        <p:cNvGrpSpPr/>
        <p:nvPr/>
      </p:nvGrpSpPr>
      <p:grpSpPr>
        <a:xfrm>
          <a:off x="0" y="0"/>
          <a:ext cx="0" cy="0"/>
          <a:chOff x="0" y="0"/>
          <a:chExt cx="0" cy="0"/>
        </a:xfrm>
      </p:grpSpPr>
      <p:sp>
        <p:nvSpPr>
          <p:cNvPr id="118" name="Shape 118"/>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 name="Shape 119"/>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120" name="Shape 12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1" name="Shape 121"/>
          <p:cNvSpPr txBox="1">
            <a:spLocks noGrp="1"/>
          </p:cNvSpPr>
          <p:nvPr>
            <p:ph type="body" idx="1"/>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2" name="Shape 12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23" name="Shape 12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24" name="Shape 12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25" name="Shape 125"/>
          <p:cNvSpPr txBox="1">
            <a:spLocks noGrp="1"/>
          </p:cNvSpPr>
          <p:nvPr>
            <p:ph type="body" idx="2"/>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6" name="Shape 126"/>
          <p:cNvSpPr txBox="1">
            <a:spLocks noGrp="1"/>
          </p:cNvSpPr>
          <p:nvPr>
            <p:ph type="body" idx="3"/>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Shape 127"/>
        <p:cNvGrpSpPr/>
        <p:nvPr/>
      </p:nvGrpSpPr>
      <p:grpSpPr>
        <a:xfrm>
          <a:off x="0" y="0"/>
          <a:ext cx="0" cy="0"/>
          <a:chOff x="0" y="0"/>
          <a:chExt cx="0" cy="0"/>
        </a:xfrm>
      </p:grpSpPr>
      <p:sp>
        <p:nvSpPr>
          <p:cNvPr id="128" name="Shape 128"/>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9" name="Shape 129"/>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130" name="Shape 13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1" name="Shape 131"/>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2" name="Shape 132"/>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3" name="Shape 13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p:spTree>
      <p:nvGrpSpPr>
        <p:cNvPr id="1" name="Shape 134"/>
        <p:cNvGrpSpPr/>
        <p:nvPr/>
      </p:nvGrpSpPr>
      <p:grpSpPr>
        <a:xfrm>
          <a:off x="0" y="0"/>
          <a:ext cx="0" cy="0"/>
          <a:chOff x="0" y="0"/>
          <a:chExt cx="0" cy="0"/>
        </a:xfrm>
      </p:grpSpPr>
      <p:sp>
        <p:nvSpPr>
          <p:cNvPr id="135" name="Shape 135"/>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36" name="Shape 136"/>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7" name="Shape 137"/>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8" name="Shape 138"/>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9"/>
        <p:cNvGrpSpPr/>
        <p:nvPr/>
      </p:nvGrpSpPr>
      <p:grpSpPr>
        <a:xfrm>
          <a:off x="0" y="0"/>
          <a:ext cx="0" cy="0"/>
          <a:chOff x="0" y="0"/>
          <a:chExt cx="0" cy="0"/>
        </a:xfrm>
      </p:grpSpPr>
      <p:sp>
        <p:nvSpPr>
          <p:cNvPr id="140" name="Shape 140"/>
          <p:cNvSpPr/>
          <p:nvPr/>
        </p:nvSpPr>
        <p:spPr>
          <a:xfrm>
            <a:off x="282575" y="228600"/>
            <a:ext cx="3451225"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41" name="Shape 141"/>
          <p:cNvSpPr txBox="1">
            <a:spLocks noGrp="1"/>
          </p:cNvSpPr>
          <p:nvPr>
            <p:ph type="title"/>
          </p:nvPr>
        </p:nvSpPr>
        <p:spPr>
          <a:xfrm>
            <a:off x="380555" y="2571750"/>
            <a:ext cx="3255264"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body" idx="1"/>
          </p:nvPr>
        </p:nvSpPr>
        <p:spPr>
          <a:xfrm>
            <a:off x="4168775" y="273050"/>
            <a:ext cx="4597398" cy="5853112"/>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39700" algn="l" rtl="0">
              <a:spcBef>
                <a:spcPts val="400"/>
              </a:spcBef>
              <a:buClr>
                <a:srgbClr val="B86EB8"/>
              </a:buClr>
              <a:buSzPct val="75000"/>
              <a:buFont typeface="Noto Sans Symbols"/>
              <a:buChar char="■"/>
              <a:defRPr sz="2000" b="0" i="0" u="none" strike="noStrike" cap="none">
                <a:solidFill>
                  <a:srgbClr val="595959"/>
                </a:solidFill>
                <a:latin typeface="Rockwell"/>
                <a:ea typeface="Rockwell"/>
                <a:cs typeface="Rockwell"/>
                <a:sym typeface="Rockwell"/>
              </a:defRPr>
            </a:lvl6pPr>
            <a:lvl7pPr marL="1603375" marR="0" lvl="6" indent="-136525"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7pPr>
            <a:lvl8pPr marL="1830388" marR="0" lvl="7" indent="-134938" algn="l" rtl="0">
              <a:spcBef>
                <a:spcPts val="400"/>
              </a:spcBef>
              <a:buClr>
                <a:srgbClr val="B86EB8"/>
              </a:buClr>
              <a:buSzPct val="75000"/>
              <a:buFont typeface="Noto Sans Symbols"/>
              <a:buChar char="■"/>
              <a:defRPr sz="2000" b="0" i="0" u="none" strike="noStrike" cap="none">
                <a:solidFill>
                  <a:srgbClr val="595959"/>
                </a:solidFill>
                <a:latin typeface="Rockwell"/>
                <a:ea typeface="Rockwell"/>
                <a:cs typeface="Rockwell"/>
                <a:sym typeface="Rockwell"/>
              </a:defRPr>
            </a:lvl8pPr>
            <a:lvl9pPr marL="2057400" marR="0" lvl="8" indent="-133350" algn="l" rtl="0">
              <a:spcBef>
                <a:spcPts val="4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9pPr>
          </a:lstStyle>
          <a:p>
            <a:endParaRPr/>
          </a:p>
        </p:txBody>
      </p:sp>
      <p:sp>
        <p:nvSpPr>
          <p:cNvPr id="143" name="Shape 143"/>
          <p:cNvSpPr txBox="1">
            <a:spLocks noGrp="1"/>
          </p:cNvSpPr>
          <p:nvPr>
            <p:ph type="body" idx="2"/>
          </p:nvPr>
        </p:nvSpPr>
        <p:spPr>
          <a:xfrm>
            <a:off x="381092" y="3733800"/>
            <a:ext cx="325526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44" name="Shape 144"/>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5" name="Shape 145"/>
          <p:cNvSpPr txBox="1">
            <a:spLocks noGrp="1"/>
          </p:cNvSpPr>
          <p:nvPr>
            <p:ph type="ftr" idx="11"/>
          </p:nvPr>
        </p:nvSpPr>
        <p:spPr>
          <a:xfrm>
            <a:off x="3859305" y="6423585"/>
            <a:ext cx="331694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6" name="Shape 146"/>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ckwell"/>
                <a:ea typeface="Rockwell"/>
                <a:cs typeface="Rockwell"/>
                <a:sym typeface="Rockwell"/>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7"/>
        <p:cNvGrpSpPr/>
        <p:nvPr/>
      </p:nvGrpSpPr>
      <p:grpSpPr>
        <a:xfrm>
          <a:off x="0" y="0"/>
          <a:ext cx="0" cy="0"/>
          <a:chOff x="0" y="0"/>
          <a:chExt cx="0" cy="0"/>
        </a:xfrm>
      </p:grpSpPr>
      <p:sp>
        <p:nvSpPr>
          <p:cNvPr id="148" name="Shape 148"/>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49" name="Shape 149"/>
          <p:cNvSpPr txBox="1">
            <a:spLocks noGrp="1"/>
          </p:cNvSpPr>
          <p:nvPr>
            <p:ph type="title"/>
          </p:nvPr>
        </p:nvSpPr>
        <p:spPr>
          <a:xfrm>
            <a:off x="4169403" y="3124200"/>
            <a:ext cx="3898272"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0" name="Shape 150"/>
          <p:cNvSpPr>
            <a:spLocks noGrp="1"/>
          </p:cNvSpPr>
          <p:nvPr>
            <p:ph type="pic" idx="2"/>
          </p:nvPr>
        </p:nvSpPr>
        <p:spPr>
          <a:xfrm>
            <a:off x="277906" y="228600"/>
            <a:ext cx="3460657" cy="6345238"/>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51" name="Shape 151"/>
          <p:cNvSpPr txBox="1">
            <a:spLocks noGrp="1"/>
          </p:cNvSpPr>
          <p:nvPr>
            <p:ph type="body" idx="1"/>
          </p:nvPr>
        </p:nvSpPr>
        <p:spPr>
          <a:xfrm>
            <a:off x="4169403" y="3995737"/>
            <a:ext cx="3898272"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52" name="Shape 152"/>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53" name="Shape 153"/>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54" name="Shape 15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55" name="Shape 155"/>
          <p:cNvSpPr txBox="1"/>
          <p:nvPr/>
        </p:nvSpPr>
        <p:spPr>
          <a:xfrm>
            <a:off x="3990110" y="3370730"/>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ckwell"/>
                <a:ea typeface="Rockwell"/>
                <a:cs typeface="Rockwell"/>
                <a:sym typeface="Rockwe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above Caption">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506504" y="4424082"/>
            <a:ext cx="6191157" cy="83371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a:spLocks noGrp="1"/>
          </p:cNvSpPr>
          <p:nvPr>
            <p:ph type="pic" idx="2"/>
          </p:nvPr>
        </p:nvSpPr>
        <p:spPr>
          <a:xfrm>
            <a:off x="277905" y="228600"/>
            <a:ext cx="637838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59" name="Shape 159"/>
          <p:cNvSpPr txBox="1">
            <a:spLocks noGrp="1"/>
          </p:cNvSpPr>
          <p:nvPr>
            <p:ph type="body" idx="1"/>
          </p:nvPr>
        </p:nvSpPr>
        <p:spPr>
          <a:xfrm>
            <a:off x="506504" y="5257798"/>
            <a:ext cx="6191157" cy="885825"/>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60" name="Shape 16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61" name="Shape 16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62" name="Shape 16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63" name="Shape 163"/>
          <p:cNvSpPr/>
          <p:nvPr/>
        </p:nvSpPr>
        <p:spPr>
          <a:xfrm>
            <a:off x="6802438" y="228600"/>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64" name="Shape 164"/>
          <p:cNvSpPr/>
          <p:nvPr/>
        </p:nvSpPr>
        <p:spPr>
          <a:xfrm>
            <a:off x="6802438" y="2377440"/>
            <a:ext cx="2057400" cy="203911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65" name="Shape 165"/>
          <p:cNvSpPr txBox="1"/>
          <p:nvPr/>
        </p:nvSpPr>
        <p:spPr>
          <a:xfrm>
            <a:off x="327212" y="4632792"/>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ckwell"/>
                <a:ea typeface="Rockwell"/>
                <a:cs typeface="Rockwell"/>
                <a:sym typeface="Rockwell"/>
              </a:rPr>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166"/>
        <p:cNvGrpSpPr/>
        <p:nvPr/>
      </p:nvGrpSpPr>
      <p:grpSpPr>
        <a:xfrm>
          <a:off x="0" y="0"/>
          <a:ext cx="0" cy="0"/>
          <a:chOff x="0" y="0"/>
          <a:chExt cx="0" cy="0"/>
        </a:xfrm>
      </p:grpSpPr>
      <p:sp>
        <p:nvSpPr>
          <p:cNvPr id="167" name="Shape 167"/>
          <p:cNvSpPr/>
          <p:nvPr/>
        </p:nvSpPr>
        <p:spPr>
          <a:xfrm>
            <a:off x="282575" y="228600"/>
            <a:ext cx="4235450"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68" name="Shape 168"/>
          <p:cNvSpPr txBox="1">
            <a:spLocks noGrp="1"/>
          </p:cNvSpPr>
          <p:nvPr>
            <p:ph type="title"/>
          </p:nvPr>
        </p:nvSpPr>
        <p:spPr>
          <a:xfrm>
            <a:off x="380554" y="2571750"/>
            <a:ext cx="401663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9" name="Shape 169"/>
          <p:cNvSpPr txBox="1">
            <a:spLocks noGrp="1"/>
          </p:cNvSpPr>
          <p:nvPr>
            <p:ph type="body" idx="1"/>
          </p:nvPr>
        </p:nvSpPr>
        <p:spPr>
          <a:xfrm>
            <a:off x="381093" y="3733800"/>
            <a:ext cx="4015304"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70" name="Shape 170"/>
          <p:cNvSpPr txBox="1">
            <a:spLocks noGrp="1"/>
          </p:cNvSpPr>
          <p:nvPr>
            <p:ph type="dt" idx="10"/>
          </p:nvPr>
        </p:nvSpPr>
        <p:spPr>
          <a:xfrm>
            <a:off x="3048000"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71" name="Shape 171"/>
          <p:cNvSpPr txBox="1">
            <a:spLocks noGrp="1"/>
          </p:cNvSpPr>
          <p:nvPr>
            <p:ph type="ftr" idx="11"/>
          </p:nvPr>
        </p:nvSpPr>
        <p:spPr>
          <a:xfrm>
            <a:off x="381094" y="6235607"/>
            <a:ext cx="2590704"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72" name="Shape 17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73" name="Shape 173"/>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ckwell"/>
                <a:ea typeface="Rockwell"/>
                <a:cs typeface="Rockwell"/>
                <a:sym typeface="Rockwell"/>
              </a:rPr>
              <a:t>+</a:t>
            </a:r>
          </a:p>
        </p:txBody>
      </p:sp>
      <p:sp>
        <p:nvSpPr>
          <p:cNvPr id="174" name="Shape 174"/>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5" name="Shape 175"/>
          <p:cNvSpPr/>
          <p:nvPr/>
        </p:nvSpPr>
        <p:spPr>
          <a:xfrm>
            <a:off x="4624387" y="4534726"/>
            <a:ext cx="2057400" cy="203911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6" name="Shape 176"/>
          <p:cNvSpPr>
            <a:spLocks noGrp="1"/>
          </p:cNvSpPr>
          <p:nvPr>
            <p:ph type="pic" idx="2"/>
          </p:nvPr>
        </p:nvSpPr>
        <p:spPr>
          <a:xfrm>
            <a:off x="4624387"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7" name="Shape 177"/>
          <p:cNvSpPr>
            <a:spLocks noGrp="1"/>
          </p:cNvSpPr>
          <p:nvPr>
            <p:ph type="pic" idx="3"/>
          </p:nvPr>
        </p:nvSpPr>
        <p:spPr>
          <a:xfrm>
            <a:off x="4624387" y="238166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8" name="Shape 178"/>
          <p:cNvSpPr>
            <a:spLocks noGrp="1"/>
          </p:cNvSpPr>
          <p:nvPr>
            <p:ph type="pic" idx="4"/>
          </p:nvPr>
        </p:nvSpPr>
        <p:spPr>
          <a:xfrm>
            <a:off x="6803135" y="2381661"/>
            <a:ext cx="2057400" cy="418795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s with Caption, Alt.">
    <p:spTree>
      <p:nvGrpSpPr>
        <p:cNvPr id="1" name="Shape 179"/>
        <p:cNvGrpSpPr/>
        <p:nvPr/>
      </p:nvGrpSpPr>
      <p:grpSpPr>
        <a:xfrm>
          <a:off x="0" y="0"/>
          <a:ext cx="0" cy="0"/>
          <a:chOff x="0" y="0"/>
          <a:chExt cx="0" cy="0"/>
        </a:xfrm>
      </p:grpSpPr>
      <p:sp>
        <p:nvSpPr>
          <p:cNvPr id="180" name="Shape 180"/>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81" name="Shape 181"/>
          <p:cNvSpPr txBox="1">
            <a:spLocks noGrp="1"/>
          </p:cNvSpPr>
          <p:nvPr>
            <p:ph type="title"/>
          </p:nvPr>
        </p:nvSpPr>
        <p:spPr>
          <a:xfrm>
            <a:off x="4953000" y="3124200"/>
            <a:ext cx="3108959" cy="871538"/>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2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2" name="Shape 182"/>
          <p:cNvSpPr>
            <a:spLocks noGrp="1"/>
          </p:cNvSpPr>
          <p:nvPr>
            <p:ph type="pic" idx="2"/>
          </p:nvPr>
        </p:nvSpPr>
        <p:spPr>
          <a:xfrm>
            <a:off x="277905" y="2365248"/>
            <a:ext cx="4240118" cy="4187952"/>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32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28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24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20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5pPr>
            <a:lvl6pPr marL="2286000" marR="0" lvl="5"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6pPr>
            <a:lvl7pPr marL="2743200" marR="0" lvl="6"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7pPr>
            <a:lvl8pPr marL="3200400" marR="0" lvl="7" indent="0" algn="l" rtl="0">
              <a:spcBef>
                <a:spcPts val="400"/>
              </a:spcBef>
              <a:buClr>
                <a:srgbClr val="B86EB8"/>
              </a:buClr>
              <a:buFont typeface="Noto Sans Symbols"/>
              <a:buNone/>
              <a:defRPr sz="2000" b="0" i="0" u="none" strike="noStrike" cap="none">
                <a:solidFill>
                  <a:srgbClr val="595959"/>
                </a:solidFill>
                <a:latin typeface="Rockwell"/>
                <a:ea typeface="Rockwell"/>
                <a:cs typeface="Rockwell"/>
                <a:sym typeface="Rockwell"/>
              </a:defRPr>
            </a:lvl8pPr>
            <a:lvl9pPr marL="3657600" marR="0" lvl="8" indent="0" algn="l" rtl="0">
              <a:spcBef>
                <a:spcPts val="4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83" name="Shape 183"/>
          <p:cNvSpPr txBox="1">
            <a:spLocks noGrp="1"/>
          </p:cNvSpPr>
          <p:nvPr>
            <p:ph type="body" idx="1"/>
          </p:nvPr>
        </p:nvSpPr>
        <p:spPr>
          <a:xfrm>
            <a:off x="4953000" y="3995737"/>
            <a:ext cx="3108959" cy="2147887"/>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rgbClr val="595959"/>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184" name="Shape 184"/>
          <p:cNvSpPr txBox="1">
            <a:spLocks noGrp="1"/>
          </p:cNvSpPr>
          <p:nvPr>
            <p:ph type="dt" idx="10"/>
          </p:nvPr>
        </p:nvSpPr>
        <p:spPr>
          <a:xfrm>
            <a:off x="7391399" y="6423585"/>
            <a:ext cx="153744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85" name="Shape 185"/>
          <p:cNvSpPr txBox="1">
            <a:spLocks noGrp="1"/>
          </p:cNvSpPr>
          <p:nvPr>
            <p:ph type="ftr" idx="11"/>
          </p:nvPr>
        </p:nvSpPr>
        <p:spPr>
          <a:xfrm>
            <a:off x="4191000" y="6423585"/>
            <a:ext cx="3005138"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86" name="Shape 186"/>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87" name="Shape 187"/>
          <p:cNvSpPr txBox="1"/>
          <p:nvPr/>
        </p:nvSpPr>
        <p:spPr>
          <a:xfrm>
            <a:off x="4750360" y="3370730"/>
            <a:ext cx="220567" cy="3693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2400" b="1">
                <a:solidFill>
                  <a:srgbClr val="B86EB8"/>
                </a:solidFill>
                <a:latin typeface="Rockwell"/>
                <a:ea typeface="Rockwell"/>
                <a:cs typeface="Rockwell"/>
                <a:sym typeface="Rockwell"/>
              </a:rPr>
              <a:t>+ </a:t>
            </a:r>
          </a:p>
        </p:txBody>
      </p:sp>
      <p:sp>
        <p:nvSpPr>
          <p:cNvPr id="188" name="Shape 188"/>
          <p:cNvSpPr>
            <a:spLocks noGrp="1"/>
          </p:cNvSpPr>
          <p:nvPr>
            <p:ph type="pic" idx="3"/>
          </p:nvPr>
        </p:nvSpPr>
        <p:spPr>
          <a:xfrm>
            <a:off x="27790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89" name="Shape 189"/>
          <p:cNvSpPr>
            <a:spLocks noGrp="1"/>
          </p:cNvSpPr>
          <p:nvPr>
            <p:ph type="pic" idx="4"/>
          </p:nvPr>
        </p:nvSpPr>
        <p:spPr>
          <a:xfrm>
            <a:off x="2460625" y="22860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Shape 190"/>
        <p:cNvGrpSpPr/>
        <p:nvPr/>
      </p:nvGrpSpPr>
      <p:grpSpPr>
        <a:xfrm>
          <a:off x="0" y="0"/>
          <a:ext cx="0" cy="0"/>
          <a:chOff x="0" y="0"/>
          <a:chExt cx="0" cy="0"/>
        </a:xfrm>
      </p:grpSpPr>
      <p:sp>
        <p:nvSpPr>
          <p:cNvPr id="191" name="Shape 191"/>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2" name="Shape 19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193" name="Shape 193"/>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4" name="Shape 194"/>
          <p:cNvSpPr txBox="1">
            <a:spLocks noGrp="1"/>
          </p:cNvSpPr>
          <p:nvPr>
            <p:ph type="body" idx="1"/>
          </p:nvPr>
        </p:nvSpPr>
        <p:spPr>
          <a:xfrm rot="5400000">
            <a:off x="2204148" y="275525"/>
            <a:ext cx="4144963" cy="7556312"/>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95" name="Shape 195"/>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6" name="Shape 196"/>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97" name="Shape 197"/>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p:nvPr/>
        </p:nvSpPr>
        <p:spPr>
          <a:xfrm>
            <a:off x="658906" y="228600"/>
            <a:ext cx="8200929"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8" name="Shape 28"/>
          <p:cNvSpPr txBox="1">
            <a:spLocks noGrp="1"/>
          </p:cNvSpPr>
          <p:nvPr>
            <p:ph type="title"/>
          </p:nvPr>
        </p:nvSpPr>
        <p:spPr>
          <a:xfrm>
            <a:off x="2286000" y="3124200"/>
            <a:ext cx="5638800" cy="1362075"/>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32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2286000" y="4495800"/>
            <a:ext cx="5638800" cy="1500187"/>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600" b="0" i="0" u="none" strike="noStrike" cap="none">
                <a:solidFill>
                  <a:srgbClr val="888888"/>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1400" b="0" i="0" u="none" strike="noStrike" cap="none">
                <a:solidFill>
                  <a:srgbClr val="888888"/>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400" b="0" i="0" u="none" strike="noStrike" cap="none">
                <a:solidFill>
                  <a:srgbClr val="888888"/>
                </a:solidFill>
                <a:latin typeface="Rockwell"/>
                <a:ea typeface="Rockwell"/>
                <a:cs typeface="Rockwell"/>
                <a:sym typeface="Rockwell"/>
              </a:defRPr>
            </a:lvl5pPr>
            <a:lvl6pPr marL="2286000" marR="0" lvl="5" indent="0" algn="l" rtl="0">
              <a:spcBef>
                <a:spcPts val="280"/>
              </a:spcBef>
              <a:buClr>
                <a:srgbClr val="B86EB8"/>
              </a:buClr>
              <a:buFont typeface="Noto Sans Symbols"/>
              <a:buNone/>
              <a:defRPr sz="1400" b="0" i="0" u="none" strike="noStrike" cap="none">
                <a:solidFill>
                  <a:srgbClr val="888888"/>
                </a:solidFill>
                <a:latin typeface="Rockwell"/>
                <a:ea typeface="Rockwell"/>
                <a:cs typeface="Rockwell"/>
                <a:sym typeface="Rockwell"/>
              </a:defRPr>
            </a:lvl6pPr>
            <a:lvl7pPr marL="2743200" marR="0" lvl="6"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7pPr>
            <a:lvl8pPr marL="3200400" marR="0" lvl="7" indent="0" algn="l" rtl="0">
              <a:spcBef>
                <a:spcPts val="280"/>
              </a:spcBef>
              <a:buClr>
                <a:srgbClr val="B86EB8"/>
              </a:buClr>
              <a:buFont typeface="Noto Sans Symbols"/>
              <a:buNone/>
              <a:defRPr sz="1400" b="0" i="0" u="none" strike="noStrike" cap="none">
                <a:solidFill>
                  <a:srgbClr val="888888"/>
                </a:solidFill>
                <a:latin typeface="Rockwell"/>
                <a:ea typeface="Rockwell"/>
                <a:cs typeface="Rockwell"/>
                <a:sym typeface="Rockwell"/>
              </a:defRPr>
            </a:lvl8pPr>
            <a:lvl9pPr marL="3657600" marR="0" lvl="8" indent="0" algn="l" rtl="0">
              <a:spcBef>
                <a:spcPts val="280"/>
              </a:spcBef>
              <a:buClr>
                <a:schemeClr val="accent1"/>
              </a:buClr>
              <a:buFont typeface="Noto Sans Symbols"/>
              <a:buNone/>
              <a:defRPr sz="1400" b="0" i="0" u="none" strike="noStrike" cap="none">
                <a:solidFill>
                  <a:srgbClr val="888888"/>
                </a:solidFill>
                <a:latin typeface="Rockwell"/>
                <a:ea typeface="Rockwell"/>
                <a:cs typeface="Rockwell"/>
                <a:sym typeface="Rockwell"/>
              </a:defRPr>
            </a:lvl9pPr>
          </a:lstStyle>
          <a:p>
            <a:endParaRPr/>
          </a:p>
        </p:txBody>
      </p:sp>
      <p:sp>
        <p:nvSpPr>
          <p:cNvPr id="30" name="Shape 30"/>
          <p:cNvSpPr txBox="1">
            <a:spLocks noGrp="1"/>
          </p:cNvSpPr>
          <p:nvPr>
            <p:ph type="dt" idx="10"/>
          </p:nvPr>
        </p:nvSpPr>
        <p:spPr>
          <a:xfrm>
            <a:off x="658906" y="6248773"/>
            <a:ext cx="14746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1" name="Shape 31"/>
          <p:cNvSpPr txBox="1">
            <a:spLocks noGrp="1"/>
          </p:cNvSpPr>
          <p:nvPr>
            <p:ph type="ftr" idx="11"/>
          </p:nvPr>
        </p:nvSpPr>
        <p:spPr>
          <a:xfrm>
            <a:off x="2286000" y="6248773"/>
            <a:ext cx="5638800"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32" name="Shape 32"/>
          <p:cNvSpPr txBox="1">
            <a:spLocks noGrp="1"/>
          </p:cNvSpPr>
          <p:nvPr>
            <p:ph type="sldNum" idx="12"/>
          </p:nvPr>
        </p:nvSpPr>
        <p:spPr>
          <a:xfrm>
            <a:off x="8305800" y="6248773"/>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33" name="Shape 33"/>
          <p:cNvSpPr txBox="1"/>
          <p:nvPr/>
        </p:nvSpPr>
        <p:spPr>
          <a:xfrm>
            <a:off x="2003611" y="3110753"/>
            <a:ext cx="260908" cy="61555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4000" b="1">
                <a:solidFill>
                  <a:srgbClr val="B86EB8"/>
                </a:solidFill>
                <a:latin typeface="Rockwell"/>
                <a:ea typeface="Rockwell"/>
                <a:cs typeface="Rockwell"/>
                <a:sym typeface="Rockwell"/>
              </a:rPr>
              <a:t>+</a:t>
            </a:r>
          </a:p>
        </p:txBody>
      </p:sp>
      <p:sp>
        <p:nvSpPr>
          <p:cNvPr id="34" name="Shape 34"/>
          <p:cNvSpPr/>
          <p:nvPr/>
        </p:nvSpPr>
        <p:spPr>
          <a:xfrm>
            <a:off x="285750" y="228600"/>
            <a:ext cx="212724" cy="6345238"/>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Vertical Title and Text">
    <p:spTree>
      <p:nvGrpSpPr>
        <p:cNvPr id="1" name="Shape 198"/>
        <p:cNvGrpSpPr/>
        <p:nvPr/>
      </p:nvGrpSpPr>
      <p:grpSpPr>
        <a:xfrm>
          <a:off x="0" y="0"/>
          <a:ext cx="0" cy="0"/>
          <a:chOff x="0" y="0"/>
          <a:chExt cx="0" cy="0"/>
        </a:xfrm>
      </p:grpSpPr>
      <p:sp>
        <p:nvSpPr>
          <p:cNvPr id="199" name="Shape 199"/>
          <p:cNvSpPr/>
          <p:nvPr/>
        </p:nvSpPr>
        <p:spPr>
          <a:xfrm>
            <a:off x="8166846" y="282572"/>
            <a:ext cx="685799" cy="302217"/>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00" name="Shape 200"/>
          <p:cNvSpPr txBox="1">
            <a:spLocks noGrp="1"/>
          </p:cNvSpPr>
          <p:nvPr>
            <p:ph type="title"/>
          </p:nvPr>
        </p:nvSpPr>
        <p:spPr>
          <a:xfrm rot="5400000">
            <a:off x="5750719" y="3199793"/>
            <a:ext cx="5171422" cy="681318"/>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1"/>
          </p:nvPr>
        </p:nvSpPr>
        <p:spPr>
          <a:xfrm rot="5400000">
            <a:off x="1293765" y="122190"/>
            <a:ext cx="5184869" cy="6858000"/>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2" name="Shape 20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3" name="Shape 20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204" name="Shape 20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205" name="Shape 205"/>
          <p:cNvSpPr txBox="1"/>
          <p:nvPr/>
        </p:nvSpPr>
        <p:spPr>
          <a:xfrm rot="-5400000">
            <a:off x="8593110" y="561667"/>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35"/>
        <p:cNvGrpSpPr/>
        <p:nvPr/>
      </p:nvGrpSpPr>
      <p:grpSpPr>
        <a:xfrm>
          <a:off x="0" y="0"/>
          <a:ext cx="0" cy="0"/>
          <a:chOff x="0" y="0"/>
          <a:chExt cx="0" cy="0"/>
        </a:xfrm>
      </p:grpSpPr>
      <p:sp>
        <p:nvSpPr>
          <p:cNvPr id="36" name="Shape 36"/>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7" name="Shape 37"/>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8" name="Shape 38"/>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39" name="Shape 39"/>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49851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1" name="Shape 41"/>
          <p:cNvSpPr txBox="1">
            <a:spLocks noGrp="1"/>
          </p:cNvSpPr>
          <p:nvPr>
            <p:ph type="body" idx="2"/>
          </p:nvPr>
        </p:nvSpPr>
        <p:spPr>
          <a:xfrm>
            <a:off x="4399878" y="1985963"/>
            <a:ext cx="3657600" cy="414019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2" name="Shape 4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3" name="Shape 4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44" name="Shape 4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45"/>
        <p:cNvGrpSpPr/>
        <p:nvPr/>
      </p:nvGrpSpPr>
      <p:grpSpPr>
        <a:xfrm>
          <a:off x="0" y="0"/>
          <a:ext cx="0" cy="0"/>
          <a:chOff x="0" y="0"/>
          <a:chExt cx="0" cy="0"/>
        </a:xfrm>
      </p:grpSpPr>
      <p:sp>
        <p:nvSpPr>
          <p:cNvPr id="46" name="Shape 46"/>
          <p:cNvSpPr/>
          <p:nvPr/>
        </p:nvSpPr>
        <p:spPr>
          <a:xfrm>
            <a:off x="8210550" y="282573"/>
            <a:ext cx="642097"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47" name="Shape 47"/>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 name="Shape 4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0" name="Shape 5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51" name="Shape 51"/>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52" name="Shape 52"/>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53" name="Shape 53"/>
          <p:cNvSpPr/>
          <p:nvPr/>
        </p:nvSpPr>
        <p:spPr>
          <a:xfrm>
            <a:off x="8068235" y="282573"/>
            <a:ext cx="91439" cy="16001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arison">
    <p:spTree>
      <p:nvGrpSpPr>
        <p:cNvPr id="1" name="Shape 54"/>
        <p:cNvGrpSpPr/>
        <p:nvPr/>
      </p:nvGrpSpPr>
      <p:grpSpPr>
        <a:xfrm>
          <a:off x="0" y="0"/>
          <a:ext cx="0" cy="0"/>
          <a:chOff x="0" y="0"/>
          <a:chExt cx="0" cy="0"/>
        </a:xfrm>
      </p:grpSpPr>
      <p:sp>
        <p:nvSpPr>
          <p:cNvPr id="55" name="Shape 55"/>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56" name="Shape 56"/>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57" name="Shape 57"/>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97541"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B86EB8"/>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B86EB8"/>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59" name="Shape 59"/>
          <p:cNvSpPr txBox="1">
            <a:spLocks noGrp="1"/>
          </p:cNvSpPr>
          <p:nvPr>
            <p:ph type="body" idx="2"/>
          </p:nvPr>
        </p:nvSpPr>
        <p:spPr>
          <a:xfrm>
            <a:off x="4399878" y="2447365"/>
            <a:ext cx="3657600" cy="3678797"/>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58750" algn="l" rtl="0">
              <a:spcBef>
                <a:spcPts val="320"/>
              </a:spcBef>
              <a:buClr>
                <a:srgbClr val="B86EB8"/>
              </a:buClr>
              <a:buSzPct val="75000"/>
              <a:buFont typeface="Noto Sans Symbols"/>
              <a:buChar char="■"/>
              <a:defRPr sz="1600" b="0" i="0" u="none" strike="noStrike" cap="none">
                <a:solidFill>
                  <a:srgbClr val="595959"/>
                </a:solidFill>
                <a:latin typeface="Rockwell"/>
                <a:ea typeface="Rockwell"/>
                <a:cs typeface="Rockwell"/>
                <a:sym typeface="Rockwell"/>
              </a:defRPr>
            </a:lvl6pPr>
            <a:lvl7pPr marL="1603375" marR="0" lvl="6" indent="-155575"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7pPr>
            <a:lvl8pPr marL="1830388" marR="0" lvl="7" indent="-153988" algn="l" rtl="0">
              <a:spcBef>
                <a:spcPts val="320"/>
              </a:spcBef>
              <a:buClr>
                <a:srgbClr val="B86EB8"/>
              </a:buClr>
              <a:buSzPct val="75000"/>
              <a:buFont typeface="Noto Sans Symbols"/>
              <a:buChar char="■"/>
              <a:defRPr sz="1600" b="0" i="0" u="none" strike="noStrike" cap="none">
                <a:solidFill>
                  <a:srgbClr val="595959"/>
                </a:solidFill>
                <a:latin typeface="Rockwell"/>
                <a:ea typeface="Rockwell"/>
                <a:cs typeface="Rockwell"/>
                <a:sym typeface="Rockwell"/>
              </a:defRPr>
            </a:lvl8pPr>
            <a:lvl9pPr marL="2057400" marR="0" lvl="8" indent="-152400" algn="l" rtl="0">
              <a:spcBef>
                <a:spcPts val="320"/>
              </a:spcBef>
              <a:buClr>
                <a:schemeClr val="accent1"/>
              </a:buClr>
              <a:buSzPct val="75000"/>
              <a:buFont typeface="Noto Sans Symbols"/>
              <a:buChar char="■"/>
              <a:defRPr sz="1600" b="0" i="0" u="none" strike="noStrike" cap="none">
                <a:solidFill>
                  <a:srgbClr val="595959"/>
                </a:solidFill>
                <a:latin typeface="Rockwell"/>
                <a:ea typeface="Rockwell"/>
                <a:cs typeface="Rockwell"/>
                <a:sym typeface="Rockwell"/>
              </a:defRPr>
            </a:lvl9pPr>
          </a:lstStyle>
          <a:p>
            <a:endParaRPr/>
          </a:p>
        </p:txBody>
      </p:sp>
      <p:sp>
        <p:nvSpPr>
          <p:cNvPr id="60" name="Shape 6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61" name="Shape 6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62" name="Shape 6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63" name="Shape 63"/>
          <p:cNvSpPr txBox="1">
            <a:spLocks noGrp="1"/>
          </p:cNvSpPr>
          <p:nvPr>
            <p:ph type="body" idx="3"/>
          </p:nvPr>
        </p:nvSpPr>
        <p:spPr>
          <a:xfrm>
            <a:off x="497541" y="2070847"/>
            <a:ext cx="3657600" cy="322728"/>
          </a:xfrm>
          <a:prstGeom prst="rect">
            <a:avLst/>
          </a:prstGeom>
          <a:solidFill>
            <a:schemeClr val="accent3"/>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B86EB8"/>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B86EB8"/>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
        <p:nvSpPr>
          <p:cNvPr id="64" name="Shape 64"/>
          <p:cNvSpPr txBox="1">
            <a:spLocks noGrp="1"/>
          </p:cNvSpPr>
          <p:nvPr>
            <p:ph type="body" idx="4"/>
          </p:nvPr>
        </p:nvSpPr>
        <p:spPr>
          <a:xfrm>
            <a:off x="4399878" y="2070847"/>
            <a:ext cx="3657600" cy="322728"/>
          </a:xfrm>
          <a:prstGeom prst="rect">
            <a:avLst/>
          </a:prstGeom>
          <a:solidFill>
            <a:srgbClr val="A2A2C1"/>
          </a:solidFill>
          <a:ln>
            <a:noFill/>
          </a:ln>
        </p:spPr>
        <p:txBody>
          <a:bodyPr lIns="91425" tIns="91425" rIns="91425" bIns="91425" anchor="ctr" anchorCtr="0"/>
          <a:lstStyle>
            <a:lvl1pPr marL="0" marR="0" lvl="0" indent="0" algn="ctr" rtl="0">
              <a:spcBef>
                <a:spcPts val="0"/>
              </a:spcBef>
              <a:buClr>
                <a:schemeClr val="accent1"/>
              </a:buClr>
              <a:buFont typeface="Noto Sans Symbols"/>
              <a:buNone/>
              <a:defRPr sz="18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2000" b="1"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800" b="1"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1600" b="1"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1600" b="1" i="0" u="none" strike="noStrike" cap="none">
                <a:solidFill>
                  <a:srgbClr val="595959"/>
                </a:solidFill>
                <a:latin typeface="Rockwell"/>
                <a:ea typeface="Rockwell"/>
                <a:cs typeface="Rockwell"/>
                <a:sym typeface="Rockwell"/>
              </a:defRPr>
            </a:lvl5pPr>
            <a:lvl6pPr marL="2286000" marR="0" lvl="5" indent="0" algn="l" rtl="0">
              <a:spcBef>
                <a:spcPts val="320"/>
              </a:spcBef>
              <a:buClr>
                <a:srgbClr val="B86EB8"/>
              </a:buClr>
              <a:buFont typeface="Noto Sans Symbols"/>
              <a:buNone/>
              <a:defRPr sz="1600" b="1" i="0" u="none" strike="noStrike" cap="none">
                <a:solidFill>
                  <a:srgbClr val="595959"/>
                </a:solidFill>
                <a:latin typeface="Rockwell"/>
                <a:ea typeface="Rockwell"/>
                <a:cs typeface="Rockwell"/>
                <a:sym typeface="Rockwell"/>
              </a:defRPr>
            </a:lvl6pPr>
            <a:lvl7pPr marL="2743200" marR="0" lvl="6"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7pPr>
            <a:lvl8pPr marL="3200400" marR="0" lvl="7" indent="0" algn="l" rtl="0">
              <a:spcBef>
                <a:spcPts val="320"/>
              </a:spcBef>
              <a:buClr>
                <a:srgbClr val="B86EB8"/>
              </a:buClr>
              <a:buFont typeface="Noto Sans Symbols"/>
              <a:buNone/>
              <a:defRPr sz="1600" b="1" i="0" u="none" strike="noStrike" cap="none">
                <a:solidFill>
                  <a:srgbClr val="595959"/>
                </a:solidFill>
                <a:latin typeface="Rockwell"/>
                <a:ea typeface="Rockwell"/>
                <a:cs typeface="Rockwell"/>
                <a:sym typeface="Rockwell"/>
              </a:defRPr>
            </a:lvl8pPr>
            <a:lvl9pPr marL="3657600" marR="0" lvl="8" indent="0" algn="l" rtl="0">
              <a:spcBef>
                <a:spcPts val="320"/>
              </a:spcBef>
              <a:buClr>
                <a:schemeClr val="accent1"/>
              </a:buClr>
              <a:buFont typeface="Noto Sans Symbols"/>
              <a:buNone/>
              <a:defRPr sz="1600" b="1"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Shape 65"/>
        <p:cNvGrpSpPr/>
        <p:nvPr/>
      </p:nvGrpSpPr>
      <p:grpSpPr>
        <a:xfrm>
          <a:off x="0" y="0"/>
          <a:ext cx="0" cy="0"/>
          <a:chOff x="0" y="0"/>
          <a:chExt cx="0" cy="0"/>
        </a:xfrm>
      </p:grpSpPr>
      <p:sp>
        <p:nvSpPr>
          <p:cNvPr id="66" name="Shape 66"/>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67" name="Shape 67"/>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 name="Shape 68"/>
          <p:cNvSpPr txBox="1">
            <a:spLocks noGrp="1"/>
          </p:cNvSpPr>
          <p:nvPr>
            <p:ph type="body" idx="1"/>
          </p:nvPr>
        </p:nvSpPr>
        <p:spPr>
          <a:xfrm>
            <a:off x="498516" y="1985963"/>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69" name="Shape 6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70" name="Shape 7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71" name="Shape 71"/>
          <p:cNvSpPr txBox="1">
            <a:spLocks noGrp="1"/>
          </p:cNvSpPr>
          <p:nvPr>
            <p:ph type="body" idx="2"/>
          </p:nvPr>
        </p:nvSpPr>
        <p:spPr>
          <a:xfrm>
            <a:off x="498516" y="4164964"/>
            <a:ext cx="7569156"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Shape 72"/>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73" name="Shape 73"/>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74"/>
        <p:cNvGrpSpPr/>
        <p:nvPr/>
      </p:nvGrpSpPr>
      <p:grpSpPr>
        <a:xfrm>
          <a:off x="0" y="0"/>
          <a:ext cx="0" cy="0"/>
          <a:chOff x="0" y="0"/>
          <a:chExt cx="0" cy="0"/>
        </a:xfrm>
      </p:grpSpPr>
      <p:sp>
        <p:nvSpPr>
          <p:cNvPr id="75" name="Shape 75"/>
          <p:cNvSpPr/>
          <p:nvPr/>
        </p:nvSpPr>
        <p:spPr>
          <a:xfrm>
            <a:off x="282573" y="228600"/>
            <a:ext cx="6387167" cy="6345238"/>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76" name="Shape 76"/>
          <p:cNvSpPr txBox="1">
            <a:spLocks noGrp="1"/>
          </p:cNvSpPr>
          <p:nvPr>
            <p:ph type="title"/>
          </p:nvPr>
        </p:nvSpPr>
        <p:spPr>
          <a:xfrm>
            <a:off x="380554" y="2571750"/>
            <a:ext cx="6181611"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Rockwell"/>
              <a:buNone/>
              <a:defRPr sz="2600" b="0" i="0" u="none" strike="noStrike" cap="none">
                <a:solidFill>
                  <a:schemeClr val="l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a:off x="381093" y="3733800"/>
            <a:ext cx="6179565" cy="2392363"/>
          </a:xfrm>
          <a:prstGeom prst="rect">
            <a:avLst/>
          </a:prstGeom>
          <a:noFill/>
          <a:ln>
            <a:noFill/>
          </a:ln>
        </p:spPr>
        <p:txBody>
          <a:bodyPr lIns="91425" tIns="91425" rIns="91425" bIns="91425" anchor="t" anchorCtr="0"/>
          <a:lstStyle>
            <a:lvl1pPr marL="0" marR="0" lvl="0" indent="0" algn="l" rtl="0">
              <a:spcBef>
                <a:spcPts val="600"/>
              </a:spcBef>
              <a:buClr>
                <a:schemeClr val="accent1"/>
              </a:buClr>
              <a:buFont typeface="Noto Sans Symbols"/>
              <a:buNone/>
              <a:defRPr sz="1400" b="0" i="0" u="none" strike="noStrike" cap="none">
                <a:solidFill>
                  <a:schemeClr val="lt1"/>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
        <p:nvSpPr>
          <p:cNvPr id="78" name="Shape 78"/>
          <p:cNvSpPr txBox="1">
            <a:spLocks noGrp="1"/>
          </p:cNvSpPr>
          <p:nvPr>
            <p:ph type="dt" idx="10"/>
          </p:nvPr>
        </p:nvSpPr>
        <p:spPr>
          <a:xfrm>
            <a:off x="5212262" y="6235607"/>
            <a:ext cx="1348397" cy="365125"/>
          </a:xfrm>
          <a:prstGeom prst="rect">
            <a:avLst/>
          </a:prstGeom>
          <a:noFill/>
          <a:ln>
            <a:noFill/>
          </a:ln>
        </p:spPr>
        <p:txBody>
          <a:bodyPr lIns="91425" tIns="91425" rIns="91425" bIns="91425" anchor="ctr" anchorCtr="0"/>
          <a:lstStyle>
            <a:lvl1pPr marL="0" marR="0" lvl="0" indent="0" algn="r"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79" name="Shape 79"/>
          <p:cNvSpPr txBox="1">
            <a:spLocks noGrp="1"/>
          </p:cNvSpPr>
          <p:nvPr>
            <p:ph type="ftr" idx="11"/>
          </p:nvPr>
        </p:nvSpPr>
        <p:spPr>
          <a:xfrm>
            <a:off x="381094" y="6235607"/>
            <a:ext cx="4648105" cy="365125"/>
          </a:xfrm>
          <a:prstGeom prst="rect">
            <a:avLst/>
          </a:prstGeom>
          <a:noFill/>
          <a:ln>
            <a:noFill/>
          </a:ln>
        </p:spPr>
        <p:txBody>
          <a:bodyPr lIns="91425" tIns="91425" rIns="91425" bIns="91425" anchor="ctr" anchorCtr="0"/>
          <a:lstStyle>
            <a:lvl1pPr marL="0" marR="0" lvl="0" indent="0" algn="l" rtl="0">
              <a:spcBef>
                <a:spcPts val="0"/>
              </a:spcBef>
              <a:buNone/>
              <a:defRPr sz="1100">
                <a:solidFill>
                  <a:schemeClr val="lt1"/>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80" name="Shape 80"/>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81" name="Shape 81"/>
          <p:cNvSpPr txBox="1"/>
          <p:nvPr/>
        </p:nvSpPr>
        <p:spPr>
          <a:xfrm>
            <a:off x="424891" y="174811"/>
            <a:ext cx="413309" cy="830996"/>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5400" b="1">
                <a:solidFill>
                  <a:srgbClr val="B86EB8"/>
                </a:solidFill>
                <a:latin typeface="Rockwell"/>
                <a:ea typeface="Rockwell"/>
                <a:cs typeface="Rockwell"/>
                <a:sym typeface="Rockwell"/>
              </a:rPr>
              <a:t>+</a:t>
            </a:r>
          </a:p>
        </p:txBody>
      </p:sp>
      <p:sp>
        <p:nvSpPr>
          <p:cNvPr id="82" name="Shape 82"/>
          <p:cNvSpPr/>
          <p:nvPr/>
        </p:nvSpPr>
        <p:spPr>
          <a:xfrm>
            <a:off x="6802438" y="228600"/>
            <a:ext cx="2057400" cy="2039112"/>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3" name="Shape 83"/>
          <p:cNvSpPr>
            <a:spLocks noGrp="1"/>
          </p:cNvSpPr>
          <p:nvPr>
            <p:ph type="pic" idx="2"/>
          </p:nvPr>
        </p:nvSpPr>
        <p:spPr>
          <a:xfrm>
            <a:off x="6802438" y="2374940"/>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84" name="Shape 84"/>
          <p:cNvSpPr>
            <a:spLocks noGrp="1"/>
          </p:cNvSpPr>
          <p:nvPr>
            <p:ph type="pic" idx="3"/>
          </p:nvPr>
        </p:nvSpPr>
        <p:spPr>
          <a:xfrm>
            <a:off x="6802438" y="4535423"/>
            <a:ext cx="2057400" cy="2039112"/>
          </a:xfrm>
          <a:prstGeom prst="rect">
            <a:avLst/>
          </a:prstGeom>
          <a:noFill/>
          <a:ln>
            <a:noFill/>
          </a:ln>
        </p:spPr>
        <p:txBody>
          <a:bodyPr lIns="91425" tIns="91425" rIns="91425" bIns="91425" anchor="t" anchorCtr="0"/>
          <a:lstStyle>
            <a:lvl1pPr marL="228600" marR="0" lvl="0" indent="-228600" algn="l" rtl="0">
              <a:spcBef>
                <a:spcPts val="2000"/>
              </a:spcBef>
              <a:buClr>
                <a:schemeClr val="accent1"/>
              </a:buClr>
              <a:buFont typeface="Noto Sans Symbols"/>
              <a:buNone/>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 Content">
    <p:spTree>
      <p:nvGrpSpPr>
        <p:cNvPr id="1" name="Shape 85"/>
        <p:cNvGrpSpPr/>
        <p:nvPr/>
      </p:nvGrpSpPr>
      <p:grpSpPr>
        <a:xfrm>
          <a:off x="0" y="0"/>
          <a:ext cx="0" cy="0"/>
          <a:chOff x="0" y="0"/>
          <a:chExt cx="0" cy="0"/>
        </a:xfrm>
      </p:grpSpPr>
      <p:sp>
        <p:nvSpPr>
          <p:cNvPr id="86" name="Shape 86"/>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7" name="Shape 87"/>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88" name="Shape 88"/>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90" name="Shape 90"/>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91" name="Shape 91"/>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92" name="Shape 92"/>
          <p:cNvSpPr txBox="1">
            <a:spLocks noGrp="1"/>
          </p:cNvSpPr>
          <p:nvPr>
            <p:ph type="body" idx="1"/>
          </p:nvPr>
        </p:nvSpPr>
        <p:spPr>
          <a:xfrm>
            <a:off x="502920" y="1985963"/>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3" name="Shape 93"/>
          <p:cNvSpPr txBox="1">
            <a:spLocks noGrp="1"/>
          </p:cNvSpPr>
          <p:nvPr>
            <p:ph type="body" idx="2"/>
          </p:nvPr>
        </p:nvSpPr>
        <p:spPr>
          <a:xfrm>
            <a:off x="502920" y="4164964"/>
            <a:ext cx="3657413"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4" name="Shape 94"/>
          <p:cNvSpPr txBox="1">
            <a:spLocks noGrp="1"/>
          </p:cNvSpPr>
          <p:nvPr>
            <p:ph type="body" idx="3"/>
          </p:nvPr>
        </p:nvSpPr>
        <p:spPr>
          <a:xfrm>
            <a:off x="4410075" y="1985963"/>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5" name="Shape 95"/>
          <p:cNvSpPr txBox="1">
            <a:spLocks noGrp="1"/>
          </p:cNvSpPr>
          <p:nvPr>
            <p:ph type="body" idx="4"/>
          </p:nvPr>
        </p:nvSpPr>
        <p:spPr>
          <a:xfrm>
            <a:off x="4410075" y="4169664"/>
            <a:ext cx="3657600" cy="1965959"/>
          </a:xfrm>
          <a:prstGeom prst="rect">
            <a:avLst/>
          </a:prstGeom>
          <a:noFill/>
          <a:ln>
            <a:noFill/>
          </a:ln>
        </p:spPr>
        <p:txBody>
          <a:bodyPr lIns="91425" tIns="91425" rIns="91425" bIns="91425" anchor="t" anchorCtr="0"/>
          <a:lstStyle>
            <a:lvl1pPr marL="228600" marR="0" lvl="0" indent="-142875" algn="l" rtl="0">
              <a:spcBef>
                <a:spcPts val="20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Shape 96"/>
        <p:cNvGrpSpPr/>
        <p:nvPr/>
      </p:nvGrpSpPr>
      <p:grpSpPr>
        <a:xfrm>
          <a:off x="0" y="0"/>
          <a:ext cx="0" cy="0"/>
          <a:chOff x="0" y="0"/>
          <a:chExt cx="0" cy="0"/>
        </a:xfrm>
      </p:grpSpPr>
      <p:sp>
        <p:nvSpPr>
          <p:cNvPr id="97" name="Shape 97"/>
          <p:cNvSpPr/>
          <p:nvPr/>
        </p:nvSpPr>
        <p:spPr>
          <a:xfrm>
            <a:off x="8166846" y="282573"/>
            <a:ext cx="685799" cy="1600199"/>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98" name="Shape 98"/>
          <p:cNvSpPr txBox="1">
            <a:spLocks noGrp="1"/>
          </p:cNvSpPr>
          <p:nvPr>
            <p:ph type="title"/>
          </p:nvPr>
        </p:nvSpPr>
        <p:spPr>
          <a:xfrm>
            <a:off x="498474" y="134470"/>
            <a:ext cx="7556312" cy="995082"/>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00" name="Shape 100"/>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01" name="Shape 101"/>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02" name="Shape 102"/>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a:solidFill>
                  <a:schemeClr val="lt1"/>
                </a:solidFill>
                <a:latin typeface="Rockwell"/>
                <a:ea typeface="Rockwell"/>
                <a:cs typeface="Rockwell"/>
                <a:sym typeface="Rockwell"/>
              </a:rPr>
              <a:t>‹#›</a:t>
            </a:fld>
            <a:endParaRPr lang="en-US" sz="1400">
              <a:solidFill>
                <a:schemeClr val="lt1"/>
              </a:solidFill>
              <a:latin typeface="Rockwell"/>
              <a:ea typeface="Rockwell"/>
              <a:cs typeface="Rockwell"/>
              <a:sym typeface="Rockwell"/>
            </a:endParaRPr>
          </a:p>
        </p:txBody>
      </p:sp>
      <p:sp>
        <p:nvSpPr>
          <p:cNvPr id="103" name="Shape 103"/>
          <p:cNvSpPr txBox="1"/>
          <p:nvPr/>
        </p:nvSpPr>
        <p:spPr>
          <a:xfrm>
            <a:off x="223185" y="228600"/>
            <a:ext cx="260908" cy="55399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3600" b="1">
                <a:solidFill>
                  <a:srgbClr val="B86EB8"/>
                </a:solidFill>
                <a:latin typeface="Rockwell"/>
                <a:ea typeface="Rockwell"/>
                <a:cs typeface="Rockwell"/>
                <a:sym typeface="Rockwell"/>
              </a:rPr>
              <a:t>+</a:t>
            </a:r>
          </a:p>
        </p:txBody>
      </p:sp>
      <p:sp>
        <p:nvSpPr>
          <p:cNvPr id="104" name="Shape 104"/>
          <p:cNvSpPr txBox="1">
            <a:spLocks noGrp="1"/>
          </p:cNvSpPr>
          <p:nvPr>
            <p:ph type="body" idx="2"/>
          </p:nvPr>
        </p:nvSpPr>
        <p:spPr>
          <a:xfrm>
            <a:off x="498518" y="1129553"/>
            <a:ext cx="7558959" cy="774700"/>
          </a:xfrm>
          <a:prstGeom prst="rect">
            <a:avLst/>
          </a:prstGeom>
          <a:noFill/>
          <a:ln>
            <a:noFill/>
          </a:ln>
        </p:spPr>
        <p:txBody>
          <a:bodyPr lIns="91425" tIns="91425" rIns="91425" bIns="91425" anchor="t" anchorCtr="0"/>
          <a:lstStyle>
            <a:lvl1pPr marL="0" marR="0" lvl="0" indent="0" algn="l" rtl="0">
              <a:spcBef>
                <a:spcPts val="2000"/>
              </a:spcBef>
              <a:buClr>
                <a:schemeClr val="accent1"/>
              </a:buClr>
              <a:buFont typeface="Noto Sans Symbols"/>
              <a:buNone/>
              <a:defRPr sz="2400" b="0" i="0" u="none" strike="noStrike" cap="none">
                <a:solidFill>
                  <a:schemeClr val="accent3"/>
                </a:solidFill>
                <a:latin typeface="Rockwell"/>
                <a:ea typeface="Rockwell"/>
                <a:cs typeface="Rockwell"/>
                <a:sym typeface="Rockwell"/>
              </a:defRPr>
            </a:lvl1pPr>
            <a:lvl2pPr marL="457200" marR="0" lvl="1" indent="0" algn="l" rtl="0">
              <a:spcBef>
                <a:spcPts val="600"/>
              </a:spcBef>
              <a:buClr>
                <a:srgbClr val="B86EB8"/>
              </a:buClr>
              <a:buFont typeface="Noto Sans Symbols"/>
              <a:buNone/>
              <a:defRPr sz="1200" b="0" i="0" u="none" strike="noStrike" cap="none">
                <a:solidFill>
                  <a:srgbClr val="595959"/>
                </a:solidFill>
                <a:latin typeface="Rockwell"/>
                <a:ea typeface="Rockwell"/>
                <a:cs typeface="Rockwell"/>
                <a:sym typeface="Rockwell"/>
              </a:defRPr>
            </a:lvl2pPr>
            <a:lvl3pPr marL="914400" marR="0" lvl="2" indent="0" algn="l" rtl="0">
              <a:spcBef>
                <a:spcPts val="600"/>
              </a:spcBef>
              <a:buClr>
                <a:schemeClr val="accent1"/>
              </a:buClr>
              <a:buFont typeface="Noto Sans Symbols"/>
              <a:buNone/>
              <a:defRPr sz="1000" b="0" i="0" u="none" strike="noStrike" cap="none">
                <a:solidFill>
                  <a:srgbClr val="595959"/>
                </a:solidFill>
                <a:latin typeface="Rockwell"/>
                <a:ea typeface="Rockwell"/>
                <a:cs typeface="Rockwell"/>
                <a:sym typeface="Rockwell"/>
              </a:defRPr>
            </a:lvl3pPr>
            <a:lvl4pPr marL="1371600" marR="0" lvl="3" indent="0" algn="l" rtl="0">
              <a:spcBef>
                <a:spcPts val="600"/>
              </a:spcBef>
              <a:buClr>
                <a:srgbClr val="B86EB8"/>
              </a:buClr>
              <a:buFont typeface="Noto Sans Symbols"/>
              <a:buNone/>
              <a:defRPr sz="900" b="0" i="0" u="none" strike="noStrike" cap="none">
                <a:solidFill>
                  <a:srgbClr val="595959"/>
                </a:solidFill>
                <a:latin typeface="Rockwell"/>
                <a:ea typeface="Rockwell"/>
                <a:cs typeface="Rockwell"/>
                <a:sym typeface="Rockwell"/>
              </a:defRPr>
            </a:lvl4pPr>
            <a:lvl5pPr marL="1828800" marR="0" lvl="4" indent="0" algn="l" rtl="0">
              <a:spcBef>
                <a:spcPts val="600"/>
              </a:spcBef>
              <a:buClr>
                <a:schemeClr val="accent1"/>
              </a:buClr>
              <a:buFont typeface="Noto Sans Symbols"/>
              <a:buNone/>
              <a:defRPr sz="900" b="0" i="0" u="none" strike="noStrike" cap="none">
                <a:solidFill>
                  <a:srgbClr val="595959"/>
                </a:solidFill>
                <a:latin typeface="Rockwell"/>
                <a:ea typeface="Rockwell"/>
                <a:cs typeface="Rockwell"/>
                <a:sym typeface="Rockwell"/>
              </a:defRPr>
            </a:lvl5pPr>
            <a:lvl6pPr marL="2286000" marR="0" lvl="5"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6pPr>
            <a:lvl7pPr marL="2743200" marR="0" lvl="6"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7pPr>
            <a:lvl8pPr marL="3200400" marR="0" lvl="7" indent="0" algn="l" rtl="0">
              <a:spcBef>
                <a:spcPts val="180"/>
              </a:spcBef>
              <a:buClr>
                <a:srgbClr val="B86EB8"/>
              </a:buClr>
              <a:buFont typeface="Noto Sans Symbols"/>
              <a:buNone/>
              <a:defRPr sz="900" b="0" i="0" u="none" strike="noStrike" cap="none">
                <a:solidFill>
                  <a:srgbClr val="595959"/>
                </a:solidFill>
                <a:latin typeface="Rockwell"/>
                <a:ea typeface="Rockwell"/>
                <a:cs typeface="Rockwell"/>
                <a:sym typeface="Rockwell"/>
              </a:defRPr>
            </a:lvl8pPr>
            <a:lvl9pPr marL="3657600" marR="0" lvl="8" indent="0" algn="l" rtl="0">
              <a:spcBef>
                <a:spcPts val="180"/>
              </a:spcBef>
              <a:buClr>
                <a:schemeClr val="accent1"/>
              </a:buClr>
              <a:buFont typeface="Noto Sans Symbols"/>
              <a:buNone/>
              <a:defRPr sz="9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98474" y="484093"/>
            <a:ext cx="7556312" cy="1116105"/>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Rockwell"/>
              <a:buNone/>
              <a:defRPr sz="3600" b="0" i="0" u="none" strike="noStrike" cap="none">
                <a:solidFill>
                  <a:schemeClr val="accent1"/>
                </a:solidFill>
                <a:latin typeface="Rockwell"/>
                <a:ea typeface="Rockwell"/>
                <a:cs typeface="Rockwell"/>
                <a:sym typeface="Rockwe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98474" y="1981200"/>
            <a:ext cx="7556312" cy="4144963"/>
          </a:xfrm>
          <a:prstGeom prst="rect">
            <a:avLst/>
          </a:prstGeom>
          <a:noFill/>
          <a:ln>
            <a:noFill/>
          </a:ln>
        </p:spPr>
        <p:txBody>
          <a:bodyPr lIns="91425" tIns="91425" rIns="91425" bIns="91425" anchor="t" anchorCtr="0"/>
          <a:lstStyle>
            <a:lvl1pPr marL="228600" marR="0" lvl="0" indent="-133350" algn="l" rtl="0">
              <a:spcBef>
                <a:spcPts val="2000"/>
              </a:spcBef>
              <a:buClr>
                <a:schemeClr val="accent1"/>
              </a:buClr>
              <a:buSzPct val="75000"/>
              <a:buFont typeface="Noto Sans Symbols"/>
              <a:buChar char="■"/>
              <a:defRPr sz="2000" b="0" i="0" u="none" strike="noStrike" cap="none">
                <a:solidFill>
                  <a:srgbClr val="595959"/>
                </a:solidFill>
                <a:latin typeface="Rockwell"/>
                <a:ea typeface="Rockwell"/>
                <a:cs typeface="Rockwell"/>
                <a:sym typeface="Rockwell"/>
              </a:defRPr>
            </a:lvl1pPr>
            <a:lvl2pPr marL="457200" marR="0" lvl="1"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2pPr>
            <a:lvl3pPr marL="685800" marR="0" lvl="2"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3pPr>
            <a:lvl4pPr marL="914400" marR="0" lvl="3" indent="-142875" algn="l" rtl="0">
              <a:spcBef>
                <a:spcPts val="60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4pPr>
            <a:lvl5pPr marL="1143000" marR="0" lvl="4" indent="-142875" algn="l" rtl="0">
              <a:spcBef>
                <a:spcPts val="60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5pPr>
            <a:lvl6pPr marL="1377950" marR="0" lvl="5" indent="-149225"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6pPr>
            <a:lvl7pPr marL="1603375" marR="0" lvl="6" indent="-146050"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7pPr>
            <a:lvl8pPr marL="1830388" marR="0" lvl="7" indent="-144463" algn="l" rtl="0">
              <a:spcBef>
                <a:spcPts val="360"/>
              </a:spcBef>
              <a:buClr>
                <a:srgbClr val="B86EB8"/>
              </a:buClr>
              <a:buSzPct val="75000"/>
              <a:buFont typeface="Noto Sans Symbols"/>
              <a:buChar char="■"/>
              <a:defRPr sz="1800" b="0" i="0" u="none" strike="noStrike" cap="none">
                <a:solidFill>
                  <a:srgbClr val="595959"/>
                </a:solidFill>
                <a:latin typeface="Rockwell"/>
                <a:ea typeface="Rockwell"/>
                <a:cs typeface="Rockwell"/>
                <a:sym typeface="Rockwell"/>
              </a:defRPr>
            </a:lvl8pPr>
            <a:lvl9pPr marL="2057400" marR="0" lvl="8" indent="-142875" algn="l" rtl="0">
              <a:spcBef>
                <a:spcPts val="360"/>
              </a:spcBef>
              <a:buClr>
                <a:schemeClr val="accent1"/>
              </a:buClr>
              <a:buSzPct val="7500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Shape 12"/>
          <p:cNvSpPr txBox="1">
            <a:spLocks noGrp="1"/>
          </p:cNvSpPr>
          <p:nvPr>
            <p:ph type="dt" idx="10"/>
          </p:nvPr>
        </p:nvSpPr>
        <p:spPr>
          <a:xfrm>
            <a:off x="6795246" y="6423585"/>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3" name="Shape 13"/>
          <p:cNvSpPr txBox="1">
            <a:spLocks noGrp="1"/>
          </p:cNvSpPr>
          <p:nvPr>
            <p:ph type="ftr" idx="11"/>
          </p:nvPr>
        </p:nvSpPr>
        <p:spPr>
          <a:xfrm>
            <a:off x="201706" y="6423585"/>
            <a:ext cx="6122893"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595959"/>
                </a:solidFill>
                <a:latin typeface="Rockwell"/>
                <a:ea typeface="Rockwell"/>
                <a:cs typeface="Rockwell"/>
                <a:sym typeface="Rockwell"/>
              </a:defRPr>
            </a:lvl1pPr>
            <a:lvl2pPr marL="457200" marR="0" lvl="1" indent="0" algn="l" rtl="0">
              <a:spcBef>
                <a:spcPts val="0"/>
              </a:spcBef>
              <a:buNone/>
              <a:defRPr sz="1800" b="0" i="0" u="none" strike="noStrike" cap="none">
                <a:solidFill>
                  <a:schemeClr val="dk1"/>
                </a:solidFill>
                <a:latin typeface="Rockwell"/>
                <a:ea typeface="Rockwell"/>
                <a:cs typeface="Rockwell"/>
                <a:sym typeface="Rockwell"/>
              </a:defRPr>
            </a:lvl2pPr>
            <a:lvl3pPr marL="914400" marR="0" lvl="2" indent="0" algn="l" rtl="0">
              <a:spcBef>
                <a:spcPts val="0"/>
              </a:spcBef>
              <a:buNone/>
              <a:defRPr sz="1800" b="0" i="0" u="none" strike="noStrike" cap="none">
                <a:solidFill>
                  <a:schemeClr val="dk1"/>
                </a:solidFill>
                <a:latin typeface="Rockwell"/>
                <a:ea typeface="Rockwell"/>
                <a:cs typeface="Rockwell"/>
                <a:sym typeface="Rockwell"/>
              </a:defRPr>
            </a:lvl3pPr>
            <a:lvl4pPr marL="1371600" marR="0" lvl="3" indent="0" algn="l" rtl="0">
              <a:spcBef>
                <a:spcPts val="0"/>
              </a:spcBef>
              <a:buNone/>
              <a:defRPr sz="1800" b="0" i="0" u="none" strike="noStrike" cap="none">
                <a:solidFill>
                  <a:schemeClr val="dk1"/>
                </a:solidFill>
                <a:latin typeface="Rockwell"/>
                <a:ea typeface="Rockwell"/>
                <a:cs typeface="Rockwell"/>
                <a:sym typeface="Rockwell"/>
              </a:defRPr>
            </a:lvl4pPr>
            <a:lvl5pPr marL="1828800" marR="0" lvl="4" indent="0" algn="l" rtl="0">
              <a:spcBef>
                <a:spcPts val="0"/>
              </a:spcBef>
              <a:buNone/>
              <a:defRPr sz="1800" b="0" i="0" u="none" strike="noStrike" cap="none">
                <a:solidFill>
                  <a:schemeClr val="dk1"/>
                </a:solidFill>
                <a:latin typeface="Rockwell"/>
                <a:ea typeface="Rockwell"/>
                <a:cs typeface="Rockwell"/>
                <a:sym typeface="Rockwell"/>
              </a:defRPr>
            </a:lvl5pPr>
            <a:lvl6pPr marL="2286000" marR="0" lvl="5" indent="0" algn="l" rtl="0">
              <a:spcBef>
                <a:spcPts val="0"/>
              </a:spcBef>
              <a:buNone/>
              <a:defRPr sz="1800" b="0" i="0" u="none" strike="noStrike" cap="none">
                <a:solidFill>
                  <a:schemeClr val="dk1"/>
                </a:solidFill>
                <a:latin typeface="Rockwell"/>
                <a:ea typeface="Rockwell"/>
                <a:cs typeface="Rockwell"/>
                <a:sym typeface="Rockwell"/>
              </a:defRPr>
            </a:lvl6pPr>
            <a:lvl7pPr marL="2743200" marR="0" lvl="6" indent="0" algn="l" rtl="0">
              <a:spcBef>
                <a:spcPts val="0"/>
              </a:spcBef>
              <a:buNone/>
              <a:defRPr sz="1800" b="0" i="0" u="none" strike="noStrike" cap="none">
                <a:solidFill>
                  <a:schemeClr val="dk1"/>
                </a:solidFill>
                <a:latin typeface="Rockwell"/>
                <a:ea typeface="Rockwell"/>
                <a:cs typeface="Rockwell"/>
                <a:sym typeface="Rockwell"/>
              </a:defRPr>
            </a:lvl7pPr>
            <a:lvl8pPr marL="3200400" marR="0" lvl="7" indent="0" algn="l" rtl="0">
              <a:spcBef>
                <a:spcPts val="0"/>
              </a:spcBef>
              <a:buNone/>
              <a:defRPr sz="1800" b="0" i="0" u="none" strike="noStrike" cap="none">
                <a:solidFill>
                  <a:schemeClr val="dk1"/>
                </a:solidFill>
                <a:latin typeface="Rockwell"/>
                <a:ea typeface="Rockwell"/>
                <a:cs typeface="Rockwell"/>
                <a:sym typeface="Rockwell"/>
              </a:defRPr>
            </a:lvl8pPr>
            <a:lvl9pPr marL="3657600" marR="0" lvl="8" indent="0" algn="l" rtl="0">
              <a:spcBef>
                <a:spcPts val="0"/>
              </a:spcBef>
              <a:buNone/>
              <a:defRPr sz="1800" b="0" i="0" u="none" strike="noStrike" cap="none">
                <a:solidFill>
                  <a:schemeClr val="dk1"/>
                </a:solidFill>
                <a:latin typeface="Rockwell"/>
                <a:ea typeface="Rockwell"/>
                <a:cs typeface="Rockwell"/>
                <a:sym typeface="Rockwell"/>
              </a:defRPr>
            </a:lvl9pPr>
          </a:lstStyle>
          <a:p>
            <a:endParaRPr/>
          </a:p>
        </p:txBody>
      </p:sp>
      <p:sp>
        <p:nvSpPr>
          <p:cNvPr id="14" name="Shape 14"/>
          <p:cNvSpPr txBox="1">
            <a:spLocks noGrp="1"/>
          </p:cNvSpPr>
          <p:nvPr>
            <p:ph type="sldNum" idx="12"/>
          </p:nvPr>
        </p:nvSpPr>
        <p:spPr>
          <a:xfrm>
            <a:off x="8305800" y="242234"/>
            <a:ext cx="554037"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lt1"/>
                </a:solidFill>
                <a:latin typeface="Rockwell"/>
                <a:ea typeface="Rockwell"/>
                <a:cs typeface="Rockwell"/>
                <a:sym typeface="Rockwell"/>
              </a:rPr>
              <a:t>‹#›</a:t>
            </a:fld>
            <a:endParaRPr lang="en-US" sz="1400" b="0" i="0" u="none" strike="noStrike" cap="none">
              <a:solidFill>
                <a:schemeClr val="lt1"/>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hemwiki.ucdavis.edu/Core/Physical_Chemistry/Physical_Properties_of_Matter/Atomic_and_Molecular_Properties/Ionization_Energ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youtu.be/5CBs36jtZxY"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www.bozemanscience.com/ap-chem-058-thermodynamically-favored-processes" TargetMode="External"/><Relationship Id="rId13"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hyperlink" Target="http://images.slideplayer.com/9/2539417/slides/slide_41.jpg" TargetMode="External"/><Relationship Id="rId12" Type="http://schemas.openxmlformats.org/officeDocument/2006/relationships/image" Target="../media/image176.png"/><Relationship Id="rId2" Type="http://schemas.openxmlformats.org/officeDocument/2006/relationships/notesSlide" Target="../notesSlides/notesSlide100.xml"/><Relationship Id="rId1" Type="http://schemas.openxmlformats.org/officeDocument/2006/relationships/slideLayout" Target="../slideLayouts/slideLayout8.xml"/><Relationship Id="rId6" Type="http://schemas.openxmlformats.org/officeDocument/2006/relationships/hyperlink" Target="http://chemwiki.ucdavis.edu/Core/Analytical_Chemistry/Electrochemistry/Electrochemical_Cells_and_Thermodynamics" TargetMode="External"/><Relationship Id="rId11"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hyperlink" Target="https://www.youtube.com/watch?v=8Cs4PUO_1JA" TargetMode="External"/><Relationship Id="rId4" Type="http://schemas.openxmlformats.org/officeDocument/2006/relationships/image" Target="../media/image173.png"/><Relationship Id="rId9" Type="http://schemas.openxmlformats.org/officeDocument/2006/relationships/hyperlink" Target="https://www.youtube.com/watch?v=huKBuShAa1w&amp;list=PLllVwaZQkS2op2kDuFifhStNsS49LAxkZ&amp;index=59&amp;nohtml5=False" TargetMode="External"/><Relationship Id="rId14" Type="http://schemas.openxmlformats.org/officeDocument/2006/relationships/image" Target="../media/image178.png"/></Relationships>
</file>

<file path=ppt/slides/_rels/slide10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9.png"/><Relationship Id="rId7" Type="http://schemas.openxmlformats.org/officeDocument/2006/relationships/hyperlink" Target="https://www.chem.wisc.edu/deptfiles/genchem/netorial/modules/thermodynamics/altdefs/coupling.htm"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hyperlink" Target="https://www.youtube.com/watch?v=PFQM20ugoT8&amp;index=60&amp;list=PLllVwaZQkS2op2kDuFifhStNsS49LAxkZ" TargetMode="External"/><Relationship Id="rId11" Type="http://schemas.openxmlformats.org/officeDocument/2006/relationships/image" Target="../media/image184.png"/><Relationship Id="rId5" Type="http://schemas.openxmlformats.org/officeDocument/2006/relationships/hyperlink" Target="http://www.wiley.com/college/boyer/0470003790/reviews/thermo/thermo_coupled.htm" TargetMode="External"/><Relationship Id="rId10" Type="http://schemas.openxmlformats.org/officeDocument/2006/relationships/image" Target="../media/image183.png"/><Relationship Id="rId4" Type="http://schemas.openxmlformats.org/officeDocument/2006/relationships/image" Target="../media/image180.png"/><Relationship Id="rId9" Type="http://schemas.openxmlformats.org/officeDocument/2006/relationships/image" Target="../media/image182.png"/></Relationships>
</file>

<file path=ppt/slides/_rels/slide102.xml.rels><?xml version="1.0" encoding="UTF-8" standalone="yes"?>
<Relationships xmlns="http://schemas.openxmlformats.org/package/2006/relationships"><Relationship Id="rId3" Type="http://schemas.openxmlformats.org/officeDocument/2006/relationships/hyperlink" Target="http://www.chem1.com/acad/webtext/thermeq/TE5.html"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hyperlink" Target="https://www.youtube.com/watch?v=7IqgrcBkGRU&amp;nohtml5=False"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F1k8TJsVg_g&amp;list=PLllVwaZQkS2op2kDuFifhStNsS49LAxkZ&amp;index=71&amp;nohtml5=False" TargetMode="External"/><Relationship Id="rId3" Type="http://schemas.openxmlformats.org/officeDocument/2006/relationships/image" Target="../media/image187.png"/><Relationship Id="rId7" Type="http://schemas.openxmlformats.org/officeDocument/2006/relationships/hyperlink" Target="http://www.slideshare.net/chelss/intro-to-equilibrium-abbrev-alg"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hyperlink" Target="http://www.slideshare.net/fatimafizan/bioenergetics-and-thermodynamics" TargetMode="External"/><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90.png"/></Relationships>
</file>

<file path=ppt/slides/_rels/slide104.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hyperlink" Target="http://www.slideshare.net/Kumar4556/chemical-kinetics-55894275" TargetMode="External"/><Relationship Id="rId7" Type="http://schemas.openxmlformats.org/officeDocument/2006/relationships/image" Target="../media/image192.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hyperlink" Target="https://www.youtube.com/watch?v=F1k8TJsVg_g" TargetMode="External"/><Relationship Id="rId4" Type="http://schemas.openxmlformats.org/officeDocument/2006/relationships/hyperlink" Target="http://www.slideshare.net/caneman1/new-chm-152-unit-6-power-points-sp13"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hyperlink" Target="http://www.bozemanscience.com/ap-chem-064-equilibriu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chemed.chem.purdue.edu/genchem/topicreview/bp/ch16/equilib.php" TargetMode="External"/><Relationship Id="rId7" Type="http://schemas.openxmlformats.org/officeDocument/2006/relationships/image" Target="../media/image199.jp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hyperlink" Target="https://www.youtube.com/watch?v=cRPetSjUuUI"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200.png"/><Relationship Id="rId4" Type="http://schemas.openxmlformats.org/officeDocument/2006/relationships/hyperlink" Target="https://www.youtube.com/watch?v=bvtWqPRIhW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hyperlink" Target="https://www.youtube.com/watch?v=pEuhbuV04u4&amp;nohtml5=False" TargetMode="External"/><Relationship Id="rId4" Type="http://schemas.openxmlformats.org/officeDocument/2006/relationships/hyperlink" Target="http://www.chemistry.mtu.edu/pages/courses/files/ch1120-sgreen/chap15_lec.p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7" Type="http://schemas.openxmlformats.org/officeDocument/2006/relationships/hyperlink" Target="http://www.chem.purdue.edu/gchelp/howtosolveit/Equilibrium/Calculating_Equilibrium_Constants.htm#Kone" TargetMode="External"/><Relationship Id="rId2" Type="http://schemas.openxmlformats.org/officeDocument/2006/relationships/notesSlide" Target="../notesSlides/notesSlide110.xml"/><Relationship Id="rId1" Type="http://schemas.openxmlformats.org/officeDocument/2006/relationships/slideLayout" Target="../slideLayouts/slideLayout6.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hyperlink" Target="https://www.youtube.com/watch?v=QsiGDZd1RF8&amp;nohtml5=False"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7" Type="http://schemas.openxmlformats.org/officeDocument/2006/relationships/hyperlink" Target="http://www.chem.purdue.edu/gchelp/howtosolveit/Equilibrium/Calculating_Equilibrium_Constants.htm#Ktwo" TargetMode="Externa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image" Target="../media/image204.png"/><Relationship Id="rId5" Type="http://schemas.openxmlformats.org/officeDocument/2006/relationships/hyperlink" Target="https://www.youtube.com/watch?v=QsiGDZd1RF8&amp;nohtml5=False" TargetMode="External"/><Relationship Id="rId4" Type="http://schemas.openxmlformats.org/officeDocument/2006/relationships/hyperlink" Target="mailto:http://www.chemistry.mtu.edu/pages/courses/files/ch1120-sgreen/chap15_lec.ppt"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image" Target="../media/image206.png"/><Relationship Id="rId4" Type="http://schemas.openxmlformats.org/officeDocument/2006/relationships/hyperlink" Target="https://www.youtube.com/watch?v=tTO7UYeBSPk&amp;nohtml5=False"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hyperlink" Target="https://www.youtube.com/watch?v=v80DIk303Ns"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hyperlink" Target="http://www.chemistry.mtu.edu/pages/courses/files/ch1120-sgreen/chap15_lec.ppt" TargetMode="External"/><Relationship Id="rId7" Type="http://schemas.openxmlformats.org/officeDocument/2006/relationships/image" Target="../media/image209.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208.png"/><Relationship Id="rId5"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06.png"/></Relationships>
</file>

<file path=ppt/slides/_rels/slide116.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hyperlink" Target="http://www.wwnorton.com/college/chemistry/chemistry3/ch/17/chemtours.aspx" TargetMode="External"/><Relationship Id="rId7" Type="http://schemas.openxmlformats.org/officeDocument/2006/relationships/image" Target="../media/image213.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hyperlink" Target="https://www.youtube.com/watch?v=rKqYE5sZi1s" TargetMode="External"/><Relationship Id="rId9" Type="http://schemas.openxmlformats.org/officeDocument/2006/relationships/image" Target="../media/image215.png"/></Relationships>
</file>

<file path=ppt/slides/_rels/slide118.xml.rels><?xml version="1.0" encoding="UTF-8" standalone="yes"?>
<Relationships xmlns="http://schemas.openxmlformats.org/package/2006/relationships"><Relationship Id="rId3" Type="http://schemas.openxmlformats.org/officeDocument/2006/relationships/hyperlink" Target="http://phet.colorado.edu/en/simulation/acid-base-solutions"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hyperlink" Target="https://www.youtube.com/watch?v=LS67vS10O5Y" TargetMode="External"/></Relationships>
</file>

<file path=ppt/slides/_rels/slide119.xml.rels><?xml version="1.0" encoding="UTF-8" standalone="yes"?>
<Relationships xmlns="http://schemas.openxmlformats.org/package/2006/relationships"><Relationship Id="rId8" Type="http://schemas.openxmlformats.org/officeDocument/2006/relationships/image" Target="../media/image221.gif"/><Relationship Id="rId3" Type="http://schemas.openxmlformats.org/officeDocument/2006/relationships/hyperlink" Target="http://chemwiki.ucdavis.edu/Core/Analytical_Chemistry/Quantitative_Analysis/Titration/Titration_Fundamentals" TargetMode="External"/><Relationship Id="rId7" Type="http://schemas.openxmlformats.org/officeDocument/2006/relationships/image" Target="../media/image220.gif"/><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image" Target="../media/image219.gif"/><Relationship Id="rId5" Type="http://schemas.openxmlformats.org/officeDocument/2006/relationships/image" Target="../media/image218.gif"/><Relationship Id="rId4" Type="http://schemas.openxmlformats.org/officeDocument/2006/relationships/hyperlink" Target="https://www.youtube.com/watch?v=tvCyrBHJfBk" TargetMode="External"/><Relationship Id="rId9" Type="http://schemas.openxmlformats.org/officeDocument/2006/relationships/image" Target="../media/image222.gif"/></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file:///C:\Users\Kristie%202015\Downloads\Review%20Power%20POint%20Project\Sources%20fo%20LO%201.9%20Review%20slide" TargetMode="External"/><Relationship Id="rId4" Type="http://schemas.openxmlformats.org/officeDocument/2006/relationships/hyperlink" Target="https://www.youtube.com/watch?v=HmvpXdxAZrc"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3.png"/><Relationship Id="rId7" Type="http://schemas.openxmlformats.org/officeDocument/2006/relationships/image" Target="../media/image225.png"/><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image" Target="../media/image224.png"/><Relationship Id="rId5" Type="http://schemas.openxmlformats.org/officeDocument/2006/relationships/hyperlink" Target="https://www.youtube.com/watch?v=k6pWAoPxTkU" TargetMode="External"/><Relationship Id="rId4" Type="http://schemas.openxmlformats.org/officeDocument/2006/relationships/hyperlink" Target="http://chemwiki.ucdavis.edu/Core/Physical_Chemistry/Acids_and_Bases/Aqueous_Solutions/The_pH_Scale/Temperature_Dependent_of_the_pH_of_pure_Water"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Of_A_Weak_Acid_With_A_Strong_Base" TargetMode="External"/><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hyperlink" Target="https://www.youtube.com/watch?v=WwqKvlE0zX4"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chemed.chem.purdue.edu/genchem/topicreview/bp/ch17/weaka.php"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 Id="rId5" Type="http://schemas.openxmlformats.org/officeDocument/2006/relationships/hyperlink" Target="https://www.youtube.com/watch?v=MY7xKjdnxvg" TargetMode="External"/><Relationship Id="rId4" Type="http://schemas.openxmlformats.org/officeDocument/2006/relationships/image" Target="../media/image227.png"/></Relationships>
</file>

<file path=ppt/slides/_rels/slide123.xml.rels><?xml version="1.0" encoding="UTF-8" standalone="yes"?>
<Relationships xmlns="http://schemas.openxmlformats.org/package/2006/relationships"><Relationship Id="rId3" Type="http://schemas.openxmlformats.org/officeDocument/2006/relationships/hyperlink" Target="http://science.widener.edu/svb/pset/acidbase.html" TargetMode="External"/><Relationship Id="rId2" Type="http://schemas.openxmlformats.org/officeDocument/2006/relationships/notesSlide" Target="../notesSlides/notesSlide123.xml"/><Relationship Id="rId1" Type="http://schemas.openxmlformats.org/officeDocument/2006/relationships/slideLayout" Target="../slideLayouts/slideLayout6.xml"/><Relationship Id="rId5" Type="http://schemas.openxmlformats.org/officeDocument/2006/relationships/image" Target="../media/image228.jpg"/><Relationship Id="rId4" Type="http://schemas.openxmlformats.org/officeDocument/2006/relationships/hyperlink" Target="https://www.youtube.com/watch?v=nTDvsXcodag"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229.png"/><Relationship Id="rId4" Type="http://schemas.openxmlformats.org/officeDocument/2006/relationships/hyperlink" Target="https://www.youtube.com/watch?v=rIvEvwViJGk"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chemwiki.ucdavis.edu/Core/Physical_Chemistry/Equilibria/Acid-Base_Equilibria/2._Strong_and_Weak_Acids" TargetMode="External"/><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hyperlink" Target="https://www.youtube.com/watch?v=nTDvsXcoda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chemwiki.ucdavis.edu/Core/Physical_Chemistry/Acids_and_Bases/Buffers"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hyperlink" Target="https://www.youtube.com/watch?v=XR_0k8JIawY"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_Product_Constant,_Ksp" TargetMode="External"/><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hyperlink" Target="https://www.youtube.com/watch?v=Dy0sK4jXddI"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8.xml"/><Relationship Id="rId1" Type="http://schemas.openxmlformats.org/officeDocument/2006/relationships/slideLayout" Target="../slideLayouts/slideLayout6.xml"/><Relationship Id="rId5" Type="http://schemas.openxmlformats.org/officeDocument/2006/relationships/hyperlink" Target="https://www.youtube.com/watch?v=Y1CAdntcai4&amp;nohtml5=False" TargetMode="External"/><Relationship Id="rId4" Type="http://schemas.openxmlformats.org/officeDocument/2006/relationships/hyperlink" Target="http://chemwiki.ucdavis.edu/Core/Physical_Chemistry/Equilibria/Solubilty/Relating_Solubility_to_Ksp"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2" Type="http://schemas.openxmlformats.org/officeDocument/2006/relationships/notesSlide" Target="../notesSlides/notesSlide129.xml"/><Relationship Id="rId1" Type="http://schemas.openxmlformats.org/officeDocument/2006/relationships/slideLayout" Target="../slideLayouts/slideLayout6.xm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 Id="rId4" Type="http://schemas.openxmlformats.org/officeDocument/2006/relationships/hyperlink" Target="https://www.youtube.com/watch?v=KcXrXvOJxc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wapchem.wikispaces.com/22.1+Periodic+Trends+and+Chemical+Reaction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s://www.youtube.com/watch?v=HvVUtpdK7xw&amp;nohtml5=False"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232.png"/><Relationship Id="rId2" Type="http://schemas.openxmlformats.org/officeDocument/2006/relationships/notesSlide" Target="../notesSlides/notesSlide130.xml"/><Relationship Id="rId1" Type="http://schemas.openxmlformats.org/officeDocument/2006/relationships/slideLayout" Target="../slideLayouts/slideLayout6.xml"/><Relationship Id="rId6" Type="http://schemas.openxmlformats.org/officeDocument/2006/relationships/hyperlink" Target="https://concord.org/stem-resources/solubility" TargetMode="External"/><Relationship Id="rId5" Type="http://schemas.openxmlformats.org/officeDocument/2006/relationships/image" Target="../media/image231.png"/><Relationship Id="rId4" Type="http://schemas.openxmlformats.org/officeDocument/2006/relationships/hyperlink" Target="https://www.youtube.com/watch?v=fS6AwXxrGhY"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4:_Free_Energy" TargetMode="External"/><Relationship Id="rId7" Type="http://schemas.openxmlformats.org/officeDocument/2006/relationships/image" Target="../media/image236.jpg"/><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image" Target="../media/image235.gif"/><Relationship Id="rId5" Type="http://schemas.openxmlformats.org/officeDocument/2006/relationships/hyperlink" Target="https://www.youtube.com/watch?v=U5-3wnY04gU&amp;feature=youtu.be" TargetMode="External"/><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hyperlink" Target="http://www.chemcollective.org/chem/ubc/exp01/index.php" TargetMode="External"/><Relationship Id="rId7" Type="http://schemas.openxmlformats.org/officeDocument/2006/relationships/image" Target="../media/image239.png"/><Relationship Id="rId2" Type="http://schemas.openxmlformats.org/officeDocument/2006/relationships/notesSlide" Target="../notesSlides/notesSlide133.xml"/><Relationship Id="rId1" Type="http://schemas.openxmlformats.org/officeDocument/2006/relationships/slideLayout" Target="../slideLayouts/slideLayout3.xml"/><Relationship Id="rId6" Type="http://schemas.openxmlformats.org/officeDocument/2006/relationships/image" Target="../media/image238.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241.png"/></Relationships>
</file>

<file path=ppt/slides/_rels/slide134.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47.png"/><Relationship Id="rId3" Type="http://schemas.openxmlformats.org/officeDocument/2006/relationships/hyperlink" Target="http://www.kmacgill.com/lecture_notes/lecture_notes_gas_laws.htm" TargetMode="External"/><Relationship Id="rId7" Type="http://schemas.openxmlformats.org/officeDocument/2006/relationships/image" Target="../media/image244.png"/><Relationship Id="rId12" Type="http://schemas.openxmlformats.org/officeDocument/2006/relationships/image" Target="../media/image246.gif"/><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image" Target="../media/image243.png"/><Relationship Id="rId11" Type="http://schemas.openxmlformats.org/officeDocument/2006/relationships/hyperlink" Target="https://www.youtube.com/watch?v=Rf9j0ztzcs4" TargetMode="External"/><Relationship Id="rId5" Type="http://schemas.openxmlformats.org/officeDocument/2006/relationships/image" Target="../media/image242.png"/><Relationship Id="rId10" Type="http://schemas.openxmlformats.org/officeDocument/2006/relationships/hyperlink" Target="https://www.youtube.com/watch?v=0UJXa9Hd88I&amp;nohtml5=False"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s://www.youtube.com/watch?v=Z54ec_G12QE" TargetMode="External"/><Relationship Id="rId3" Type="http://schemas.openxmlformats.org/officeDocument/2006/relationships/hyperlink" Target="http://chemsite.lsrhs.net/FlashMedia/html/paperChrom.html" TargetMode="External"/><Relationship Id="rId7" Type="http://schemas.openxmlformats.org/officeDocument/2006/relationships/hyperlink" Target="http://lifeofplant.blogspot.com/2011/05/chromatography.html" TargetMode="Externa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image" Target="../media/image248.jpg"/><Relationship Id="rId5" Type="http://schemas.openxmlformats.org/officeDocument/2006/relationships/hyperlink" Target="https://www.youtube.com/watch?v=SdYb6GgBQ7s" TargetMode="External"/><Relationship Id="rId10" Type="http://schemas.openxmlformats.org/officeDocument/2006/relationships/image" Target="../media/image250.jpg"/><Relationship Id="rId4" Type="http://schemas.openxmlformats.org/officeDocument/2006/relationships/hyperlink" Target="http://www.slideshare.net/chem3221/chromatography" TargetMode="External"/><Relationship Id="rId9" Type="http://schemas.openxmlformats.org/officeDocument/2006/relationships/image" Target="../media/image249.png"/></Relationships>
</file>

<file path=ppt/slides/_rels/slide136.xml.rels><?xml version="1.0" encoding="UTF-8" standalone="yes"?>
<Relationships xmlns="http://schemas.openxmlformats.org/package/2006/relationships"><Relationship Id="rId8" Type="http://schemas.openxmlformats.org/officeDocument/2006/relationships/image" Target="../media/image253.jpg"/><Relationship Id="rId13" Type="http://schemas.openxmlformats.org/officeDocument/2006/relationships/image" Target="../media/image258.jpg"/><Relationship Id="rId18" Type="http://schemas.openxmlformats.org/officeDocument/2006/relationships/image" Target="../media/image263.jpg"/><Relationship Id="rId3" Type="http://schemas.openxmlformats.org/officeDocument/2006/relationships/hyperlink" Target="http://www.chem.uiuc.edu/chem103/aluminum/alcrytallize.htm" TargetMode="External"/><Relationship Id="rId7" Type="http://schemas.openxmlformats.org/officeDocument/2006/relationships/image" Target="../media/image252.jpg"/><Relationship Id="rId12" Type="http://schemas.openxmlformats.org/officeDocument/2006/relationships/image" Target="../media/image257.jpg"/><Relationship Id="rId17" Type="http://schemas.openxmlformats.org/officeDocument/2006/relationships/image" Target="../media/image262.jpg"/><Relationship Id="rId2" Type="http://schemas.openxmlformats.org/officeDocument/2006/relationships/notesSlide" Target="../notesSlides/notesSlide136.xml"/><Relationship Id="rId16" Type="http://schemas.openxmlformats.org/officeDocument/2006/relationships/image" Target="../media/image261.jpg"/><Relationship Id="rId1" Type="http://schemas.openxmlformats.org/officeDocument/2006/relationships/slideLayout" Target="../slideLayouts/slideLayout6.xml"/><Relationship Id="rId6" Type="http://schemas.openxmlformats.org/officeDocument/2006/relationships/hyperlink" Target="http://www.rsc.org/learn-chemistry/resource/res00001644/aspirin-screen-experiment?cmpid=CMP00004907" TargetMode="External"/><Relationship Id="rId11" Type="http://schemas.openxmlformats.org/officeDocument/2006/relationships/image" Target="../media/image256.jpg"/><Relationship Id="rId5" Type="http://schemas.openxmlformats.org/officeDocument/2006/relationships/image" Target="../media/image251.png"/><Relationship Id="rId15" Type="http://schemas.openxmlformats.org/officeDocument/2006/relationships/image" Target="../media/image260.jpg"/><Relationship Id="rId10" Type="http://schemas.openxmlformats.org/officeDocument/2006/relationships/image" Target="../media/image255.jpg"/><Relationship Id="rId19" Type="http://schemas.openxmlformats.org/officeDocument/2006/relationships/image" Target="../media/image264.jpg"/><Relationship Id="rId4" Type="http://schemas.openxmlformats.org/officeDocument/2006/relationships/hyperlink" Target="https://www.youtube.com/watch?v=Y4NMpO1xI8U&amp;nohtml5=False" TargetMode="External"/><Relationship Id="rId9" Type="http://schemas.openxmlformats.org/officeDocument/2006/relationships/image" Target="../media/image254.jpg"/><Relationship Id="rId14" Type="http://schemas.openxmlformats.org/officeDocument/2006/relationships/image" Target="../media/image259.jpg"/></Relationships>
</file>

<file path=ppt/slides/_rels/slide137.xml.rels><?xml version="1.0" encoding="UTF-8" standalone="yes"?>
<Relationships xmlns="http://schemas.openxmlformats.org/package/2006/relationships"><Relationship Id="rId8" Type="http://schemas.openxmlformats.org/officeDocument/2006/relationships/image" Target="../media/image268.jpg"/><Relationship Id="rId13" Type="http://schemas.openxmlformats.org/officeDocument/2006/relationships/image" Target="../media/image272.png"/><Relationship Id="rId3" Type="http://schemas.openxmlformats.org/officeDocument/2006/relationships/image" Target="../media/image265.png"/><Relationship Id="rId7" Type="http://schemas.openxmlformats.org/officeDocument/2006/relationships/image" Target="../media/image267.gif"/><Relationship Id="rId12" Type="http://schemas.openxmlformats.org/officeDocument/2006/relationships/image" Target="../media/image271.png"/><Relationship Id="rId2" Type="http://schemas.openxmlformats.org/officeDocument/2006/relationships/notesSlide" Target="../notesSlides/notesSlide137.xml"/><Relationship Id="rId16" Type="http://schemas.openxmlformats.org/officeDocument/2006/relationships/image" Target="../media/image273.png"/><Relationship Id="rId1" Type="http://schemas.openxmlformats.org/officeDocument/2006/relationships/slideLayout" Target="../slideLayouts/slideLayout3.xml"/><Relationship Id="rId6" Type="http://schemas.openxmlformats.org/officeDocument/2006/relationships/image" Target="../media/image266.jpg"/><Relationship Id="rId11" Type="http://schemas.openxmlformats.org/officeDocument/2006/relationships/image" Target="../media/image270.png"/><Relationship Id="rId5" Type="http://schemas.openxmlformats.org/officeDocument/2006/relationships/hyperlink" Target="https://www.youtube.com/watch?v=sFpFCPTDv2w" TargetMode="External"/><Relationship Id="rId15" Type="http://schemas.openxmlformats.org/officeDocument/2006/relationships/hyperlink" Target="http://group.chem.iastate.edu/Greenbowe/sections/projectfolder/flashfiles/stoichiometry/acid_base.html" TargetMode="External"/><Relationship Id="rId10" Type="http://schemas.openxmlformats.org/officeDocument/2006/relationships/image" Target="../media/image269.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277.jpg"/><Relationship Id="rId13" Type="http://schemas.openxmlformats.org/officeDocument/2006/relationships/hyperlink" Target="http://group.chem.iastate.edu/Greenbowe/sections/projectfolder/flashfiles/redoxNew/redox.html" TargetMode="External"/><Relationship Id="rId3" Type="http://schemas.openxmlformats.org/officeDocument/2006/relationships/hyperlink" Target="http://science.wonderhowto.com/how-to/classic-chemistry-colorize-colorless-liquids-with-black-magic-aka-iodine-clock-reaction-0139128/" TargetMode="External"/><Relationship Id="rId7" Type="http://schemas.openxmlformats.org/officeDocument/2006/relationships/image" Target="../media/image276.jpg"/><Relationship Id="rId12" Type="http://schemas.openxmlformats.org/officeDocument/2006/relationships/hyperlink" Target="https://www.youtube.com/watch?v=RX6rh-eeflM&amp;nohtml5=False" TargetMode="External"/><Relationship Id="rId2" Type="http://schemas.openxmlformats.org/officeDocument/2006/relationships/notesSlide" Target="../notesSlides/notesSlide138.xml"/><Relationship Id="rId16" Type="http://schemas.openxmlformats.org/officeDocument/2006/relationships/image" Target="../media/image280.jpg"/><Relationship Id="rId1" Type="http://schemas.openxmlformats.org/officeDocument/2006/relationships/slideLayout" Target="../slideLayouts/slideLayout3.xml"/><Relationship Id="rId6" Type="http://schemas.openxmlformats.org/officeDocument/2006/relationships/image" Target="../media/image275.jpg"/><Relationship Id="rId11" Type="http://schemas.openxmlformats.org/officeDocument/2006/relationships/hyperlink" Target="http://pediaa.com/difference-between-acid-base-titration-and-redox-titration/" TargetMode="External"/><Relationship Id="rId5" Type="http://schemas.openxmlformats.org/officeDocument/2006/relationships/hyperlink" Target="http://chemcollective.org/activities/autograded/130" TargetMode="External"/><Relationship Id="rId15" Type="http://schemas.openxmlformats.org/officeDocument/2006/relationships/hyperlink" Target="http://staff.buffalostate.edu/nazareay/che112/chromate.htm" TargetMode="External"/><Relationship Id="rId10" Type="http://schemas.openxmlformats.org/officeDocument/2006/relationships/image" Target="../media/image123.gif"/><Relationship Id="rId4" Type="http://schemas.openxmlformats.org/officeDocument/2006/relationships/image" Target="../media/image274.png"/><Relationship Id="rId9" Type="http://schemas.openxmlformats.org/officeDocument/2006/relationships/image" Target="../media/image278.jpg"/><Relationship Id="rId14" Type="http://schemas.openxmlformats.org/officeDocument/2006/relationships/image" Target="../media/image279.gif"/></Relationships>
</file>

<file path=ppt/slides/_rels/slide139.xml.rels><?xml version="1.0" encoding="UTF-8" standalone="yes"?>
<Relationships xmlns="http://schemas.openxmlformats.org/package/2006/relationships"><Relationship Id="rId8" Type="http://schemas.openxmlformats.org/officeDocument/2006/relationships/image" Target="../media/image283.gif"/><Relationship Id="rId13" Type="http://schemas.openxmlformats.org/officeDocument/2006/relationships/image" Target="../media/image287.jpg"/><Relationship Id="rId3" Type="http://schemas.openxmlformats.org/officeDocument/2006/relationships/hyperlink" Target="http://webpages.sou.edu/~chapman/Ch206/kinhelp.htm" TargetMode="External"/><Relationship Id="rId7" Type="http://schemas.openxmlformats.org/officeDocument/2006/relationships/image" Target="../media/image282.jpg"/><Relationship Id="rId12" Type="http://schemas.openxmlformats.org/officeDocument/2006/relationships/hyperlink" Target="https://phet.colorado.edu/en/simulation/reactions-and-rates"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image" Target="../media/image281.gif"/><Relationship Id="rId11" Type="http://schemas.openxmlformats.org/officeDocument/2006/relationships/image" Target="../media/image286.jpg"/><Relationship Id="rId5" Type="http://schemas.openxmlformats.org/officeDocument/2006/relationships/hyperlink" Target="http://www.onlinechemlabs.com/library-of-labs/learning-objectives/iodine-clock-kinetics.aspx" TargetMode="External"/><Relationship Id="rId10" Type="http://schemas.openxmlformats.org/officeDocument/2006/relationships/image" Target="../media/image285.gif"/><Relationship Id="rId4" Type="http://schemas.openxmlformats.org/officeDocument/2006/relationships/hyperlink" Target="https://www.youtube.com/watch?v=MyWKEivx6CA&amp;nohtml5=False" TargetMode="External"/><Relationship Id="rId9" Type="http://schemas.openxmlformats.org/officeDocument/2006/relationships/image" Target="../media/image284.gif"/><Relationship Id="rId14" Type="http://schemas.openxmlformats.org/officeDocument/2006/relationships/image" Target="../media/image288.png"/></Relationships>
</file>

<file path=ppt/slides/_rels/slide14.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ww.youtube.com/watch?v=JW024hpjjBQ"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290.jpg"/><Relationship Id="rId3" Type="http://schemas.openxmlformats.org/officeDocument/2006/relationships/image" Target="../media/image289.png"/><Relationship Id="rId7" Type="http://schemas.openxmlformats.org/officeDocument/2006/relationships/hyperlink" Target="https://commons.wikimedia.org/wiki/File:Bomb_Calorimeter_Diagram.png" TargetMode="External"/><Relationship Id="rId2" Type="http://schemas.openxmlformats.org/officeDocument/2006/relationships/notesSlide" Target="../notesSlides/notesSlide140.xml"/><Relationship Id="rId1" Type="http://schemas.openxmlformats.org/officeDocument/2006/relationships/slideLayout" Target="../slideLayouts/slideLayout5.xml"/><Relationship Id="rId6" Type="http://schemas.openxmlformats.org/officeDocument/2006/relationships/hyperlink" Target="http://group.chem.iastate.edu/Greenbowe/sections/projectfolder/flashfiles/thermochem/heat_metal.html" TargetMode="External"/><Relationship Id="rId5" Type="http://schemas.openxmlformats.org/officeDocument/2006/relationships/hyperlink" Target="https://www.youtube.com/watch?v=SAR-5wdQKSY" TargetMode="External"/><Relationship Id="rId10" Type="http://schemas.openxmlformats.org/officeDocument/2006/relationships/hyperlink" Target="http://www.chem.purdue.edu/gchelp/howtosolveit/Thermodynamics/Calorimetry.html" TargetMode="External"/><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291.jpg"/></Relationships>
</file>

<file path=ppt/slides/_rels/slide141.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92.gif"/><Relationship Id="rId7" Type="http://schemas.openxmlformats.org/officeDocument/2006/relationships/hyperlink" Target="https://www.dartmouth.edu/~chemlab/info/resources/qual/soluble.SolubleAppletA.html"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6" Type="http://schemas.openxmlformats.org/officeDocument/2006/relationships/hyperlink" Target="https://www.youtube.com/watch?v=xhO4goI_BRU&amp;nohtml5=False" TargetMode="External"/><Relationship Id="rId5" Type="http://schemas.openxmlformats.org/officeDocument/2006/relationships/hyperlink" Target="http://alevelchem.com/aqa_a_level_chemistry/unit3.3/331/analysis.htm" TargetMode="External"/><Relationship Id="rId10" Type="http://schemas.openxmlformats.org/officeDocument/2006/relationships/image" Target="../media/image295.gif"/><Relationship Id="rId4" Type="http://schemas.openxmlformats.org/officeDocument/2006/relationships/image" Target="../media/image293.jpg"/><Relationship Id="rId9" Type="http://schemas.openxmlformats.org/officeDocument/2006/relationships/hyperlink" Target="https://www.dartmouth.edu/~chemlab/info/resources/qual/soluble.SolubleAppletC.html"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accyCUzasa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youtube.com/watch?v=2AFPfg0Como"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4.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khanacademy.org/science/chemistry/chemical-reactions-stoichiome/stoichiometry-ideal/v/stoichiomet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slideshare.net/joshie600/edexcel-unit-1-as-chemistry" TargetMode="External"/><Relationship Id="rId7" Type="http://schemas.openxmlformats.org/officeDocument/2006/relationships/hyperlink" Target="http://www.bozemanscience.com/ap-chem-025-covalent-network-solids"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bozemanscience.com/ap-chem-024-metallic-solids" TargetMode="External"/><Relationship Id="rId5" Type="http://schemas.openxmlformats.org/officeDocument/2006/relationships/hyperlink" Target="http://my.hrw.com/content/hmof/science/high_school_sci/na/gr9-12/hmd_chem_9780547708089_/dlo/virtuallab/c06_00vl18/index.html"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www.bozemanscience.com/ap-chem-014-gases" TargetMode="External"/><Relationship Id="rId5" Type="http://schemas.openxmlformats.org/officeDocument/2006/relationships/hyperlink" Target="http://www.bozemanscience.com/ap-chem-013-physical-properties" TargetMode="External"/><Relationship Id="rId4" Type="http://schemas.openxmlformats.org/officeDocument/2006/relationships/hyperlink" Target="http://dr-illustration.co.uk/all/chemistry-2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ideplayer.com/slide/1710456/"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hyperlink" Target="https://www.youtube.com/watch?v=mlqjhw1Z-e4" TargetMode="External"/><Relationship Id="rId4" Type="http://schemas.openxmlformats.org/officeDocument/2006/relationships/hyperlink" Target="https://www.youtube.com/watch?v=scs-YbyRXM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www.chm.davidson.edu/vce/GasLaws/GasConstant.html" TargetMode="External"/><Relationship Id="rId4" Type="http://schemas.openxmlformats.org/officeDocument/2006/relationships/hyperlink" Target="http://2012books.lardbucket.org/books/principles-of-general-chemistry-v1.0/section_14/e8fc5173971c1c64ac22ad566542a98a.jp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bozemanscience.com/ap-chem-001-molecules-elemen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hyperlink" Target="https://www.youtube.com/watch?v=8SRAkXMu3d0" TargetMode="External"/><Relationship Id="rId4" Type="http://schemas.openxmlformats.org/officeDocument/2006/relationships/hyperlink" Target="http://goflightmedicine.com/gas-laws-aerospace-physiolog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www.youtube.com/watch?v=XPKjHkm3A_0" TargetMode="External"/><Relationship Id="rId4" Type="http://schemas.openxmlformats.org/officeDocument/2006/relationships/hyperlink" Target="https://kaiserscience.wordpress.com/biology-the-living-environment/lab-skills/chromatograph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bio.miami.edu/tom/courses/bil255/bil255goods/02_bonds.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youtube.com/watch?v=EBfGcTAJF4o" TargetMode="External"/><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hyperlink" Target="http://www.chegg.com/homework-help/six-different-aqueous-solutions-solvent-molecules-omitted-cl-chapter-3-problem-97p-solution-9780077340230-exc"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s://www.youtube.com/watch?v=swwhwIfVqj0"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hyperlink" Target="https://www.youtube.com/watch?v=iX4WlKIAuYg"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http://www.bbc.co.uk/schools/gcsebitesize/science/edexcel_pre_2011/oneearth/fuelsrev1.shtml" TargetMode="External"/><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hyperlink" Target="http://chemistry.stackexchange.com/questions/10106/why-do-the-melting-and-boiling-points-of-the-noble-gases-increase-when-the-atomi"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hyperlink" Target="https://www.youtube.com/watch?v=Ron_r_CvYL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learnapchemistry.com/potd/problem.php?pc=5f87cc5c5248660fc9a3da6fabb37be3"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hyperlink" Target="https://www.youtube.com/watch?v=GIPrsWuSkQc"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6.jpg"/><Relationship Id="rId5" Type="http://schemas.openxmlformats.org/officeDocument/2006/relationships/hyperlink" Target="http://www.bozemanscience.com/ap-chem-017-dipole-forces" TargetMode="External"/><Relationship Id="rId4" Type="http://schemas.openxmlformats.org/officeDocument/2006/relationships/hyperlink" Target="http://chemstone.net/Principles/7.Solutions/Soln.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http://www.bozemanscience.com/ap-chem-020-ionic-bonding" TargetMode="Externa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hyperlink" Target="http://www.chem.fsu.edu/chemlab/chm1046course/solubi10.jpg"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hyperlink" Target="https://www.youtube.com/watch?v=cnSTsLvyuO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bozemanscience.com/ap-chem-002-chemical-analysi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0.jpg"/><Relationship Id="rId5" Type="http://schemas.openxmlformats.org/officeDocument/2006/relationships/hyperlink" Target="http://www.bozemanscience.com/ap-chem-018-intermolecular-forces" TargetMode="External"/><Relationship Id="rId4" Type="http://schemas.openxmlformats.org/officeDocument/2006/relationships/hyperlink" Target="http://schoolbag.info/chemistry/mcat_2/20.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butane.chem.uiuc.edu/cyerkes/chem102ae_fa08/homepage/Chem102AEFa07/Lecture_Notes_102/copy%20of%20Lecture%2012%20.ht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1.gif"/><Relationship Id="rId4" Type="http://schemas.openxmlformats.org/officeDocument/2006/relationships/hyperlink" Target="https://www.youtube.com/watch?v=spdE3oxklI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learnapchemistry.com/potd/problem.php?pc=c83c76847ae3c21bd44c8edc4690ce5b"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https://www.youtube.com/watch?v=un93VJxUfP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getchemistry.weebly.com/ionic-bonding.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hyperlink" Target="https://www.youtube.com/watch?v=TxHi5FtMYKk"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tudy.com/academy/lesson/what-is-a-metallic-bond-definition-properties-examples.html"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hyperlink" Target="https://www.youtube.com/watch?v=UfovGpgRNx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wyzant.com/resources/lessons/science/chemistry/lewis_structures_vsepr" TargetMode="External"/><Relationship Id="rId7"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youtube.com/watch?v=xNYiB_2u8J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KoqUwaIFYg" TargetMode="External"/><Relationship Id="rId7" Type="http://schemas.openxmlformats.org/officeDocument/2006/relationships/hyperlink" Target="http://www.mrpalermo.com/virtual-lab-conductivity.html"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hyperlink" Target="https://docs.google.com/document/d/1IyRUW_J_n-5owbTTeh5PbtCmFowlBkTc2een99Egujc/edit?usp=sharing" TargetMode="External"/><Relationship Id="rId4" Type="http://schemas.openxmlformats.org/officeDocument/2006/relationships/hyperlink" Target="http://ganguhaqkh.blogspot.com/2009/08/chemistry-c6-chemical-bonding.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chemguide.co.uk/atoms/structures/ionicstruct.html"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82.gif"/><Relationship Id="rId5" Type="http://schemas.openxmlformats.org/officeDocument/2006/relationships/image" Target="../media/image81.jpg"/><Relationship Id="rId4" Type="http://schemas.openxmlformats.org/officeDocument/2006/relationships/hyperlink" Target="https://www.youtube.com/watch?v=bzr-byiSXlA"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chemguide.co.uk/atoms/questions/q-ionicstructs.pdf"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s://www.youtube.com/watch?v=5vSBjS99Ozs" TargetMode="Externa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hyperlink" Target="http://www.compoundchem.com/2015/07/07/alloys/" TargetMode="External"/><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youtube.com/watch?v=FJdeHrwD0_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hyperlink" Target="https://www.youtube.com/watch?v=oW0jmrQUiWM" TargetMode="External"/><Relationship Id="rId4" Type="http://schemas.openxmlformats.org/officeDocument/2006/relationships/hyperlink" Target="http://apchemresources2014.weebly.com/uploads/9/7/6/4/9764824/alloy_handout.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90.gif"/><Relationship Id="rId5" Type="http://schemas.openxmlformats.org/officeDocument/2006/relationships/image" Target="../media/image89.png"/><Relationship Id="rId4" Type="http://schemas.openxmlformats.org/officeDocument/2006/relationships/hyperlink" Target="https://www.youtube.com/watch?v=jqf8SOJfvM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chemed.chem.purdue.edu/genchem/topicreview/bp/ch13/category.php"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93.jpg"/><Relationship Id="rId4" Type="http://schemas.openxmlformats.org/officeDocument/2006/relationships/hyperlink" Target="https://www.youtube.com/watch?v=PU9rzTjLyb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hyperlink" Target="https://www.youtube.com/watch?v=PU9rzTjLyb4" TargetMode="External"/><Relationship Id="rId5" Type="http://schemas.openxmlformats.org/officeDocument/2006/relationships/hyperlink" Target="https://secure-media.collegeboard.org/ap-student/pdf/chemistry/ap14_frq_chemisty.pdf" TargetMode="Externa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7"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hyperlink" Target="https://www.youtube.com/watch?v=qkGxZO4z_k8"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chemguide.co.uk/atoms/structures/molecular.html" TargetMode="External"/><Relationship Id="rId7"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5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chemwiki.ucdavis.edu/Core/Analytical_Chemistry/Chemical_Reactions/Chemical_Reactions" TargetMode="External"/><Relationship Id="rId7"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www.bozemanscience.com/ap-chem-032-chemical-change-evidenc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rkubuske.com/2012/1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bozemanscience.com/ap-chem-003-the-mole"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bozemanscience.com/ap-chem-032-chemical-change-evidence" TargetMode="External"/><Relationship Id="rId7"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https://adapaproject.org/bbk_temp/tiki-index.php?page=Leaf:+How+can+electrons+capture+and+store+energy+in+molecules?" TargetMode="External"/><Relationship Id="rId5" Type="http://schemas.openxmlformats.org/officeDocument/2006/relationships/image" Target="../media/image111.jpg"/><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hyperlink" Target="http://chemwiki.ucdavis.edu/Wikitexts/Sacramento_City_College/SCC:_Chem_309/Chapters/06:_Quantities_in_Chemical_Reactions/6.07:_Balancing_Chemical_Equations"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hyperlink" Target="https://quizlet.com/45555836/solubility-rules-flash-cards/" TargetMode="External"/><Relationship Id="rId4" Type="http://schemas.openxmlformats.org/officeDocument/2006/relationships/hyperlink" Target="http://www.bozemanscience.com/ap-chem-027-chemical-equations"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LQN9lH9WAVQ"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www.chemteam.info/Stoichiometry/Limiting-Reagent.html"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s://phet.colorado.edu/sims/html/reactants-products-and-leftovers/latest/reactants-products-and-leftovers_en.html" TargetMode="External"/><Relationship Id="rId5" Type="http://schemas.openxmlformats.org/officeDocument/2006/relationships/hyperlink" Target="http://group.chem.iastate.edu/Greenbowe/sections/projectfolder/flashfiles/stoichiometry/empirical.html" TargetMode="External"/><Relationship Id="rId4" Type="http://schemas.openxmlformats.org/officeDocument/2006/relationships/hyperlink" Target="http://www.bozemanscience.com/ap-chem-028-stoichiometry"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iBT-nyVukfc"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www.wiredchemist.com/chemistry/instructional/laboratory-tutorials/gravimetric-analysis"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hyperlink" Target="http://www.bozemanscience.com/ap-chem-029-synthesis-decomposition-reaction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unomaha.edu/tiskochem/Chem1180/Lecture_Handouts/Solution_Stoichiometry_notes.pdf"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s://www.youtube.com/watch?v=KfzRWfKjrBM"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hyperlink" Target="http://chemed.chem.purdue.edu/genchem/topicreview/bp/bronsted/bronsted.html" TargetMode="External"/><Relationship Id="rId7"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hyperlink" Target="https://quizlet.com/_oyam1" TargetMode="External"/><Relationship Id="rId4" Type="http://schemas.openxmlformats.org/officeDocument/2006/relationships/hyperlink" Target="http://www.bozemanscience.com/ap-chem-030-neutralization-reaction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hyperlink" Target="https://youtu.be/lQ6FBA1HM3s" TargetMode="External"/><Relationship Id="rId5" Type="http://schemas.openxmlformats.org/officeDocument/2006/relationships/hyperlink" Target="https://online.science.psu.edu/biol011_sandbox_7239/node/7381" TargetMode="External"/><Relationship Id="rId4" Type="http://schemas.openxmlformats.org/officeDocument/2006/relationships/image" Target="../media/image119.png"/><Relationship Id="rId9" Type="http://schemas.openxmlformats.org/officeDocument/2006/relationships/image" Target="../media/image122.png"/></Relationships>
</file>

<file path=ppt/slides/_rels/slide69.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www.khanacademy.org/science/chemistry/acid-base-equilibrium/titrations/v/redox-titrat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4" Type="http://schemas.openxmlformats.org/officeDocument/2006/relationships/hyperlink" Target="https://www.boundless.com/chemistry/definition/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hyperlink" Target="https://youtu.be/2AFPfg0Como" TargetMode="External"/><Relationship Id="rId4" Type="http://schemas.openxmlformats.org/officeDocument/2006/relationships/hyperlink" Target="http://chemwiki.ucdavis.edu/Core/Inorganic_Chemistry/Electronic_Structure_of_Atoms_and_Molecules/Electronic_Configurations"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hyperlink" Target="http://slideplayer.com/slide/263226/" TargetMode="External"/><Relationship Id="rId7" Type="http://schemas.openxmlformats.org/officeDocument/2006/relationships/hyperlink" Target="https://www.youtube.com/watch?v=IIu16dy3ThI&amp;nohtml5=False"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hyperlink" Target="https://www.youtube.com/watch?v=uVJypmKjevg" TargetMode="External"/><Relationship Id="rId4" Type="http://schemas.openxmlformats.org/officeDocument/2006/relationships/hyperlink" Target="https://www.youtube.com/watch?v=cZMkqagL8P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boundless.com/chemistry/textbooks/boundless-chemistry-textbook/thermochemistry-6/energy-57/energy-changes-in-chemical-reactions-274-3509/"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hyperlink" Target="https://www.youtube.com/watch?v=RnRV-x2etWQ" TargetMode="External"/><Relationship Id="rId4" Type="http://schemas.openxmlformats.org/officeDocument/2006/relationships/hyperlink" Target="https://www.youtube.com/watch?v=L-G7pLufXAo&amp;nohtml5=False"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24:_Electrochemistry/24.2:_Galvanic_cells_and_electrodes"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hyperlink" Target="https://www.youtube.com/watch?v=Rt7-VrmZuds&amp;nohtml5=False" TargetMode="External"/><Relationship Id="rId5" Type="http://schemas.openxmlformats.org/officeDocument/2006/relationships/image" Target="../media/image127.png"/><Relationship Id="rId4" Type="http://schemas.openxmlformats.org/officeDocument/2006/relationships/hyperlink" Target="https://www.youtube.com/watch?v=9Xncz_mMc5g&amp;nohtml5=False"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chemwiki.ucdavis.edu/Core/Analytical_Chemistry/Electrochemistry/Writing_Equations_for_Redox_Reactions"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hyperlink" Target="https://www.youtube.com/watch?v=mVP93e8PNmw&amp;nohtml5=False" TargetMode="External"/><Relationship Id="rId5" Type="http://schemas.openxmlformats.org/officeDocument/2006/relationships/image" Target="../media/image128.png"/><Relationship Id="rId4" Type="http://schemas.openxmlformats.org/officeDocument/2006/relationships/hyperlink" Target="https://www.youtube.com/watch?v=IV4IUsholjg&amp;nohtml5=Fals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chem.tamu.edu/class/majors/tutorialnotefiles/factors.htm"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hyperlink" Target="https://www.youtube.com/watch?v=1jLoUaCaVQk"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hyperlink" Target="https://www.youtube.com/watch?v=WDXzVI8SmfE" TargetMode="External"/><Relationship Id="rId4" Type="http://schemas.openxmlformats.org/officeDocument/2006/relationships/hyperlink" Target="http://chemwiki.ucdavis.edu/Core/Physical_Chemistry/Kinetics/Methods_of_Determining_Reaction_Order/Using_Graphs_to_Determine_Rate_Law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hyperlink" Target="https://www.youtube.com/watch?v=e4qci9b2d3U" TargetMode="External"/><Relationship Id="rId4" Type="http://schemas.openxmlformats.org/officeDocument/2006/relationships/hyperlink" Target="http://www.chem1.com/acad/webtext/dynamics/dynamics-2.html"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hyperlink" Target="http://www.bozemanscience.com/ap-chem-043-reaction-intermediates"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hyperlink" Target="http://www.bozemanscience.com/ap-chem-043-reaction-intermediat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7" Type="http://schemas.openxmlformats.org/officeDocument/2006/relationships/image" Target="../media/image135.jp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www.bozemanscience.com/ap-chem-044-catalyst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ps.prenhall.com/wps/media/objects/3312/3391801/blb1406.html"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hyperlink" Target="http://www.bozemanscience.com/ap-chem-045-catalyst-classes" TargetMode="External"/><Relationship Id="rId4" Type="http://schemas.openxmlformats.org/officeDocument/2006/relationships/image" Target="../media/image136.jp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s://www.youtube.com/watch?v=I9jd1Ew_YGU"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digipac.ca/chemical/mtom/contents/glossary/k.htm"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40.gif"/><Relationship Id="rId4" Type="http://schemas.openxmlformats.org/officeDocument/2006/relationships/hyperlink" Target="https://www.youtube.com/watch?v=glSIFkGl63E"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learnthermo.com/T1-tutorial/ch01/lesson-C/pg02.php" TargetMode="External"/><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141.jpg"/><Relationship Id="rId4" Type="http://schemas.openxmlformats.org/officeDocument/2006/relationships/hyperlink" Target="https://www.youtube.com/watch?v=jR8vZHtOLdA"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physicsclassroom.com/class/thermalP/Lesson-1/Methods-of-Heat-Transfer" TargetMode="External"/><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142.png"/><Relationship Id="rId4" Type="http://schemas.openxmlformats.org/officeDocument/2006/relationships/hyperlink" Target="https://www.youtube.com/watch?v=B6hAwZH2mmA"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chem.tamu.edu/class/majors/tutorialnotefiles/law1.htm"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143.png"/><Relationship Id="rId4" Type="http://schemas.openxmlformats.org/officeDocument/2006/relationships/hyperlink" Target="https://www.youtube.com/watch?v=fe_fFFrVl7U"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chemwiki.ucdavis.edu/Core/Physical_Chemistry/Thermodynamics/Path_Functions/Work"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144.jpg"/><Relationship Id="rId4" Type="http://schemas.openxmlformats.org/officeDocument/2006/relationships/hyperlink" Target="https://www.youtube.com/watch?v=qVAvmieRM1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chem.qmul.ac.uk/surfaces/scc/scat5_3.htm"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youtu.be/bKBdLRzCpNM"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learner.org/courses/chemistry/text/text.html?dis=U&amp;num=Ym5WdElUQS9PQ289&amp;sec=YzJWaklUQS9OeW89" TargetMode="External"/><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145.png"/><Relationship Id="rId4" Type="http://schemas.openxmlformats.org/officeDocument/2006/relationships/hyperlink" Target="https://www.youtube.com/watch?v=SAR-5wdQKSY"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hyperlink" Target="https://www.youtube.com/watch?v=JuWtBR-rDQk&amp;nohtml5=False" TargetMode="External"/><Relationship Id="rId4" Type="http://schemas.openxmlformats.org/officeDocument/2006/relationships/hyperlink" Target="https://www.learner.org/courses/chemistry/visuals/visuals.html?dis=U&amp;num=Ym5WdElUQS9PQ289"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worldwisetutoring.com/heating-and-cooling-curves/"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147.png"/><Relationship Id="rId4" Type="http://schemas.openxmlformats.org/officeDocument/2006/relationships/hyperlink" Target="http://glencoe.com/sites/common_assets/advanced_placement/chemistry_chang10e/animations/enm1s3_4.sw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hyperlink" Target="https://www.youtube.com/watch?v=DLi72thhck4" TargetMode="External"/><Relationship Id="rId4" Type="http://schemas.openxmlformats.org/officeDocument/2006/relationships/hyperlink" Target="http://www.learnapchemistry.com/potd/problem.php?pc=47c090b3fca47b99118e7653c667e609"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7"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hyperlink" Target="https://www.youtube.com/watch?v=BqQJPCdmIp8&amp;nohtml5=False"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ch301.cm.utexas.edu/imfs/#forces/forces-attraction-all.php" TargetMode="External"/><Relationship Id="rId3" Type="http://schemas.openxmlformats.org/officeDocument/2006/relationships/image" Target="../media/image154.png"/><Relationship Id="rId7" Type="http://schemas.openxmlformats.org/officeDocument/2006/relationships/hyperlink" Target="http://lessons.chemistnate.com/uploads/5/0/2/9/5029141/__which_substance_has_the_highest_lowest_melting_boiling_points_etc.pdf" TargetMode="External"/><Relationship Id="rId12" Type="http://schemas.openxmlformats.org/officeDocument/2006/relationships/image" Target="../media/image158.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hyperlink" Target="http://www.chem.ucla.edu/~harding/notes/notes_14C_noncoval02.pdf" TargetMode="External"/><Relationship Id="rId11" Type="http://schemas.openxmlformats.org/officeDocument/2006/relationships/image" Target="../media/image157.png"/><Relationship Id="rId5" Type="http://schemas.openxmlformats.org/officeDocument/2006/relationships/hyperlink" Target="http://www.slideshare.net/gabelpam/power-point-solids-liquids" TargetMode="External"/><Relationship Id="rId10"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hyperlink" Target="https://www.youtube.com/watch?v=ziQtpXVDpn0&amp;list=PLllVwaZQkS2op2kDuFifhStNsS49LAxkZ&amp;index=55"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9.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hyperlink" Target="https://www.youtube.com/watch?v=8Stbg8HCOw4&amp;list=PLllVwaZQkS2op2kDuFifhStNsS49LAxkZ&amp;index=56" TargetMode="External"/><Relationship Id="rId11" Type="http://schemas.openxmlformats.org/officeDocument/2006/relationships/image" Target="../media/image164.png"/><Relationship Id="rId5" Type="http://schemas.openxmlformats.org/officeDocument/2006/relationships/hyperlink" Target="http://image.slidesharecdn.com/0introductoryrecapitulation1-110914014701-phpapp01/95/0-introductory-recapitulation-43-728.jpg?cb=1315964921" TargetMode="External"/><Relationship Id="rId10" Type="http://schemas.openxmlformats.org/officeDocument/2006/relationships/image" Target="../media/image163.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162.png"/></Relationships>
</file>

<file path=ppt/slides/_rels/slide98.xml.rels><?xml version="1.0" encoding="UTF-8" standalone="yes"?>
<Relationships xmlns="http://schemas.openxmlformats.org/package/2006/relationships"><Relationship Id="rId3" Type="http://schemas.openxmlformats.org/officeDocument/2006/relationships/hyperlink" Target="http://www.slideshare.net/wkkok1957/ib-chemistry-on-entropy-and-laws-of-thermodynamics-51984667" TargetMode="External"/><Relationship Id="rId7"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hyperlink" Target="https://www.youtube.com/watch?v=MALZTPsHSoo&amp;list=PLllVwaZQkS2op2kDuFifhStNsS49LAxkZ&amp;index=57" TargetMode="External"/><Relationship Id="rId4" Type="http://schemas.openxmlformats.org/officeDocument/2006/relationships/hyperlink" Target="http://chemwiki.ucdavis.edu/Textbook_Maps/General_Chemistry_Textbook_Maps/Map:_Chemistry_(OpenSTAX)/16:_Thermodynamics/16.2:_Entropy"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8.png"/><Relationship Id="rId7" Type="http://schemas.openxmlformats.org/officeDocument/2006/relationships/hyperlink" Target="http://cstuart7.blogspot.com/"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169.png"/><Relationship Id="rId9" Type="http://schemas.openxmlformats.org/officeDocument/2006/relationships/image" Target="../media/image1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4370428" y="4678791"/>
            <a:ext cx="4506111" cy="2367666"/>
          </a:xfrm>
          <a:prstGeom prst="rect">
            <a:avLst/>
          </a:prstGeom>
          <a:noFill/>
          <a:ln>
            <a:noFill/>
          </a:ln>
        </p:spPr>
        <p:txBody>
          <a:bodyPr lIns="91425" tIns="45700" rIns="91425" bIns="45700" anchor="t" anchorCtr="0">
            <a:noAutofit/>
          </a:bodyPr>
          <a:lstStyle/>
          <a:p>
            <a:pPr marL="0" marR="0" lvl="0" indent="0" algn="r" rtl="0">
              <a:spcBef>
                <a:spcPts val="0"/>
              </a:spcBef>
              <a:buClr>
                <a:schemeClr val="accent1"/>
              </a:buClr>
              <a:buSzPct val="25000"/>
              <a:buFont typeface="Rockwell"/>
              <a:buNone/>
            </a:pPr>
            <a:r>
              <a:rPr lang="en-US" sz="5000" b="0" i="0" u="none" strike="noStrike" cap="none">
                <a:solidFill>
                  <a:schemeClr val="accent1"/>
                </a:solidFill>
                <a:latin typeface="Rockwell"/>
                <a:ea typeface="Rockwell"/>
                <a:cs typeface="Rockwell"/>
                <a:sym typeface="Rockwell"/>
              </a:rPr>
              <a:t>AP Chemistry</a:t>
            </a:r>
            <a:br>
              <a:rPr lang="en-US" sz="5000" b="0" i="0" u="none" strike="noStrike" cap="none">
                <a:solidFill>
                  <a:schemeClr val="accent1"/>
                </a:solidFill>
                <a:latin typeface="Rockwell"/>
                <a:ea typeface="Rockwell"/>
                <a:cs typeface="Rockwell"/>
                <a:sym typeface="Rockwell"/>
              </a:rPr>
            </a:br>
            <a:r>
              <a:rPr lang="en-US" sz="5000" b="0" i="0" u="none" strike="noStrike" cap="none">
                <a:solidFill>
                  <a:schemeClr val="accent1"/>
                </a:solidFill>
                <a:latin typeface="Rockwell"/>
                <a:ea typeface="Rockwell"/>
                <a:cs typeface="Rockwell"/>
                <a:sym typeface="Rockwell"/>
              </a:rPr>
              <a:t>Exam Review</a:t>
            </a:r>
            <a:br>
              <a:rPr lang="en-US" sz="5000" b="1" i="0" u="none" strike="noStrike" cap="none">
                <a:solidFill>
                  <a:schemeClr val="accent1"/>
                </a:solidFill>
                <a:latin typeface="Rockwell"/>
                <a:ea typeface="Rockwell"/>
                <a:cs typeface="Rockwell"/>
                <a:sym typeface="Rockwell"/>
              </a:rPr>
            </a:br>
            <a:endParaRPr lang="en-US" sz="5000" b="1" i="0" u="none" strike="noStrike" cap="none">
              <a:solidFill>
                <a:schemeClr val="accent1"/>
              </a:solidFill>
              <a:latin typeface="Rockwell"/>
              <a:ea typeface="Rockwell"/>
              <a:cs typeface="Rockwell"/>
              <a:sym typeface="Rockwell"/>
            </a:endParaRPr>
          </a:p>
        </p:txBody>
      </p:sp>
      <p:pic>
        <p:nvPicPr>
          <p:cNvPr id="211" name="Shape 211"/>
          <p:cNvPicPr preferRelativeResize="0"/>
          <p:nvPr/>
        </p:nvPicPr>
        <p:blipFill rotWithShape="1">
          <a:blip r:embed="rId3">
            <a:alphaModFix/>
          </a:blip>
          <a:srcRect/>
          <a:stretch/>
        </p:blipFill>
        <p:spPr>
          <a:xfrm rot="-1832323">
            <a:off x="331702" y="1337543"/>
            <a:ext cx="6723462" cy="41731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Electronic Structure of the Atom: Higher Ionization Energies</a:t>
            </a:r>
          </a:p>
        </p:txBody>
      </p:sp>
      <p:sp>
        <p:nvSpPr>
          <p:cNvPr id="335" name="Shape 335"/>
          <p:cNvSpPr txBox="1">
            <a:spLocks noGrp="1"/>
          </p:cNvSpPr>
          <p:nvPr>
            <p:ph type="body" idx="2"/>
          </p:nvPr>
        </p:nvSpPr>
        <p:spPr>
          <a:xfrm>
            <a:off x="5117521" y="1470525"/>
            <a:ext cx="3189429"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2</a:t>
            </a:r>
            <a:r>
              <a:rPr lang="en-US" sz="1800" b="0" i="0" u="none" strike="noStrike" cap="none" baseline="30000">
                <a:solidFill>
                  <a:srgbClr val="595959"/>
                </a:solidFill>
                <a:latin typeface="Rockwell"/>
                <a:ea typeface="Rockwell"/>
                <a:cs typeface="Rockwell"/>
                <a:sym typeface="Rockwell"/>
              </a:rPr>
              <a:t>nd</a:t>
            </a:r>
            <a:r>
              <a:rPr lang="en-US" sz="1800" b="0" i="0" u="none" strike="noStrike" cap="none">
                <a:solidFill>
                  <a:srgbClr val="595959"/>
                </a:solidFill>
                <a:latin typeface="Rockwell"/>
                <a:ea typeface="Rockwell"/>
                <a:cs typeface="Rockwell"/>
                <a:sym typeface="Rockwell"/>
              </a:rPr>
              <a:t> &amp; subsequent IE’s increase as coulombic attraction of remaining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’s to nucleus increases</a:t>
            </a:r>
          </a:p>
          <a:p>
            <a:pPr marL="0" marR="0" lvl="0" indent="0" algn="ctr" rtl="0">
              <a:spcBef>
                <a:spcPts val="60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X</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 IE             X</a:t>
            </a:r>
            <a:r>
              <a:rPr lang="en-US" sz="1800" b="0" i="0" u="none" strike="noStrike" cap="none" baseline="30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 e</a:t>
            </a:r>
            <a:r>
              <a:rPr lang="en-US" sz="1800" b="0" i="0" u="none" strike="noStrike" cap="none" baseline="30000">
                <a:solidFill>
                  <a:srgbClr val="595959"/>
                </a:solidFill>
                <a:latin typeface="Rockwell"/>
                <a:ea typeface="Rockwell"/>
                <a:cs typeface="Rockwell"/>
                <a:sym typeface="Rockwell"/>
              </a:rPr>
              <a:t>–</a:t>
            </a:r>
          </a:p>
          <a:p>
            <a:pPr marL="0" marR="0" lvl="0" indent="0" algn="ctr" rtl="0">
              <a:spcBef>
                <a:spcPts val="60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X</a:t>
            </a:r>
            <a:r>
              <a:rPr lang="en-US" sz="1800" b="0" i="0" u="none" strike="noStrike" cap="none" baseline="30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 IE             X</a:t>
            </a:r>
            <a:r>
              <a:rPr lang="en-US" sz="1800" b="0" i="0" u="none" strike="noStrike" cap="none" baseline="30000">
                <a:solidFill>
                  <a:srgbClr val="595959"/>
                </a:solidFill>
                <a:latin typeface="Rockwell"/>
                <a:ea typeface="Rockwell"/>
                <a:cs typeface="Rockwell"/>
                <a:sym typeface="Rockwell"/>
              </a:rPr>
              <a:t>3+</a:t>
            </a:r>
            <a:r>
              <a:rPr lang="en-US" sz="1800" b="0" i="0" u="none" strike="noStrike" cap="none">
                <a:solidFill>
                  <a:srgbClr val="595959"/>
                </a:solidFill>
                <a:latin typeface="Rockwell"/>
                <a:ea typeface="Rockwell"/>
                <a:cs typeface="Rockwell"/>
                <a:sym typeface="Rockwell"/>
              </a:rPr>
              <a:t> + e</a:t>
            </a:r>
            <a:r>
              <a:rPr lang="en-US" sz="1800" b="0" i="0" u="none" strike="noStrike" cap="none" baseline="30000">
                <a:solidFill>
                  <a:srgbClr val="595959"/>
                </a:solidFill>
                <a:latin typeface="Rockwell"/>
                <a:ea typeface="Rockwell"/>
                <a:cs typeface="Rockwell"/>
                <a:sym typeface="Rockwell"/>
              </a:rPr>
              <a:t>–</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Large jump in IE when removing less-shielded core electrons </a:t>
            </a:r>
          </a:p>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336" name="Shape 33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337" name="Shape 337"/>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1.8: </a:t>
            </a:r>
            <a:r>
              <a:rPr lang="en-US" sz="1800">
                <a:solidFill>
                  <a:srgbClr val="000000"/>
                </a:solidFill>
                <a:latin typeface="Calibri"/>
                <a:ea typeface="Calibri"/>
                <a:cs typeface="Calibri"/>
                <a:sym typeface="Calibri"/>
              </a:rPr>
              <a:t>The student is able to explain the distribution of electrons using Coulomb’s law to analyze measured energies.</a:t>
            </a:r>
            <a:r>
              <a:rPr lang="en-US" sz="1800">
                <a:solidFill>
                  <a:schemeClr val="dk1"/>
                </a:solidFill>
                <a:latin typeface="Rockwell"/>
                <a:ea typeface="Rockwell"/>
                <a:cs typeface="Rockwell"/>
                <a:sym typeface="Rockwell"/>
              </a:rPr>
              <a:t>														</a:t>
            </a:r>
          </a:p>
        </p:txBody>
      </p:sp>
      <p:sp>
        <p:nvSpPr>
          <p:cNvPr id="338" name="Shape 33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339" name="Shape 33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340" name="Shape 340" descr="Ionization Energy Table.png"/>
          <p:cNvPicPr preferRelativeResize="0"/>
          <p:nvPr/>
        </p:nvPicPr>
        <p:blipFill rotWithShape="1">
          <a:blip r:embed="rId5">
            <a:alphaModFix/>
          </a:blip>
          <a:srcRect/>
          <a:stretch/>
        </p:blipFill>
        <p:spPr>
          <a:xfrm>
            <a:off x="186772" y="1880672"/>
            <a:ext cx="5075800" cy="3548445"/>
          </a:xfrm>
          <a:prstGeom prst="rect">
            <a:avLst/>
          </a:prstGeom>
          <a:noFill/>
          <a:ln>
            <a:noFill/>
          </a:ln>
        </p:spPr>
      </p:pic>
      <p:cxnSp>
        <p:nvCxnSpPr>
          <p:cNvPr id="341" name="Shape 341"/>
          <p:cNvCxnSpPr/>
          <p:nvPr/>
        </p:nvCxnSpPr>
        <p:spPr>
          <a:xfrm>
            <a:off x="6415421" y="2828635"/>
            <a:ext cx="519545" cy="0"/>
          </a:xfrm>
          <a:prstGeom prst="straightConnector1">
            <a:avLst/>
          </a:prstGeom>
          <a:noFill/>
          <a:ln w="25400" cap="flat" cmpd="sng">
            <a:solidFill>
              <a:schemeClr val="dk1"/>
            </a:solidFill>
            <a:prstDash val="solid"/>
            <a:round/>
            <a:headEnd type="none" w="med" len="med"/>
            <a:tailEnd type="stealth" w="med" len="med"/>
          </a:ln>
        </p:spPr>
      </p:cxnSp>
      <p:cxnSp>
        <p:nvCxnSpPr>
          <p:cNvPr id="342" name="Shape 342"/>
          <p:cNvCxnSpPr/>
          <p:nvPr/>
        </p:nvCxnSpPr>
        <p:spPr>
          <a:xfrm>
            <a:off x="6427871" y="3200400"/>
            <a:ext cx="519545" cy="0"/>
          </a:xfrm>
          <a:prstGeom prst="straightConnector1">
            <a:avLst/>
          </a:prstGeom>
          <a:noFill/>
          <a:ln w="25400" cap="flat" cmpd="sng">
            <a:solidFill>
              <a:schemeClr val="dk1"/>
            </a:solidFill>
            <a:prstDash val="solid"/>
            <a:round/>
            <a:headEnd type="none" w="med" len="med"/>
            <a:tailEnd type="stealth" w="med" len="med"/>
          </a:ln>
        </p:spPr>
      </p:cxnSp>
      <p:pic>
        <p:nvPicPr>
          <p:cNvPr id="343" name="Shape 343" descr="Successive IE Question.png"/>
          <p:cNvPicPr preferRelativeResize="0"/>
          <p:nvPr/>
        </p:nvPicPr>
        <p:blipFill rotWithShape="1">
          <a:blip r:embed="rId6">
            <a:alphaModFix/>
          </a:blip>
          <a:srcRect/>
          <a:stretch/>
        </p:blipFill>
        <p:spPr>
          <a:xfrm>
            <a:off x="1085162" y="1880672"/>
            <a:ext cx="6969624" cy="308571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44" name="Shape 344"/>
          <p:cNvSpPr/>
          <p:nvPr/>
        </p:nvSpPr>
        <p:spPr>
          <a:xfrm>
            <a:off x="1149741" y="3913908"/>
            <a:ext cx="6840087" cy="105140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par>
                                <p:cTn id="8" presetID="10" presetClass="entr" presetSubtype="0" fill="hold" nodeType="withEffect">
                                  <p:stCondLst>
                                    <p:cond delay="0"/>
                                  </p:stCondLst>
                                  <p:childTnLst>
                                    <p:set>
                                      <p:cBhvr>
                                        <p:cTn id="9" dur="1" fill="hold">
                                          <p:stCondLst>
                                            <p:cond delay="0"/>
                                          </p:stCondLst>
                                        </p:cTn>
                                        <p:tgtEl>
                                          <p:spTgt spid="344"/>
                                        </p:tgtEl>
                                        <p:attrNameLst>
                                          <p:attrName>style.visibility</p:attrName>
                                        </p:attrNameLst>
                                      </p:cBhvr>
                                      <p:to>
                                        <p:strVal val="visible"/>
                                      </p:to>
                                    </p:set>
                                    <p:animEffect transition="in" filter="fade">
                                      <p:cBhvr>
                                        <p:cTn id="10" dur="500"/>
                                        <p:tgtEl>
                                          <p:spTgt spid="3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44"/>
                                        </p:tgtEl>
                                      </p:cBhvr>
                                    </p:animEffect>
                                    <p:set>
                                      <p:cBhvr>
                                        <p:cTn id="15" dur="1" fill="hold">
                                          <p:stCondLst>
                                            <p:cond delay="2000"/>
                                          </p:stCondLst>
                                        </p:cTn>
                                        <p:tgtEl>
                                          <p:spTgt spid="3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Shape 1519"/>
          <p:cNvPicPr preferRelativeResize="0"/>
          <p:nvPr/>
        </p:nvPicPr>
        <p:blipFill rotWithShape="1">
          <a:blip r:embed="rId3">
            <a:alphaModFix/>
          </a:blip>
          <a:srcRect/>
          <a:stretch/>
        </p:blipFill>
        <p:spPr>
          <a:xfrm>
            <a:off x="425027" y="0"/>
            <a:ext cx="1606759" cy="1192111"/>
          </a:xfrm>
          <a:prstGeom prst="rect">
            <a:avLst/>
          </a:prstGeom>
          <a:noFill/>
          <a:ln>
            <a:noFill/>
          </a:ln>
        </p:spPr>
      </p:pic>
      <p:pic>
        <p:nvPicPr>
          <p:cNvPr id="1520" name="Shape 1520"/>
          <p:cNvPicPr preferRelativeResize="0"/>
          <p:nvPr/>
        </p:nvPicPr>
        <p:blipFill rotWithShape="1">
          <a:blip r:embed="rId4">
            <a:alphaModFix/>
          </a:blip>
          <a:srcRect/>
          <a:stretch/>
        </p:blipFill>
        <p:spPr>
          <a:xfrm>
            <a:off x="2838918" y="481129"/>
            <a:ext cx="5260869" cy="2021745"/>
          </a:xfrm>
          <a:prstGeom prst="rect">
            <a:avLst/>
          </a:prstGeom>
          <a:noFill/>
          <a:ln w="38100" cap="flat" cmpd="sng">
            <a:solidFill>
              <a:srgbClr val="4C4C32"/>
            </a:solidFill>
            <a:prstDash val="solid"/>
            <a:round/>
            <a:headEnd type="none" w="med" len="med"/>
            <a:tailEnd type="none" w="med" len="med"/>
          </a:ln>
        </p:spPr>
      </p:pic>
      <p:pic>
        <p:nvPicPr>
          <p:cNvPr id="1521" name="Shape 1521"/>
          <p:cNvPicPr preferRelativeResize="0"/>
          <p:nvPr/>
        </p:nvPicPr>
        <p:blipFill rotWithShape="1">
          <a:blip r:embed="rId5">
            <a:alphaModFix/>
          </a:blip>
          <a:srcRect t="6078" r="2677" b="11723"/>
          <a:stretch/>
        </p:blipFill>
        <p:spPr>
          <a:xfrm>
            <a:off x="107727" y="2689655"/>
            <a:ext cx="5333536" cy="3378507"/>
          </a:xfrm>
          <a:prstGeom prst="rect">
            <a:avLst/>
          </a:prstGeom>
          <a:noFill/>
          <a:ln w="38100" cap="flat" cmpd="sng">
            <a:solidFill>
              <a:schemeClr val="accent1"/>
            </a:solidFill>
            <a:prstDash val="solid"/>
            <a:round/>
            <a:headEnd type="none" w="med" len="med"/>
            <a:tailEnd type="none" w="med" len="med"/>
          </a:ln>
        </p:spPr>
      </p:pic>
      <p:sp>
        <p:nvSpPr>
          <p:cNvPr id="1522" name="Shape 1522"/>
          <p:cNvSpPr txBox="1">
            <a:spLocks noGrp="1"/>
          </p:cNvSpPr>
          <p:nvPr>
            <p:ph type="title"/>
          </p:nvPr>
        </p:nvSpPr>
        <p:spPr>
          <a:xfrm>
            <a:off x="-228450" y="328441"/>
            <a:ext cx="2801188"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                 </a:t>
            </a:r>
            <a:r>
              <a:rPr lang="en-US" sz="3600" b="1" i="0" u="none" strike="noStrike" cap="none">
                <a:solidFill>
                  <a:srgbClr val="00B0F0"/>
                </a:solidFill>
                <a:latin typeface="Rockwell"/>
                <a:ea typeface="Rockwell"/>
                <a:cs typeface="Rockwell"/>
                <a:sym typeface="Rockwell"/>
              </a:rPr>
              <a:t>How can I calculate </a:t>
            </a:r>
            <a:r>
              <a:rPr lang="en-US" sz="3600" b="1" i="0" u="none" strike="noStrike" cap="none">
                <a:solidFill>
                  <a:srgbClr val="00B0F0"/>
                </a:solidFill>
                <a:latin typeface="Times New Roman"/>
                <a:ea typeface="Times New Roman"/>
                <a:cs typeface="Times New Roman"/>
                <a:sym typeface="Times New Roman"/>
              </a:rPr>
              <a:t>ΔG?</a:t>
            </a:r>
          </a:p>
        </p:txBody>
      </p:sp>
      <p:sp>
        <p:nvSpPr>
          <p:cNvPr id="1523" name="Shape 152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524" name="Shape 1524"/>
          <p:cNvSpPr txBox="1"/>
          <p:nvPr/>
        </p:nvSpPr>
        <p:spPr>
          <a:xfrm>
            <a:off x="0" y="6180230"/>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p>
        </p:txBody>
      </p:sp>
      <p:sp>
        <p:nvSpPr>
          <p:cNvPr id="1525" name="Shape 1525"/>
          <p:cNvSpPr txBox="1"/>
          <p:nvPr/>
        </p:nvSpPr>
        <p:spPr>
          <a:xfrm>
            <a:off x="8090695" y="201850"/>
            <a:ext cx="986462"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8"/>
              </a:rPr>
              <a:t>Video</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9"/>
              </a:rPr>
              <a:t>Video</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0"/>
              </a:rPr>
              <a:t>Video</a:t>
            </a:r>
          </a:p>
        </p:txBody>
      </p:sp>
      <p:sp>
        <p:nvSpPr>
          <p:cNvPr id="1526" name="Shape 1526"/>
          <p:cNvSpPr txBox="1">
            <a:spLocks noGrp="1"/>
          </p:cNvSpPr>
          <p:nvPr>
            <p:ph type="body" idx="2"/>
          </p:nvPr>
        </p:nvSpPr>
        <p:spPr>
          <a:xfrm>
            <a:off x="412202" y="3998805"/>
            <a:ext cx="3657413" cy="196595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pic>
        <p:nvPicPr>
          <p:cNvPr id="1527" name="Shape 1527"/>
          <p:cNvPicPr preferRelativeResize="0"/>
          <p:nvPr/>
        </p:nvPicPr>
        <p:blipFill rotWithShape="1">
          <a:blip r:embed="rId11">
            <a:alphaModFix/>
          </a:blip>
          <a:srcRect/>
          <a:stretch/>
        </p:blipFill>
        <p:spPr>
          <a:xfrm>
            <a:off x="5619582" y="3865632"/>
            <a:ext cx="3457574" cy="447674"/>
          </a:xfrm>
          <a:prstGeom prst="rect">
            <a:avLst/>
          </a:prstGeom>
          <a:noFill/>
          <a:ln>
            <a:noFill/>
          </a:ln>
        </p:spPr>
      </p:pic>
      <p:pic>
        <p:nvPicPr>
          <p:cNvPr id="1528" name="Shape 1528"/>
          <p:cNvPicPr preferRelativeResize="0"/>
          <p:nvPr/>
        </p:nvPicPr>
        <p:blipFill rotWithShape="1">
          <a:blip r:embed="rId12">
            <a:alphaModFix/>
          </a:blip>
          <a:srcRect/>
          <a:stretch/>
        </p:blipFill>
        <p:spPr>
          <a:xfrm>
            <a:off x="5603135" y="3347889"/>
            <a:ext cx="3605198" cy="487747"/>
          </a:xfrm>
          <a:prstGeom prst="rect">
            <a:avLst/>
          </a:prstGeom>
          <a:noFill/>
          <a:ln>
            <a:noFill/>
          </a:ln>
        </p:spPr>
      </p:pic>
      <p:sp>
        <p:nvSpPr>
          <p:cNvPr id="1529" name="Shape 1529"/>
          <p:cNvSpPr/>
          <p:nvPr/>
        </p:nvSpPr>
        <p:spPr>
          <a:xfrm>
            <a:off x="5084778" y="4201239"/>
            <a:ext cx="4525708" cy="923329"/>
          </a:xfrm>
          <a:prstGeom prst="rect">
            <a:avLst/>
          </a:prstGeom>
          <a:blipFill rotWithShape="1">
            <a:blip r:embed="rId13">
              <a:alphaModFix/>
            </a:blip>
            <a:stretch>
              <a:fillRect t="-657" b="-6577"/>
            </a:stretch>
          </a:blipFill>
          <a:ln>
            <a:noFill/>
          </a:ln>
        </p:spPr>
        <p:txBody>
          <a:bodyPr lIns="91425" tIns="45700" rIns="91425" bIns="45700" anchor="t" anchorCtr="0">
            <a:noAutofit/>
          </a:bodyPr>
          <a:lstStyle/>
          <a:p>
            <a:pPr marL="0" marR="0" lvl="0" indent="0" algn="l" rtl="0">
              <a:spcBef>
                <a:spcPts val="0"/>
              </a:spcBef>
              <a:buSzPct val="25000"/>
              <a:buNone/>
            </a:pPr>
            <a:r>
              <a:rPr lang="en-US" sz="1800">
                <a:latin typeface="Rockwell"/>
                <a:ea typeface="Rockwell"/>
                <a:cs typeface="Rockwell"/>
                <a:sym typeface="Rockwell"/>
              </a:rPr>
              <a:t> </a:t>
            </a:r>
          </a:p>
        </p:txBody>
      </p:sp>
      <p:pic>
        <p:nvPicPr>
          <p:cNvPr id="1530" name="Shape 1530"/>
          <p:cNvPicPr preferRelativeResize="0"/>
          <p:nvPr/>
        </p:nvPicPr>
        <p:blipFill rotWithShape="1">
          <a:blip r:embed="rId14">
            <a:alphaModFix/>
          </a:blip>
          <a:srcRect/>
          <a:stretch/>
        </p:blipFill>
        <p:spPr>
          <a:xfrm>
            <a:off x="-141419" y="24616"/>
            <a:ext cx="950863" cy="95086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Shape 1535"/>
          <p:cNvPicPr preferRelativeResize="0"/>
          <p:nvPr/>
        </p:nvPicPr>
        <p:blipFill rotWithShape="1">
          <a:blip r:embed="rId3">
            <a:alphaModFix/>
          </a:blip>
          <a:srcRect/>
          <a:stretch/>
        </p:blipFill>
        <p:spPr>
          <a:xfrm>
            <a:off x="410189" y="-1282140"/>
            <a:ext cx="8765782" cy="4886922"/>
          </a:xfrm>
          <a:prstGeom prst="rect">
            <a:avLst/>
          </a:prstGeom>
          <a:noFill/>
          <a:ln>
            <a:noFill/>
          </a:ln>
        </p:spPr>
      </p:pic>
      <p:pic>
        <p:nvPicPr>
          <p:cNvPr id="1536" name="Shape 1536"/>
          <p:cNvPicPr preferRelativeResize="0"/>
          <p:nvPr/>
        </p:nvPicPr>
        <p:blipFill rotWithShape="1">
          <a:blip r:embed="rId4">
            <a:alphaModFix/>
          </a:blip>
          <a:srcRect/>
          <a:stretch/>
        </p:blipFill>
        <p:spPr>
          <a:xfrm>
            <a:off x="2669490" y="3160656"/>
            <a:ext cx="6081328" cy="3045372"/>
          </a:xfrm>
          <a:prstGeom prst="rect">
            <a:avLst/>
          </a:prstGeom>
          <a:noFill/>
          <a:ln w="38100" cap="flat" cmpd="sng">
            <a:solidFill>
              <a:srgbClr val="000090"/>
            </a:solidFill>
            <a:prstDash val="solid"/>
            <a:round/>
            <a:headEnd type="none" w="med" len="med"/>
            <a:tailEnd type="none" w="med" len="med"/>
          </a:ln>
        </p:spPr>
      </p:pic>
      <p:sp>
        <p:nvSpPr>
          <p:cNvPr id="1537" name="Shape 1537"/>
          <p:cNvSpPr txBox="1">
            <a:spLocks noGrp="1"/>
          </p:cNvSpPr>
          <p:nvPr>
            <p:ph type="title"/>
          </p:nvPr>
        </p:nvSpPr>
        <p:spPr>
          <a:xfrm>
            <a:off x="-43360" y="-4894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               </a:t>
            </a:r>
            <a:r>
              <a:rPr lang="en-US" sz="3600" b="1" i="0" u="none" strike="noStrike" cap="none">
                <a:solidFill>
                  <a:srgbClr val="00B0F0"/>
                </a:solidFill>
                <a:latin typeface="Rockwell"/>
                <a:ea typeface="Rockwell"/>
                <a:cs typeface="Rockwell"/>
                <a:sym typeface="Rockwell"/>
              </a:rPr>
              <a:t>Coupling </a:t>
            </a:r>
            <a:br>
              <a:rPr lang="en-US" sz="3600" b="1" i="0" u="none" strike="noStrike" cap="none">
                <a:solidFill>
                  <a:srgbClr val="00B0F0"/>
                </a:solidFill>
                <a:latin typeface="Rockwell"/>
                <a:ea typeface="Rockwell"/>
                <a:cs typeface="Rockwell"/>
                <a:sym typeface="Rockwell"/>
              </a:rPr>
            </a:br>
            <a:r>
              <a:rPr lang="en-US" sz="3600" b="1" i="0" u="none" strike="noStrike" cap="none">
                <a:solidFill>
                  <a:srgbClr val="00B0F0"/>
                </a:solidFill>
                <a:latin typeface="Rockwell"/>
                <a:ea typeface="Rockwell"/>
                <a:cs typeface="Rockwell"/>
                <a:sym typeface="Rockwell"/>
              </a:rPr>
              <a:t>		Reactions</a:t>
            </a:r>
          </a:p>
        </p:txBody>
      </p:sp>
      <p:sp>
        <p:nvSpPr>
          <p:cNvPr id="1538" name="Shape 1538"/>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539" name="Shape 1539"/>
          <p:cNvSpPr txBox="1">
            <a:spLocks noGrp="1"/>
          </p:cNvSpPr>
          <p:nvPr>
            <p:ph type="body" idx="2"/>
          </p:nvPr>
        </p:nvSpPr>
        <p:spPr>
          <a:xfrm>
            <a:off x="4399878" y="1985963"/>
            <a:ext cx="3657600"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540" name="Shape 1540"/>
          <p:cNvSpPr txBox="1"/>
          <p:nvPr/>
        </p:nvSpPr>
        <p:spPr>
          <a:xfrm>
            <a:off x="796799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p:txBody>
      </p:sp>
      <p:sp>
        <p:nvSpPr>
          <p:cNvPr id="1541" name="Shape 1541"/>
          <p:cNvSpPr txBox="1"/>
          <p:nvPr/>
        </p:nvSpPr>
        <p:spPr>
          <a:xfrm>
            <a:off x="112146" y="6166953"/>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p>
        </p:txBody>
      </p:sp>
      <p:sp>
        <p:nvSpPr>
          <p:cNvPr id="1542" name="Shape 1542"/>
          <p:cNvSpPr txBox="1"/>
          <p:nvPr/>
        </p:nvSpPr>
        <p:spPr>
          <a:xfrm>
            <a:off x="7920654" y="194142"/>
            <a:ext cx="894959"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 #1</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ChooChoo</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None/>
            </a:pPr>
            <a:endParaRPr sz="1800">
              <a:solidFill>
                <a:schemeClr val="dk1"/>
              </a:solidFill>
              <a:latin typeface="Rockwell"/>
              <a:ea typeface="Rockwell"/>
              <a:cs typeface="Rockwell"/>
              <a:sym typeface="Rockwell"/>
            </a:endParaRPr>
          </a:p>
        </p:txBody>
      </p:sp>
      <p:pic>
        <p:nvPicPr>
          <p:cNvPr id="1543" name="Shape 1543"/>
          <p:cNvPicPr preferRelativeResize="0"/>
          <p:nvPr/>
        </p:nvPicPr>
        <p:blipFill rotWithShape="1">
          <a:blip r:embed="rId8">
            <a:alphaModFix/>
          </a:blip>
          <a:srcRect/>
          <a:stretch/>
        </p:blipFill>
        <p:spPr>
          <a:xfrm>
            <a:off x="280578" y="21411"/>
            <a:ext cx="1447763" cy="2216722"/>
          </a:xfrm>
          <a:prstGeom prst="rect">
            <a:avLst/>
          </a:prstGeom>
          <a:noFill/>
          <a:ln>
            <a:noFill/>
          </a:ln>
        </p:spPr>
      </p:pic>
      <p:pic>
        <p:nvPicPr>
          <p:cNvPr id="1544" name="Shape 1544"/>
          <p:cNvPicPr preferRelativeResize="0"/>
          <p:nvPr/>
        </p:nvPicPr>
        <p:blipFill rotWithShape="1">
          <a:blip r:embed="rId9">
            <a:alphaModFix/>
          </a:blip>
          <a:srcRect/>
          <a:stretch/>
        </p:blipFill>
        <p:spPr>
          <a:xfrm>
            <a:off x="193738" y="2773031"/>
            <a:ext cx="8671933" cy="2228769"/>
          </a:xfrm>
          <a:prstGeom prst="rect">
            <a:avLst/>
          </a:prstGeom>
          <a:noFill/>
          <a:ln w="38100" cap="flat" cmpd="sng">
            <a:solidFill>
              <a:schemeClr val="dk1"/>
            </a:solidFill>
            <a:prstDash val="solid"/>
            <a:round/>
            <a:headEnd type="none" w="med" len="med"/>
            <a:tailEnd type="none" w="med" len="med"/>
          </a:ln>
        </p:spPr>
      </p:pic>
      <p:sp>
        <p:nvSpPr>
          <p:cNvPr id="1545" name="Shape 1545"/>
          <p:cNvSpPr txBox="1"/>
          <p:nvPr/>
        </p:nvSpPr>
        <p:spPr>
          <a:xfrm rot="-988535">
            <a:off x="1338482" y="1791077"/>
            <a:ext cx="1649544" cy="646331"/>
          </a:xfrm>
          <a:prstGeom prst="rect">
            <a:avLst/>
          </a:prstGeom>
          <a:solidFill>
            <a:srgbClr val="0070C0"/>
          </a:solidFill>
          <a:ln w="381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Endothermic Reaction</a:t>
            </a:r>
          </a:p>
        </p:txBody>
      </p:sp>
      <p:pic>
        <p:nvPicPr>
          <p:cNvPr id="1546" name="Shape 1546"/>
          <p:cNvPicPr preferRelativeResize="0"/>
          <p:nvPr/>
        </p:nvPicPr>
        <p:blipFill rotWithShape="1">
          <a:blip r:embed="rId10">
            <a:alphaModFix/>
          </a:blip>
          <a:srcRect/>
          <a:stretch/>
        </p:blipFill>
        <p:spPr>
          <a:xfrm>
            <a:off x="521654" y="2594382"/>
            <a:ext cx="7774254" cy="4351109"/>
          </a:xfrm>
          <a:prstGeom prst="rect">
            <a:avLst/>
          </a:prstGeom>
          <a:noFill/>
          <a:ln w="38100" cap="flat" cmpd="sng">
            <a:solidFill>
              <a:schemeClr val="accent2"/>
            </a:solidFill>
            <a:prstDash val="solid"/>
            <a:round/>
            <a:headEnd type="none" w="med" len="med"/>
            <a:tailEnd type="none" w="med" len="med"/>
          </a:ln>
        </p:spPr>
      </p:pic>
      <p:pic>
        <p:nvPicPr>
          <p:cNvPr id="1547" name="Shape 1547"/>
          <p:cNvPicPr preferRelativeResize="0"/>
          <p:nvPr/>
        </p:nvPicPr>
        <p:blipFill rotWithShape="1">
          <a:blip r:embed="rId11">
            <a:alphaModFix/>
          </a:blip>
          <a:srcRect/>
          <a:stretch/>
        </p:blipFill>
        <p:spPr>
          <a:xfrm>
            <a:off x="5920248" y="138446"/>
            <a:ext cx="1865606" cy="1252698"/>
          </a:xfrm>
          <a:prstGeom prst="rect">
            <a:avLst/>
          </a:prstGeom>
          <a:noFill/>
          <a:ln>
            <a:noFill/>
          </a:ln>
        </p:spPr>
      </p:pic>
      <p:sp>
        <p:nvSpPr>
          <p:cNvPr id="1548" name="Shape 1548"/>
          <p:cNvSpPr txBox="1"/>
          <p:nvPr/>
        </p:nvSpPr>
        <p:spPr>
          <a:xfrm rot="-950693">
            <a:off x="5990143" y="350021"/>
            <a:ext cx="1540369" cy="646331"/>
          </a:xfrm>
          <a:prstGeom prst="rect">
            <a:avLst/>
          </a:prstGeom>
          <a:noFill/>
          <a:ln w="38100"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Exothermic Reaction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Shape 1553"/>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554" name="Shape 1554"/>
          <p:cNvSpPr txBox="1"/>
          <p:nvPr/>
        </p:nvSpPr>
        <p:spPr>
          <a:xfrm>
            <a:off x="21994" y="593466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p>
        </p:txBody>
      </p:sp>
      <p:sp>
        <p:nvSpPr>
          <p:cNvPr id="1555" name="Shape 1555"/>
          <p:cNvSpPr txBox="1"/>
          <p:nvPr/>
        </p:nvSpPr>
        <p:spPr>
          <a:xfrm>
            <a:off x="8097582" y="152831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556" name="Shape 1556"/>
          <p:cNvPicPr preferRelativeResize="0"/>
          <p:nvPr/>
        </p:nvPicPr>
        <p:blipFill rotWithShape="1">
          <a:blip r:embed="rId5">
            <a:alphaModFix/>
          </a:blip>
          <a:srcRect/>
          <a:stretch/>
        </p:blipFill>
        <p:spPr>
          <a:xfrm>
            <a:off x="77753" y="1837825"/>
            <a:ext cx="9036867" cy="2989893"/>
          </a:xfrm>
          <a:prstGeom prst="rect">
            <a:avLst/>
          </a:prstGeom>
          <a:noFill/>
          <a:ln w="38100" cap="flat" cmpd="sng">
            <a:solidFill>
              <a:srgbClr val="4C264C"/>
            </a:solidFill>
            <a:prstDash val="solid"/>
            <a:round/>
            <a:headEnd type="none" w="med" len="med"/>
            <a:tailEnd type="none" w="med" len="med"/>
          </a:ln>
        </p:spPr>
      </p:pic>
      <p:sp>
        <p:nvSpPr>
          <p:cNvPr id="1557" name="Shape 1557"/>
          <p:cNvSpPr txBox="1"/>
          <p:nvPr/>
        </p:nvSpPr>
        <p:spPr>
          <a:xfrm>
            <a:off x="568689" y="280705"/>
            <a:ext cx="7784154"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500" b="1">
                <a:solidFill>
                  <a:schemeClr val="accent1"/>
                </a:solidFill>
                <a:latin typeface="Rockwell"/>
                <a:ea typeface="Rockwell"/>
                <a:cs typeface="Rockwell"/>
                <a:sym typeface="Rockwell"/>
              </a:rPr>
              <a:t>Coupled Reactions and LeChatelier</a:t>
            </a:r>
          </a:p>
        </p:txBody>
      </p:sp>
      <p:pic>
        <p:nvPicPr>
          <p:cNvPr id="1558" name="Shape 1558"/>
          <p:cNvPicPr preferRelativeResize="0">
            <a:picLocks noGrp="1"/>
          </p:cNvPicPr>
          <p:nvPr>
            <p:ph type="body" idx="1"/>
          </p:nvPr>
        </p:nvPicPr>
        <p:blipFill rotWithShape="1">
          <a:blip r:embed="rId6">
            <a:alphaModFix/>
          </a:blip>
          <a:srcRect/>
          <a:stretch/>
        </p:blipFill>
        <p:spPr>
          <a:xfrm>
            <a:off x="77753" y="1977434"/>
            <a:ext cx="9162227" cy="3309303"/>
          </a:xfrm>
          <a:prstGeom prst="rect">
            <a:avLst/>
          </a:prstGeom>
          <a:noFill/>
          <a:ln w="38100" cap="flat" cmpd="sng">
            <a:solidFill>
              <a:srgbClr val="4C4C32"/>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8"/>
                                        </p:tgtEl>
                                        <p:attrNameLst>
                                          <p:attrName>style.visibility</p:attrName>
                                        </p:attrNameLst>
                                      </p:cBhvr>
                                      <p:to>
                                        <p:strVal val="visible"/>
                                      </p:to>
                                    </p:set>
                                    <p:anim calcmode="lin" valueType="num">
                                      <p:cBhvr additive="base">
                                        <p:cTn id="7" dur="500"/>
                                        <p:tgtEl>
                                          <p:spTgt spid="15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pic>
        <p:nvPicPr>
          <p:cNvPr id="1563" name="Shape 1563"/>
          <p:cNvPicPr preferRelativeResize="0"/>
          <p:nvPr/>
        </p:nvPicPr>
        <p:blipFill rotWithShape="1">
          <a:blip r:embed="rId3">
            <a:alphaModFix/>
          </a:blip>
          <a:srcRect/>
          <a:stretch/>
        </p:blipFill>
        <p:spPr>
          <a:xfrm>
            <a:off x="1540041" y="599993"/>
            <a:ext cx="5485484" cy="1025025"/>
          </a:xfrm>
          <a:prstGeom prst="rect">
            <a:avLst/>
          </a:prstGeom>
          <a:noFill/>
          <a:ln>
            <a:noFill/>
          </a:ln>
        </p:spPr>
      </p:pic>
      <p:pic>
        <p:nvPicPr>
          <p:cNvPr id="1564" name="Shape 1564"/>
          <p:cNvPicPr preferRelativeResize="0"/>
          <p:nvPr/>
        </p:nvPicPr>
        <p:blipFill rotWithShape="1">
          <a:blip r:embed="rId4">
            <a:alphaModFix/>
          </a:blip>
          <a:srcRect/>
          <a:stretch/>
        </p:blipFill>
        <p:spPr>
          <a:xfrm>
            <a:off x="5153928" y="2043965"/>
            <a:ext cx="3720919" cy="2793604"/>
          </a:xfrm>
          <a:prstGeom prst="rect">
            <a:avLst/>
          </a:prstGeom>
          <a:noFill/>
          <a:ln>
            <a:noFill/>
          </a:ln>
        </p:spPr>
      </p:pic>
      <p:pic>
        <p:nvPicPr>
          <p:cNvPr id="1565" name="Shape 1565"/>
          <p:cNvPicPr preferRelativeResize="0">
            <a:picLocks noGrp="1"/>
          </p:cNvPicPr>
          <p:nvPr>
            <p:ph type="body" idx="2"/>
          </p:nvPr>
        </p:nvPicPr>
        <p:blipFill rotWithShape="1">
          <a:blip r:embed="rId5">
            <a:alphaModFix/>
          </a:blip>
          <a:srcRect/>
          <a:stretch/>
        </p:blipFill>
        <p:spPr>
          <a:xfrm>
            <a:off x="101704" y="1810319"/>
            <a:ext cx="4814412" cy="3610809"/>
          </a:xfrm>
          <a:prstGeom prst="rect">
            <a:avLst/>
          </a:prstGeom>
          <a:noFill/>
          <a:ln>
            <a:noFill/>
          </a:ln>
        </p:spPr>
      </p:pic>
      <p:sp>
        <p:nvSpPr>
          <p:cNvPr id="1566" name="Shape 1566"/>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567" name="Shape 1567"/>
          <p:cNvSpPr txBox="1"/>
          <p:nvPr/>
        </p:nvSpPr>
        <p:spPr>
          <a:xfrm>
            <a:off x="8248822" y="460200"/>
            <a:ext cx="979575"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Source</a:t>
            </a:r>
          </a:p>
          <a:p>
            <a:pPr marL="0" marR="0" lvl="0" indent="0" algn="l" rtl="0">
              <a:spcBef>
                <a:spcPts val="0"/>
              </a:spcBef>
              <a:buSzPct val="25000"/>
              <a:buNone/>
            </a:pPr>
            <a:r>
              <a:rPr lang="en-US" sz="1800">
                <a:solidFill>
                  <a:schemeClr val="dk1"/>
                </a:solidFill>
                <a:latin typeface="Rockwell"/>
                <a:ea typeface="Rockwell"/>
                <a:cs typeface="Rockwell"/>
                <a:sym typeface="Rockwell"/>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p>
        </p:txBody>
      </p:sp>
      <p:sp>
        <p:nvSpPr>
          <p:cNvPr id="1568" name="Shape 1568"/>
          <p:cNvSpPr txBox="1"/>
          <p:nvPr/>
        </p:nvSpPr>
        <p:spPr>
          <a:xfrm>
            <a:off x="21994" y="593466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5.17:   The student can make quantitative predictions for systems involving coupled reactions that share a common intermediate, based on the equilibrium constant for the combined reaction.  </a:t>
            </a:r>
          </a:p>
        </p:txBody>
      </p:sp>
      <p:sp>
        <p:nvSpPr>
          <p:cNvPr id="1569" name="Shape 1569"/>
          <p:cNvSpPr txBox="1"/>
          <p:nvPr/>
        </p:nvSpPr>
        <p:spPr>
          <a:xfrm>
            <a:off x="8301557" y="141457"/>
            <a:ext cx="114658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8"/>
              </a:rPr>
              <a:t>Video</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570" name="Shape 1570"/>
          <p:cNvSpPr/>
          <p:nvPr/>
        </p:nvSpPr>
        <p:spPr>
          <a:xfrm>
            <a:off x="2894558" y="-23175"/>
            <a:ext cx="5262979"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cap="none">
                <a:solidFill>
                  <a:srgbClr val="BE73DE"/>
                </a:solidFill>
                <a:latin typeface="Rockwell"/>
                <a:ea typeface="Rockwell"/>
                <a:cs typeface="Rockwell"/>
                <a:sym typeface="Rockwell"/>
              </a:rPr>
              <a:t>Coupled Reactions and K</a:t>
            </a:r>
          </a:p>
        </p:txBody>
      </p:sp>
      <p:pic>
        <p:nvPicPr>
          <p:cNvPr id="1571" name="Shape 1571"/>
          <p:cNvPicPr preferRelativeResize="0"/>
          <p:nvPr/>
        </p:nvPicPr>
        <p:blipFill rotWithShape="1">
          <a:blip r:embed="rId9">
            <a:alphaModFix/>
          </a:blip>
          <a:srcRect/>
          <a:stretch/>
        </p:blipFill>
        <p:spPr>
          <a:xfrm>
            <a:off x="788929" y="460200"/>
            <a:ext cx="7512627" cy="563446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1572" name="Shape 1572"/>
          <p:cNvSpPr txBox="1"/>
          <p:nvPr/>
        </p:nvSpPr>
        <p:spPr>
          <a:xfrm>
            <a:off x="7543800" y="3685305"/>
            <a:ext cx="893617" cy="18907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Shape 1577"/>
          <p:cNvSpPr txBox="1">
            <a:spLocks noGrp="1"/>
          </p:cNvSpPr>
          <p:nvPr>
            <p:ph type="title"/>
          </p:nvPr>
        </p:nvSpPr>
        <p:spPr>
          <a:xfrm>
            <a:off x="-304984" y="-17330"/>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               Is it thermo, kinetics, or K?					</a:t>
            </a:r>
          </a:p>
        </p:txBody>
      </p:sp>
      <p:sp>
        <p:nvSpPr>
          <p:cNvPr id="1578" name="Shape 1578"/>
          <p:cNvSpPr txBox="1"/>
          <p:nvPr/>
        </p:nvSpPr>
        <p:spPr>
          <a:xfrm>
            <a:off x="8038375" y="2032306"/>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579" name="Shape 1579"/>
          <p:cNvSpPr txBox="1"/>
          <p:nvPr/>
        </p:nvSpPr>
        <p:spPr>
          <a:xfrm>
            <a:off x="21994" y="5704214"/>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p>
        </p:txBody>
      </p:sp>
      <p:sp>
        <p:nvSpPr>
          <p:cNvPr id="1580" name="Shape 1580"/>
          <p:cNvSpPr txBox="1"/>
          <p:nvPr/>
        </p:nvSpPr>
        <p:spPr>
          <a:xfrm>
            <a:off x="8110540" y="1530695"/>
            <a:ext cx="894959" cy="64633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581" name="Shape 1581"/>
          <p:cNvPicPr preferRelativeResize="0">
            <a:picLocks noGrp="1"/>
          </p:cNvPicPr>
          <p:nvPr>
            <p:ph type="body" idx="1"/>
          </p:nvPr>
        </p:nvPicPr>
        <p:blipFill rotWithShape="1">
          <a:blip r:embed="rId6">
            <a:alphaModFix/>
          </a:blip>
          <a:srcRect/>
          <a:stretch/>
        </p:blipFill>
        <p:spPr>
          <a:xfrm>
            <a:off x="1104212" y="996825"/>
            <a:ext cx="6816709" cy="5117876"/>
          </a:xfrm>
          <a:prstGeom prst="rect">
            <a:avLst/>
          </a:prstGeom>
          <a:noFill/>
          <a:ln w="38100" cap="flat" cmpd="sng">
            <a:solidFill>
              <a:srgbClr val="663366"/>
            </a:solidFill>
            <a:prstDash val="solid"/>
            <a:round/>
            <a:headEnd type="none" w="med" len="med"/>
            <a:tailEnd type="none" w="med" len="med"/>
          </a:ln>
        </p:spPr>
      </p:pic>
      <p:pic>
        <p:nvPicPr>
          <p:cNvPr id="1582" name="Shape 1582"/>
          <p:cNvPicPr preferRelativeResize="0"/>
          <p:nvPr/>
        </p:nvPicPr>
        <p:blipFill rotWithShape="1">
          <a:blip r:embed="rId7">
            <a:alphaModFix/>
          </a:blip>
          <a:srcRect/>
          <a:stretch/>
        </p:blipFill>
        <p:spPr>
          <a:xfrm>
            <a:off x="945901" y="656193"/>
            <a:ext cx="7467272" cy="5117876"/>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pic>
        <p:nvPicPr>
          <p:cNvPr id="1583" name="Shape 1583"/>
          <p:cNvPicPr preferRelativeResize="0"/>
          <p:nvPr/>
        </p:nvPicPr>
        <p:blipFill rotWithShape="1">
          <a:blip r:embed="rId8">
            <a:alphaModFix/>
          </a:blip>
          <a:srcRect/>
          <a:stretch/>
        </p:blipFill>
        <p:spPr>
          <a:xfrm>
            <a:off x="945901" y="1098775"/>
            <a:ext cx="7519568" cy="5084902"/>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Shape 1589"/>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#6</a:t>
            </a:r>
          </a:p>
        </p:txBody>
      </p:sp>
      <p:sp>
        <p:nvSpPr>
          <p:cNvPr id="1590" name="Shape 1590"/>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Equilibrium</a:t>
            </a:r>
          </a:p>
        </p:txBody>
      </p:sp>
      <p:pic>
        <p:nvPicPr>
          <p:cNvPr id="1591" name="Shape 1591"/>
          <p:cNvPicPr preferRelativeResize="0"/>
          <p:nvPr/>
        </p:nvPicPr>
        <p:blipFill rotWithShape="1">
          <a:blip r:embed="rId3">
            <a:alphaModFix/>
          </a:blip>
          <a:srcRect/>
          <a:stretch/>
        </p:blipFill>
        <p:spPr>
          <a:xfrm>
            <a:off x="4610767" y="740893"/>
            <a:ext cx="3891546" cy="3825588"/>
          </a:xfrm>
          <a:prstGeom prst="rect">
            <a:avLst/>
          </a:prstGeom>
          <a:noFill/>
          <a:ln w="76200" cap="flat" cmpd="sng">
            <a:solidFill>
              <a:srgbClr val="999966"/>
            </a:solidFill>
            <a:prstDash val="solid"/>
            <a:round/>
            <a:headEnd type="none" w="med" len="med"/>
            <a:tailEnd type="none" w="med" len="me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What is chemical equilibrium? </a:t>
            </a:r>
          </a:p>
        </p:txBody>
      </p:sp>
      <p:sp>
        <p:nvSpPr>
          <p:cNvPr id="1597" name="Shape 1597"/>
          <p:cNvSpPr txBox="1">
            <a:spLocks noGrp="1"/>
          </p:cNvSpPr>
          <p:nvPr>
            <p:ph type="body" idx="1"/>
          </p:nvPr>
        </p:nvSpPr>
        <p:spPr>
          <a:xfrm>
            <a:off x="280737" y="1002024"/>
            <a:ext cx="7375994"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Systems that have reached the state where the rates of the forward reaction and the reverse reaction are constant and equal.</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It is a dynamic process where reactants continuously form products and vice versa, but the net amounts of reactants and products remain constant.</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proportions of products and reactants formed in a system at a specific temperature that has achieved equilibrium is represented by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the equilibrium constant.</a:t>
            </a:r>
          </a:p>
        </p:txBody>
      </p:sp>
      <p:sp>
        <p:nvSpPr>
          <p:cNvPr id="1598" name="Shape 159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599" name="Shape 1599"/>
          <p:cNvSpPr txBox="1"/>
          <p:nvPr/>
        </p:nvSpPr>
        <p:spPr>
          <a:xfrm>
            <a:off x="0" y="6011025"/>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lang="en-US" sz="1200">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a:t>
            </a:r>
          </a:p>
        </p:txBody>
      </p:sp>
      <p:sp>
        <p:nvSpPr>
          <p:cNvPr id="1600" name="Shape 160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01" name="Shape 160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602" name="Shape 1602"/>
          <p:cNvPicPr preferRelativeResize="0"/>
          <p:nvPr/>
        </p:nvPicPr>
        <p:blipFill rotWithShape="1">
          <a:blip r:embed="rId5">
            <a:alphaModFix/>
          </a:blip>
          <a:srcRect/>
          <a:stretch/>
        </p:blipFill>
        <p:spPr>
          <a:xfrm>
            <a:off x="116254" y="3920019"/>
            <a:ext cx="6024591" cy="1918399"/>
          </a:xfrm>
          <a:prstGeom prst="rect">
            <a:avLst/>
          </a:prstGeom>
          <a:noFill/>
          <a:ln>
            <a:noFill/>
          </a:ln>
        </p:spPr>
      </p:pic>
      <p:pic>
        <p:nvPicPr>
          <p:cNvPr id="1603" name="Shape 1603"/>
          <p:cNvPicPr preferRelativeResize="0"/>
          <p:nvPr/>
        </p:nvPicPr>
        <p:blipFill rotWithShape="1">
          <a:blip r:embed="rId6">
            <a:alphaModFix/>
          </a:blip>
          <a:srcRect b="6953"/>
          <a:stretch/>
        </p:blipFill>
        <p:spPr>
          <a:xfrm>
            <a:off x="6270851" y="4049175"/>
            <a:ext cx="2806304" cy="170294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Shape 160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Manipulating </a:t>
            </a:r>
            <a:r>
              <a:rPr lang="en-US" sz="3600" b="0" i="1" u="none" strike="noStrike" cap="none">
                <a:solidFill>
                  <a:schemeClr val="accent1"/>
                </a:solidFill>
                <a:latin typeface="Rockwell"/>
                <a:ea typeface="Rockwell"/>
                <a:cs typeface="Rockwell"/>
                <a:sym typeface="Rockwell"/>
              </a:rPr>
              <a:t>Q</a:t>
            </a:r>
            <a:r>
              <a:rPr lang="en-US" sz="3600" b="0" i="0" u="none" strike="noStrike" cap="none">
                <a:solidFill>
                  <a:schemeClr val="accent1"/>
                </a:solidFill>
                <a:latin typeface="Rockwell"/>
                <a:ea typeface="Rockwell"/>
                <a:cs typeface="Rockwell"/>
                <a:sym typeface="Rockwell"/>
              </a:rPr>
              <a:t> and </a:t>
            </a:r>
            <a:r>
              <a:rPr lang="en-US" sz="3600" b="0" i="1" u="none" strike="noStrike" cap="none">
                <a:solidFill>
                  <a:schemeClr val="accent1"/>
                </a:solidFill>
                <a:latin typeface="Rockwell"/>
                <a:ea typeface="Rockwell"/>
                <a:cs typeface="Rockwell"/>
                <a:sym typeface="Rockwell"/>
              </a:rPr>
              <a:t>K</a:t>
            </a:r>
          </a:p>
        </p:txBody>
      </p:sp>
      <p:sp>
        <p:nvSpPr>
          <p:cNvPr id="1609" name="Shape 1609"/>
          <p:cNvSpPr txBox="1">
            <a:spLocks noGrp="1"/>
          </p:cNvSpPr>
          <p:nvPr>
            <p:ph type="body" idx="1"/>
          </p:nvPr>
        </p:nvSpPr>
        <p:spPr>
          <a:xfrm>
            <a:off x="280737" y="903391"/>
            <a:ext cx="7654860"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(equilibrium constant) represents the relative amounts of products to reactants at equilibrium at a given temperature.</a:t>
            </a:r>
          </a:p>
          <a:p>
            <a:pPr marL="228600" marR="0" lvl="0" indent="-228600" algn="l" rtl="0">
              <a:spcBef>
                <a:spcPts val="2000"/>
              </a:spcBef>
              <a:spcAft>
                <a:spcPts val="0"/>
              </a:spcAft>
              <a:buClr>
                <a:schemeClr val="accent1"/>
              </a:buClr>
              <a:buSzPct val="75000"/>
              <a:buFont typeface="Noto Sans Symbols"/>
              <a:buChar char="■"/>
            </a:pP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(reaction progress) describes the relative amounts of products to reactants present at any point in the reaction at a given temperature. </a:t>
            </a:r>
          </a:p>
          <a:p>
            <a:pPr marL="228600" marR="0" lvl="0" indent="-228600" algn="l" rtl="0">
              <a:spcBef>
                <a:spcPts val="2000"/>
              </a:spcBef>
              <a:buClr>
                <a:schemeClr val="accent1"/>
              </a:buClr>
              <a:buSzPct val="75000"/>
              <a:buFont typeface="Noto Sans Symbols"/>
              <a:buChar char="■"/>
            </a:pP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and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only include substances that are gases or in aqueous solutions. No solids or liquids are ever included in these expressions.</a:t>
            </a:r>
          </a:p>
        </p:txBody>
      </p:sp>
      <p:sp>
        <p:nvSpPr>
          <p:cNvPr id="1610" name="Shape 1610"/>
          <p:cNvSpPr txBox="1">
            <a:spLocks noGrp="1"/>
          </p:cNvSpPr>
          <p:nvPr>
            <p:ph type="body" idx="2"/>
          </p:nvPr>
        </p:nvSpPr>
        <p:spPr>
          <a:xfrm>
            <a:off x="4038553" y="3149771"/>
            <a:ext cx="4781620" cy="424402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Similar reactions will have related</a:t>
            </a:r>
            <a:r>
              <a:rPr lang="en-US" sz="1800" b="0" i="1" u="none" strike="noStrike" cap="none">
                <a:solidFill>
                  <a:srgbClr val="595959"/>
                </a:solidFill>
                <a:latin typeface="Rockwell"/>
                <a:ea typeface="Rockwell"/>
                <a:cs typeface="Rockwell"/>
                <a:sym typeface="Rockwell"/>
              </a:rPr>
              <a:t> K </a:t>
            </a:r>
            <a:r>
              <a:rPr lang="en-US" sz="1800" b="0" i="0" u="none" strike="noStrike" cap="none">
                <a:solidFill>
                  <a:srgbClr val="595959"/>
                </a:solidFill>
                <a:latin typeface="Rockwell"/>
                <a:ea typeface="Rockwell"/>
                <a:cs typeface="Rockwell"/>
                <a:sym typeface="Rockwell"/>
              </a:rPr>
              <a:t>values at the same temperature.</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611" name="Shape 161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612" name="Shape 1612"/>
          <p:cNvSpPr txBox="1"/>
          <p:nvPr/>
        </p:nvSpPr>
        <p:spPr>
          <a:xfrm>
            <a:off x="0" y="6356237"/>
            <a:ext cx="9144000" cy="7232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lang="en-US" sz="1100">
                <a:solidFill>
                  <a:schemeClr val="dk1"/>
                </a:solidFill>
                <a:latin typeface="Rockwell"/>
                <a:ea typeface="Rockwell"/>
                <a:cs typeface="Rockwell"/>
                <a:sym typeface="Rockwell"/>
              </a:rPr>
              <a:t>															</a:t>
            </a:r>
          </a:p>
        </p:txBody>
      </p:sp>
      <p:sp>
        <p:nvSpPr>
          <p:cNvPr id="1613" name="Shape 161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14" name="Shape 161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615" name="Shape 1615"/>
          <p:cNvPicPr preferRelativeResize="0"/>
          <p:nvPr/>
        </p:nvPicPr>
        <p:blipFill rotWithShape="1">
          <a:blip r:embed="rId5">
            <a:alphaModFix/>
          </a:blip>
          <a:srcRect/>
          <a:stretch/>
        </p:blipFill>
        <p:spPr>
          <a:xfrm>
            <a:off x="4421982" y="3745269"/>
            <a:ext cx="3682124" cy="2635626"/>
          </a:xfrm>
          <a:prstGeom prst="rect">
            <a:avLst/>
          </a:prstGeom>
          <a:noFill/>
          <a:ln>
            <a:noFill/>
          </a:ln>
        </p:spPr>
      </p:pic>
      <p:pic>
        <p:nvPicPr>
          <p:cNvPr id="1616" name="Shape 1616"/>
          <p:cNvPicPr preferRelativeResize="0"/>
          <p:nvPr/>
        </p:nvPicPr>
        <p:blipFill rotWithShape="1">
          <a:blip r:embed="rId6">
            <a:alphaModFix/>
          </a:blip>
          <a:srcRect/>
          <a:stretch/>
        </p:blipFill>
        <p:spPr>
          <a:xfrm>
            <a:off x="793362" y="3185138"/>
            <a:ext cx="2425700" cy="1600199"/>
          </a:xfrm>
          <a:prstGeom prst="rect">
            <a:avLst/>
          </a:prstGeom>
          <a:noFill/>
          <a:ln>
            <a:noFill/>
          </a:ln>
        </p:spPr>
      </p:pic>
      <p:pic>
        <p:nvPicPr>
          <p:cNvPr id="1617" name="Shape 1617"/>
          <p:cNvPicPr preferRelativeResize="0"/>
          <p:nvPr/>
        </p:nvPicPr>
        <p:blipFill rotWithShape="1">
          <a:blip r:embed="rId7">
            <a:alphaModFix/>
          </a:blip>
          <a:srcRect l="3161" t="43257" r="5233" b="18304"/>
          <a:stretch/>
        </p:blipFill>
        <p:spPr>
          <a:xfrm>
            <a:off x="272668" y="4797667"/>
            <a:ext cx="3874366" cy="1220534"/>
          </a:xfrm>
          <a:prstGeom prst="rect">
            <a:avLst/>
          </a:prstGeom>
          <a:noFill/>
          <a:ln>
            <a:noFill/>
          </a:ln>
        </p:spPr>
      </p:pic>
      <p:sp>
        <p:nvSpPr>
          <p:cNvPr id="1618" name="Shape 1618"/>
          <p:cNvSpPr txBox="1"/>
          <p:nvPr/>
        </p:nvSpPr>
        <p:spPr>
          <a:xfrm>
            <a:off x="1787150" y="6003801"/>
            <a:ext cx="745676" cy="4791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800">
                <a:solidFill>
                  <a:srgbClr val="595959"/>
                </a:solidFill>
                <a:latin typeface="Rockwell"/>
                <a:ea typeface="Rockwell"/>
                <a:cs typeface="Rockwell"/>
                <a:sym typeface="Rockwell"/>
              </a:rPr>
              <a:t>2.9</a:t>
            </a:r>
          </a:p>
          <a:p>
            <a:pPr marL="228600" marR="0" lvl="0" indent="-228600" algn="l" rtl="0">
              <a:spcBef>
                <a:spcPts val="2000"/>
              </a:spcBef>
              <a:buClr>
                <a:schemeClr val="accent1"/>
              </a:buClr>
              <a:buFont typeface="Noto Sans Symbols"/>
              <a:buNone/>
            </a:pPr>
            <a:endParaRPr sz="1800">
              <a:solidFill>
                <a:srgbClr val="595959"/>
              </a:solidFill>
              <a:latin typeface="Rockwell"/>
              <a:ea typeface="Rockwell"/>
              <a:cs typeface="Rockwell"/>
              <a:sym typeface="Rockwell"/>
            </a:endParaRPr>
          </a:p>
        </p:txBody>
      </p:sp>
      <p:sp>
        <p:nvSpPr>
          <p:cNvPr id="1619" name="Shape 1619"/>
          <p:cNvSpPr/>
          <p:nvPr/>
        </p:nvSpPr>
        <p:spPr>
          <a:xfrm>
            <a:off x="591510" y="5981214"/>
            <a:ext cx="3160660" cy="37502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19"/>
                                        </p:tgtEl>
                                      </p:cBhvr>
                                    </p:animEffect>
                                    <p:set>
                                      <p:cBhvr>
                                        <p:cTn id="7" dur="1" fill="hold">
                                          <p:stCondLst>
                                            <p:cond delay="2000"/>
                                          </p:stCondLst>
                                        </p:cTn>
                                        <p:tgtEl>
                                          <p:spTgt spid="16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Shape 162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Kinetics and Equilibrium</a:t>
            </a:r>
          </a:p>
        </p:txBody>
      </p:sp>
      <p:sp>
        <p:nvSpPr>
          <p:cNvPr id="1625" name="Shape 1625"/>
          <p:cNvSpPr txBox="1">
            <a:spLocks noGrp="1"/>
          </p:cNvSpPr>
          <p:nvPr>
            <p:ph type="body" idx="1"/>
          </p:nvPr>
        </p:nvSpPr>
        <p:spPr>
          <a:xfrm>
            <a:off x="0" y="865237"/>
            <a:ext cx="8190957" cy="3415130"/>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Kinetics examines the rate at which reactions proceed. Rate laws are used to describe how reactant concentrations affect a reaction’s rate. Rate constants (k) in rate law expressions are determined experimentally at a given temperature.</a:t>
            </a:r>
          </a:p>
          <a:p>
            <a:pPr marL="228600" marR="0" lvl="0" indent="-228600" algn="l" rtl="0">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Equilibrium describes the state at which the rates of the forward reaction and the reverse reaction are constant and equal. </a:t>
            </a:r>
          </a:p>
          <a:p>
            <a:pPr marL="228600" marR="0" lvl="0" indent="-228600" algn="l" rtl="0">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If the rates are initially unequal (the system is not at equilibrium), the faster direction depletes its reactants, which feeds back to slow down that direction.  </a:t>
            </a:r>
          </a:p>
          <a:p>
            <a:pPr marL="228600" marR="0" lvl="0" indent="-228600" algn="l" rtl="0">
              <a:spcBef>
                <a:spcPts val="2000"/>
              </a:spcBef>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At the same time, the slower direction accumulates its reactants, speeding up the slower direction.  </a:t>
            </a:r>
          </a:p>
        </p:txBody>
      </p:sp>
      <p:sp>
        <p:nvSpPr>
          <p:cNvPr id="1626" name="Shape 162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27" name="Shape 1627"/>
          <p:cNvSpPr txBox="1"/>
          <p:nvPr/>
        </p:nvSpPr>
        <p:spPr>
          <a:xfrm>
            <a:off x="-91503" y="6242446"/>
            <a:ext cx="9144000" cy="8002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lang="en-US" sz="1000">
                <a:solidFill>
                  <a:schemeClr val="dk1"/>
                </a:solidFill>
                <a:latin typeface="Rockwell"/>
                <a:ea typeface="Rockwell"/>
                <a:cs typeface="Rockwell"/>
                <a:sym typeface="Rockwell"/>
              </a:rPr>
              <a:t>																	</a:t>
            </a:r>
          </a:p>
          <a:p>
            <a:pPr marL="0" marR="0" lvl="0" indent="0" algn="l" rtl="0">
              <a:spcBef>
                <a:spcPts val="0"/>
              </a:spcBef>
              <a:buNone/>
            </a:pPr>
            <a:endParaRPr sz="1000">
              <a:solidFill>
                <a:schemeClr val="dk1"/>
              </a:solidFill>
              <a:latin typeface="Rockwell"/>
              <a:ea typeface="Rockwell"/>
              <a:cs typeface="Rockwell"/>
              <a:sym typeface="Rockwell"/>
            </a:endParaRPr>
          </a:p>
        </p:txBody>
      </p:sp>
      <p:sp>
        <p:nvSpPr>
          <p:cNvPr id="1628" name="Shape 162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629" name="Shape 1629"/>
          <p:cNvPicPr preferRelativeResize="0"/>
          <p:nvPr/>
        </p:nvPicPr>
        <p:blipFill rotWithShape="1">
          <a:blip r:embed="rId5">
            <a:alphaModFix/>
          </a:blip>
          <a:srcRect l="7917" r="8851"/>
          <a:stretch/>
        </p:blipFill>
        <p:spPr>
          <a:xfrm>
            <a:off x="5955235" y="3972144"/>
            <a:ext cx="2942169" cy="2356604"/>
          </a:xfrm>
          <a:prstGeom prst="rect">
            <a:avLst/>
          </a:prstGeom>
          <a:noFill/>
          <a:ln>
            <a:noFill/>
          </a:ln>
        </p:spPr>
      </p:pic>
      <p:sp>
        <p:nvSpPr>
          <p:cNvPr id="1630" name="Shape 1630"/>
          <p:cNvSpPr txBox="1">
            <a:spLocks noGrp="1"/>
          </p:cNvSpPr>
          <p:nvPr>
            <p:ph type="body" idx="1"/>
          </p:nvPr>
        </p:nvSpPr>
        <p:spPr>
          <a:xfrm>
            <a:off x="0" y="3621098"/>
            <a:ext cx="6076114" cy="341513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These loops continue until the faster rate and the slower rate have become equal. </a:t>
            </a:r>
          </a:p>
          <a:p>
            <a:pPr marL="228600" marR="0" lvl="0" indent="-228600" algn="l" rtl="0">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In the graph to the right, after equilibrium has been achieved, additional hydrogen gas is added to the system. The system then consumes both H</a:t>
            </a:r>
            <a:r>
              <a:rPr lang="en-US" sz="1700" b="0" i="0" u="none" strike="noStrike" cap="none" baseline="-25000">
                <a:solidFill>
                  <a:srgbClr val="595959"/>
                </a:solidFill>
                <a:latin typeface="Rockwell"/>
                <a:ea typeface="Rockwell"/>
                <a:cs typeface="Rockwell"/>
                <a:sym typeface="Rockwell"/>
              </a:rPr>
              <a:t>2</a:t>
            </a:r>
            <a:r>
              <a:rPr lang="en-US" sz="1700" b="0" i="0" u="none" strike="noStrike" cap="none">
                <a:solidFill>
                  <a:srgbClr val="595959"/>
                </a:solidFill>
                <a:latin typeface="Rockwell"/>
                <a:ea typeface="Rockwell"/>
                <a:cs typeface="Rockwell"/>
                <a:sym typeface="Rockwell"/>
              </a:rPr>
              <a:t> and N</a:t>
            </a:r>
            <a:r>
              <a:rPr lang="en-US" sz="1700" b="0" i="0" u="none" strike="noStrike" cap="none" baseline="-25000">
                <a:solidFill>
                  <a:srgbClr val="595959"/>
                </a:solidFill>
                <a:latin typeface="Rockwell"/>
                <a:ea typeface="Rockwell"/>
                <a:cs typeface="Rockwell"/>
                <a:sym typeface="Rockwell"/>
              </a:rPr>
              <a:t>2</a:t>
            </a:r>
            <a:r>
              <a:rPr lang="en-US" sz="1700" b="0" i="0" u="none" strike="noStrike" cap="none">
                <a:solidFill>
                  <a:srgbClr val="595959"/>
                </a:solidFill>
                <a:latin typeface="Rockwell"/>
                <a:ea typeface="Rockwell"/>
                <a:cs typeface="Rockwell"/>
                <a:sym typeface="Rockwell"/>
              </a:rPr>
              <a:t> to form additional NH</a:t>
            </a:r>
            <a:r>
              <a:rPr lang="en-US" sz="1700" b="0" i="0" u="none" strike="noStrike" cap="none" baseline="-25000">
                <a:solidFill>
                  <a:srgbClr val="595959"/>
                </a:solidFill>
                <a:latin typeface="Rockwell"/>
                <a:ea typeface="Rockwell"/>
                <a:cs typeface="Rockwell"/>
                <a:sym typeface="Rockwell"/>
              </a:rPr>
              <a:t>3</a:t>
            </a:r>
            <a:r>
              <a:rPr lang="en-US" sz="1700" b="0" i="0" u="none" strike="noStrike" cap="none">
                <a:solidFill>
                  <a:srgbClr val="595959"/>
                </a:solidFill>
                <a:latin typeface="Rockwell"/>
                <a:ea typeface="Rockwell"/>
                <a:cs typeface="Rockwell"/>
                <a:sym typeface="Rockwell"/>
              </a:rPr>
              <a:t> molecules, eventually reestablishing equilibrium. </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pic>
        <p:nvPicPr>
          <p:cNvPr id="1635" name="Shape 1635"/>
          <p:cNvPicPr preferRelativeResize="0"/>
          <p:nvPr/>
        </p:nvPicPr>
        <p:blipFill rotWithShape="1">
          <a:blip r:embed="rId3">
            <a:alphaModFix/>
          </a:blip>
          <a:srcRect/>
          <a:stretch/>
        </p:blipFill>
        <p:spPr>
          <a:xfrm>
            <a:off x="2490596" y="3868939"/>
            <a:ext cx="4179759" cy="2068111"/>
          </a:xfrm>
          <a:prstGeom prst="rect">
            <a:avLst/>
          </a:prstGeom>
          <a:noFill/>
          <a:ln>
            <a:noFill/>
          </a:ln>
        </p:spPr>
      </p:pic>
      <p:sp>
        <p:nvSpPr>
          <p:cNvPr id="1636" name="Shape 163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1" u="none" strike="noStrike" cap="none">
                <a:solidFill>
                  <a:schemeClr val="accent1"/>
                </a:solidFill>
                <a:latin typeface="Rockwell"/>
                <a:ea typeface="Rockwell"/>
                <a:cs typeface="Rockwell"/>
                <a:sym typeface="Rockwell"/>
              </a:rPr>
              <a:t>Q</a:t>
            </a:r>
            <a:r>
              <a:rPr lang="en-US" sz="3600" b="0" i="0" u="none" strike="noStrike" cap="none">
                <a:solidFill>
                  <a:schemeClr val="accent1"/>
                </a:solidFill>
                <a:latin typeface="Rockwell"/>
                <a:ea typeface="Rockwell"/>
                <a:cs typeface="Rockwell"/>
                <a:sym typeface="Rockwell"/>
              </a:rPr>
              <a:t> vs. </a:t>
            </a:r>
            <a:r>
              <a:rPr lang="en-US" sz="3600" b="0" i="1" u="none" strike="noStrike" cap="none">
                <a:solidFill>
                  <a:schemeClr val="accent1"/>
                </a:solidFill>
                <a:latin typeface="Rockwell"/>
                <a:ea typeface="Rockwell"/>
                <a:cs typeface="Rockwell"/>
                <a:sym typeface="Rockwell"/>
              </a:rPr>
              <a:t>K</a:t>
            </a:r>
          </a:p>
        </p:txBody>
      </p:sp>
      <p:sp>
        <p:nvSpPr>
          <p:cNvPr id="1637" name="Shape 1637"/>
          <p:cNvSpPr txBox="1">
            <a:spLocks noGrp="1"/>
          </p:cNvSpPr>
          <p:nvPr>
            <p:ph type="body" idx="1"/>
          </p:nvPr>
        </p:nvSpPr>
        <p:spPr>
          <a:xfrm>
            <a:off x="0" y="1017471"/>
            <a:ext cx="8157538" cy="40497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Equilibrium is reacted when the rates of the forward reaction and the rates of the reverse reaction are equal, which is when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is equal to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Comparing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to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enables us to determine if a chemical system has achieved equilibrium or will need to move towards reactants or products to reach equilibrium.</a:t>
            </a:r>
          </a:p>
          <a:p>
            <a:pPr marL="0" marR="0" lvl="0" indent="0" algn="l" rtl="0">
              <a:spcBef>
                <a:spcPts val="2000"/>
              </a:spcBef>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    -  if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&lt;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the reaction will proceed in the forward direction until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 </a:t>
            </a:r>
            <a:r>
              <a:rPr lang="en-US" sz="1800" b="0" i="1" u="none" strike="noStrike" cap="none">
                <a:solidFill>
                  <a:srgbClr val="595959"/>
                </a:solidFill>
                <a:latin typeface="Rockwell"/>
                <a:ea typeface="Rockwell"/>
                <a:cs typeface="Rockwell"/>
                <a:sym typeface="Rockwell"/>
              </a:rPr>
              <a:t>K</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  if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&gt;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the reaction will proceed in the reverse direction until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 </a:t>
            </a:r>
            <a:r>
              <a:rPr lang="en-US" sz="1800" b="0" i="1" u="none" strike="noStrike" cap="none">
                <a:solidFill>
                  <a:srgbClr val="595959"/>
                </a:solidFill>
                <a:latin typeface="Rockwell"/>
                <a:ea typeface="Rockwell"/>
                <a:cs typeface="Rockwell"/>
                <a:sym typeface="Rockwell"/>
              </a:rPr>
              <a:t>K</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  if </a:t>
            </a:r>
            <a:r>
              <a:rPr lang="en-US" sz="1800" b="0" i="1" u="none" strike="noStrike" cap="none">
                <a:solidFill>
                  <a:srgbClr val="595959"/>
                </a:solidFill>
                <a:latin typeface="Rockwell"/>
                <a:ea typeface="Rockwell"/>
                <a:cs typeface="Rockwell"/>
                <a:sym typeface="Rockwell"/>
              </a:rPr>
              <a:t>Q </a:t>
            </a:r>
            <a:r>
              <a:rPr lang="en-US" sz="1800" b="0" i="0" u="none" strike="noStrike" cap="none">
                <a:solidFill>
                  <a:srgbClr val="595959"/>
                </a:solidFill>
                <a:latin typeface="Rockwell"/>
                <a:ea typeface="Rockwell"/>
                <a:cs typeface="Rockwell"/>
                <a:sym typeface="Rockwell"/>
              </a:rPr>
              <a:t>=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the reaction is at equilibrium, and the concentrations of</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reactants and products remain constant</a:t>
            </a:r>
          </a:p>
        </p:txBody>
      </p:sp>
      <p:sp>
        <p:nvSpPr>
          <p:cNvPr id="1638" name="Shape 163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639" name="Shape 1639"/>
          <p:cNvSpPr txBox="1"/>
          <p:nvPr/>
        </p:nvSpPr>
        <p:spPr>
          <a:xfrm>
            <a:off x="0" y="5986367"/>
            <a:ext cx="9144000" cy="10926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lang="en-US" sz="1000">
                <a:solidFill>
                  <a:schemeClr val="dk1"/>
                </a:solidFill>
                <a:latin typeface="Rockwell"/>
                <a:ea typeface="Rockwell"/>
                <a:cs typeface="Rockwell"/>
                <a:sym typeface="Rockwell"/>
              </a:rPr>
              <a:t>	</a:t>
            </a:r>
            <a:r>
              <a:rPr lang="en-US" sz="1100">
                <a:solidFill>
                  <a:schemeClr val="dk1"/>
                </a:solidFill>
                <a:latin typeface="Rockwell"/>
                <a:ea typeface="Rockwell"/>
                <a:cs typeface="Rockwell"/>
                <a:sym typeface="Rockwell"/>
              </a:rPr>
              <a:t>																</a:t>
            </a:r>
          </a:p>
        </p:txBody>
      </p:sp>
      <p:sp>
        <p:nvSpPr>
          <p:cNvPr id="1640" name="Shape 164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Electronic Structure of the Atom: </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1</a:t>
            </a:r>
            <a:r>
              <a:rPr lang="en-US" sz="3600" b="0" i="0" u="none" strike="noStrike" cap="none" baseline="30000">
                <a:solidFill>
                  <a:schemeClr val="accent1"/>
                </a:solidFill>
                <a:latin typeface="Rockwell"/>
                <a:ea typeface="Rockwell"/>
                <a:cs typeface="Rockwell"/>
                <a:sym typeface="Rockwell"/>
              </a:rPr>
              <a:t>st</a:t>
            </a:r>
            <a:r>
              <a:rPr lang="en-US" sz="3600" b="0" i="0" u="none" strike="noStrike" cap="none">
                <a:solidFill>
                  <a:schemeClr val="accent1"/>
                </a:solidFill>
                <a:latin typeface="Rockwell"/>
                <a:ea typeface="Rockwell"/>
                <a:cs typeface="Rockwell"/>
                <a:sym typeface="Rockwell"/>
              </a:rPr>
              <a:t> Ionization Energy Irregularities </a:t>
            </a:r>
          </a:p>
        </p:txBody>
      </p:sp>
      <p:pic>
        <p:nvPicPr>
          <p:cNvPr id="351" name="Shape 351" descr="P Table Ionization Energy.png"/>
          <p:cNvPicPr preferRelativeResize="0">
            <a:picLocks noGrp="1"/>
          </p:cNvPicPr>
          <p:nvPr>
            <p:ph type="body" idx="1"/>
          </p:nvPr>
        </p:nvPicPr>
        <p:blipFill rotWithShape="1">
          <a:blip r:embed="rId3">
            <a:alphaModFix/>
          </a:blip>
          <a:srcRect t="-601" b="-601"/>
          <a:stretch/>
        </p:blipFill>
        <p:spPr>
          <a:xfrm>
            <a:off x="127768" y="1470525"/>
            <a:ext cx="4382946" cy="2972383"/>
          </a:xfrm>
          <a:prstGeom prst="rect">
            <a:avLst/>
          </a:prstGeom>
          <a:noFill/>
          <a:ln>
            <a:noFill/>
          </a:ln>
        </p:spPr>
      </p:pic>
      <p:sp>
        <p:nvSpPr>
          <p:cNvPr id="352" name="Shape 352"/>
          <p:cNvSpPr txBox="1">
            <a:spLocks noGrp="1"/>
          </p:cNvSpPr>
          <p:nvPr>
            <p:ph type="body" idx="2"/>
          </p:nvPr>
        </p:nvSpPr>
        <p:spPr>
          <a:xfrm>
            <a:off x="4399878" y="1470525"/>
            <a:ext cx="4008965"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a:t>
            </a:r>
            <a:r>
              <a:rPr lang="en-US" sz="1800" b="0" i="0" u="none" strike="noStrike" cap="none" baseline="30000">
                <a:solidFill>
                  <a:srgbClr val="595959"/>
                </a:solidFill>
                <a:latin typeface="Rockwell"/>
                <a:ea typeface="Rockwell"/>
                <a:cs typeface="Rockwell"/>
                <a:sym typeface="Rockwell"/>
              </a:rPr>
              <a:t>st</a:t>
            </a:r>
            <a:r>
              <a:rPr lang="en-US" sz="1800" b="0" i="0" u="none" strike="noStrike" cap="none">
                <a:solidFill>
                  <a:srgbClr val="595959"/>
                </a:solidFill>
                <a:latin typeface="Rockwell"/>
                <a:ea typeface="Rockwell"/>
                <a:cs typeface="Rockwell"/>
                <a:sym typeface="Rockwell"/>
              </a:rPr>
              <a:t> Ionization Energy Energy (IE) decreases from Be to B and Mg to Al</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Electron in 2p or 3p shielded by 2s</a:t>
            </a:r>
            <a:r>
              <a:rPr lang="en-US" sz="1800" b="0" i="0" u="none" strike="noStrike" cap="none" baseline="30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or 3s</a:t>
            </a:r>
            <a:r>
              <a:rPr lang="en-US" sz="1800" b="0" i="0" u="none" strike="noStrike" cap="none" baseline="30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electrons, decreasing coulombic attraction despite additional proton in nucleus.</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Same effect seen in 3d</a:t>
            </a:r>
            <a:r>
              <a:rPr lang="en-US" sz="1800" b="0" i="0" u="none" strike="noStrike" cap="none" baseline="30000">
                <a:solidFill>
                  <a:srgbClr val="595959"/>
                </a:solidFill>
                <a:latin typeface="Rockwell"/>
                <a:ea typeface="Rockwell"/>
                <a:cs typeface="Rockwell"/>
                <a:sym typeface="Rockwell"/>
              </a:rPr>
              <a:t>10</a:t>
            </a:r>
            <a:r>
              <a:rPr lang="en-US" sz="1800" b="0" i="0" u="none" strike="noStrike" cap="none">
                <a:solidFill>
                  <a:srgbClr val="595959"/>
                </a:solidFill>
                <a:latin typeface="Rockwell"/>
                <a:ea typeface="Rockwell"/>
                <a:cs typeface="Rockwell"/>
                <a:sym typeface="Rockwell"/>
              </a:rPr>
              <a:t>-4p, 4d</a:t>
            </a:r>
            <a:r>
              <a:rPr lang="en-US" sz="1800" b="0" i="0" u="none" strike="noStrike" cap="none" baseline="30000">
                <a:solidFill>
                  <a:srgbClr val="595959"/>
                </a:solidFill>
                <a:latin typeface="Rockwell"/>
                <a:ea typeface="Rockwell"/>
                <a:cs typeface="Rockwell"/>
                <a:sym typeface="Rockwell"/>
              </a:rPr>
              <a:t>10</a:t>
            </a:r>
            <a:r>
              <a:rPr lang="en-US" sz="1800" b="0" i="0" u="none" strike="noStrike" cap="none">
                <a:solidFill>
                  <a:srgbClr val="595959"/>
                </a:solidFill>
                <a:latin typeface="Rockwell"/>
                <a:ea typeface="Rockwell"/>
                <a:cs typeface="Rockwell"/>
                <a:sym typeface="Rockwell"/>
              </a:rPr>
              <a:t>-5p and 5d</a:t>
            </a:r>
            <a:r>
              <a:rPr lang="en-US" sz="1800" b="0" i="0" u="none" strike="noStrike" cap="none" baseline="30000">
                <a:solidFill>
                  <a:srgbClr val="595959"/>
                </a:solidFill>
                <a:latin typeface="Rockwell"/>
                <a:ea typeface="Rockwell"/>
                <a:cs typeface="Rockwell"/>
                <a:sym typeface="Rockwell"/>
              </a:rPr>
              <a:t>10</a:t>
            </a:r>
            <a:r>
              <a:rPr lang="en-US" sz="1800" b="0" i="0" u="none" strike="noStrike" cap="none">
                <a:solidFill>
                  <a:srgbClr val="595959"/>
                </a:solidFill>
                <a:latin typeface="Rockwell"/>
                <a:ea typeface="Rockwell"/>
                <a:cs typeface="Rockwell"/>
                <a:sym typeface="Rockwell"/>
              </a:rPr>
              <a:t>-6p</a:t>
            </a:r>
          </a:p>
          <a:p>
            <a:pPr marL="228600" marR="0" lvl="0"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a:t>
            </a:r>
            <a:r>
              <a:rPr lang="en-US" sz="1800" b="0" i="0" u="none" strike="noStrike" cap="none" baseline="30000">
                <a:solidFill>
                  <a:srgbClr val="595959"/>
                </a:solidFill>
                <a:latin typeface="Rockwell"/>
                <a:ea typeface="Rockwell"/>
                <a:cs typeface="Rockwell"/>
                <a:sym typeface="Rockwell"/>
              </a:rPr>
              <a:t>st</a:t>
            </a:r>
            <a:r>
              <a:rPr lang="en-US" sz="1800" b="0" i="0" u="none" strike="noStrike" cap="none">
                <a:solidFill>
                  <a:srgbClr val="595959"/>
                </a:solidFill>
                <a:latin typeface="Rockwell"/>
                <a:ea typeface="Rockwell"/>
                <a:cs typeface="Rockwell"/>
                <a:sym typeface="Rockwell"/>
              </a:rPr>
              <a:t> Ionization Energy decreases from N to O and P to S</a:t>
            </a:r>
          </a:p>
          <a:p>
            <a:pPr marL="457200" marR="0" lvl="1" indent="-228600" algn="l" rtl="0">
              <a:spcBef>
                <a:spcPts val="600"/>
              </a:spcBef>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np</a:t>
            </a:r>
            <a:r>
              <a:rPr lang="en-US" sz="1800" b="0" i="0" u="none" strike="noStrike" cap="none" baseline="30000">
                <a:solidFill>
                  <a:srgbClr val="595959"/>
                </a:solidFill>
                <a:latin typeface="Rockwell"/>
                <a:ea typeface="Rockwell"/>
                <a:cs typeface="Rockwell"/>
                <a:sym typeface="Rockwell"/>
              </a:rPr>
              <a:t>4</a:t>
            </a:r>
            <a:r>
              <a:rPr lang="en-US" sz="1800" b="0" i="0" u="none" strike="noStrike" cap="none">
                <a:solidFill>
                  <a:srgbClr val="595959"/>
                </a:solidFill>
                <a:latin typeface="Rockwell"/>
                <a:ea typeface="Rockwell"/>
                <a:cs typeface="Rockwell"/>
                <a:sym typeface="Rockwell"/>
              </a:rPr>
              <a:t> contains first paired p electrons,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repulsion decreases coulombic attraction despite additional proton</a:t>
            </a:r>
          </a:p>
        </p:txBody>
      </p:sp>
      <p:sp>
        <p:nvSpPr>
          <p:cNvPr id="353" name="Shape 35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354" name="Shape 354"/>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1.8: </a:t>
            </a:r>
            <a:r>
              <a:rPr lang="en-US" sz="1800">
                <a:solidFill>
                  <a:srgbClr val="000000"/>
                </a:solidFill>
                <a:latin typeface="Calibri"/>
                <a:ea typeface="Calibri"/>
                <a:cs typeface="Calibri"/>
                <a:sym typeface="Calibri"/>
              </a:rPr>
              <a:t>The student is able to explain the distribution of electrons using Coulomb’s law to analyze measured energies.</a:t>
            </a:r>
            <a:r>
              <a:rPr lang="en-US" sz="1800">
                <a:solidFill>
                  <a:schemeClr val="dk1"/>
                </a:solidFill>
                <a:latin typeface="Rockwell"/>
                <a:ea typeface="Rockwell"/>
                <a:cs typeface="Rockwell"/>
                <a:sym typeface="Rockwell"/>
              </a:rPr>
              <a:t>														</a:t>
            </a:r>
          </a:p>
        </p:txBody>
      </p:sp>
      <p:sp>
        <p:nvSpPr>
          <p:cNvPr id="355" name="Shape 35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356" name="Shape 35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357" name="Shape 357"/>
          <p:cNvSpPr/>
          <p:nvPr/>
        </p:nvSpPr>
        <p:spPr>
          <a:xfrm>
            <a:off x="715818" y="3105726"/>
            <a:ext cx="288637" cy="438727"/>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58" name="Shape 358"/>
          <p:cNvSpPr/>
          <p:nvPr/>
        </p:nvSpPr>
        <p:spPr>
          <a:xfrm>
            <a:off x="1066800" y="3352800"/>
            <a:ext cx="288637" cy="438727"/>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59" name="Shape 359"/>
          <p:cNvSpPr/>
          <p:nvPr/>
        </p:nvSpPr>
        <p:spPr>
          <a:xfrm>
            <a:off x="1794164" y="3175000"/>
            <a:ext cx="399471" cy="616528"/>
          </a:xfrm>
          <a:prstGeom prst="ellipse">
            <a:avLst/>
          </a:prstGeom>
          <a:noFill/>
          <a:ln w="19050" cap="flat" cmpd="sng">
            <a:solidFill>
              <a:srgbClr val="7A790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60" name="Shape 360"/>
          <p:cNvSpPr/>
          <p:nvPr/>
        </p:nvSpPr>
        <p:spPr>
          <a:xfrm>
            <a:off x="2556164" y="3175000"/>
            <a:ext cx="376380" cy="616528"/>
          </a:xfrm>
          <a:prstGeom prst="ellipse">
            <a:avLst/>
          </a:prstGeom>
          <a:noFill/>
          <a:ln w="19050" cap="flat" cmpd="sng">
            <a:solidFill>
              <a:srgbClr val="7A78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361" name="Shape 361"/>
          <p:cNvSpPr/>
          <p:nvPr/>
        </p:nvSpPr>
        <p:spPr>
          <a:xfrm>
            <a:off x="3906982" y="3175000"/>
            <a:ext cx="376380" cy="616528"/>
          </a:xfrm>
          <a:prstGeom prst="ellipse">
            <a:avLst/>
          </a:prstGeom>
          <a:noFill/>
          <a:ln w="19050" cap="flat" cmpd="sng">
            <a:solidFill>
              <a:srgbClr val="7A78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362" name="Shape 362" descr="PES Comparison Question.png"/>
          <p:cNvPicPr preferRelativeResize="0"/>
          <p:nvPr/>
        </p:nvPicPr>
        <p:blipFill rotWithShape="1">
          <a:blip r:embed="rId6">
            <a:alphaModFix/>
          </a:blip>
          <a:srcRect/>
          <a:stretch/>
        </p:blipFill>
        <p:spPr>
          <a:xfrm>
            <a:off x="1651000" y="592460"/>
            <a:ext cx="5837195" cy="567307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63" name="Shape 363"/>
          <p:cNvSpPr/>
          <p:nvPr/>
        </p:nvSpPr>
        <p:spPr>
          <a:xfrm>
            <a:off x="1651000" y="5449455"/>
            <a:ext cx="5837570" cy="803445"/>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63"/>
                                        </p:tgtEl>
                                      </p:cBhvr>
                                    </p:animEffect>
                                    <p:set>
                                      <p:cBhvr>
                                        <p:cTn id="15" dur="1" fill="hold">
                                          <p:stCondLst>
                                            <p:cond delay="2000"/>
                                          </p:stCondLst>
                                        </p:cTn>
                                        <p:tgtEl>
                                          <p:spTgt spid="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Shape 164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Calculating </a:t>
            </a:r>
            <a:r>
              <a:rPr lang="en-US" sz="3600" b="0" i="1" u="none" strike="noStrike" cap="none">
                <a:solidFill>
                  <a:schemeClr val="accent1"/>
                </a:solidFill>
                <a:latin typeface="Rockwell"/>
                <a:ea typeface="Rockwell"/>
                <a:cs typeface="Rockwell"/>
                <a:sym typeface="Rockwell"/>
              </a:rPr>
              <a:t>K</a:t>
            </a:r>
          </a:p>
        </p:txBody>
      </p:sp>
      <p:sp>
        <p:nvSpPr>
          <p:cNvPr id="1646" name="Shape 1646"/>
          <p:cNvSpPr txBox="1">
            <a:spLocks noGrp="1"/>
          </p:cNvSpPr>
          <p:nvPr>
            <p:ph type="body" idx="1"/>
          </p:nvPr>
        </p:nvSpPr>
        <p:spPr>
          <a:xfrm>
            <a:off x="498516" y="973990"/>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Equilibrium constants can be determined using experimental concentrations of reactants and products at equilibrium.</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Steps:</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1) Write an equilibrium expression</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2) Determine equilibrium molar concentrations or partial pressures for all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substances in expression</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3) Substitute quantities into equilibrium expression and solve.</a:t>
            </a:r>
          </a:p>
        </p:txBody>
      </p:sp>
      <p:sp>
        <p:nvSpPr>
          <p:cNvPr id="1647" name="Shape 164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48" name="Shape 1648"/>
          <p:cNvSpPr txBox="1"/>
          <p:nvPr/>
        </p:nvSpPr>
        <p:spPr>
          <a:xfrm>
            <a:off x="0" y="6257605"/>
            <a:ext cx="9144000" cy="8156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lang="en-US" sz="1100">
                <a:solidFill>
                  <a:schemeClr val="dk1"/>
                </a:solidFill>
                <a:latin typeface="Rockwell"/>
                <a:ea typeface="Rockwell"/>
                <a:cs typeface="Rockwell"/>
                <a:sym typeface="Rockwell"/>
              </a:rPr>
              <a:t>																</a:t>
            </a:r>
          </a:p>
        </p:txBody>
      </p:sp>
      <p:sp>
        <p:nvSpPr>
          <p:cNvPr id="1649" name="Shape 164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650" name="Shape 1650"/>
          <p:cNvSpPr txBox="1">
            <a:spLocks noGrp="1"/>
          </p:cNvSpPr>
          <p:nvPr>
            <p:ph type="body" idx="1"/>
          </p:nvPr>
        </p:nvSpPr>
        <p:spPr>
          <a:xfrm>
            <a:off x="498474" y="3345537"/>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Example: Calculate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for the following system if 0.1908 mol CO</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0.0908 mol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0.0092 CO, and 0.0092 mol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vapor are present in a 2.00 L vessel at equilibrium:</a:t>
            </a: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pic>
        <p:nvPicPr>
          <p:cNvPr id="1651" name="Shape 1651"/>
          <p:cNvPicPr preferRelativeResize="0"/>
          <p:nvPr/>
        </p:nvPicPr>
        <p:blipFill rotWithShape="1">
          <a:blip r:embed="rId5">
            <a:alphaModFix/>
          </a:blip>
          <a:srcRect/>
          <a:stretch/>
        </p:blipFill>
        <p:spPr>
          <a:xfrm>
            <a:off x="2040408" y="4240885"/>
            <a:ext cx="3657600" cy="431799"/>
          </a:xfrm>
          <a:prstGeom prst="rect">
            <a:avLst/>
          </a:prstGeom>
          <a:noFill/>
          <a:ln>
            <a:noFill/>
          </a:ln>
        </p:spPr>
      </p:pic>
      <p:sp>
        <p:nvSpPr>
          <p:cNvPr id="1652" name="Shape 1652"/>
          <p:cNvSpPr/>
          <p:nvPr/>
        </p:nvSpPr>
        <p:spPr>
          <a:xfrm>
            <a:off x="2414051" y="5024444"/>
            <a:ext cx="3160660" cy="707232"/>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pic>
        <p:nvPicPr>
          <p:cNvPr id="1653" name="Shape 1653" descr="Screen Shot 2016-04-09 at 2.12.05 PM.png"/>
          <p:cNvPicPr preferRelativeResize="0"/>
          <p:nvPr/>
        </p:nvPicPr>
        <p:blipFill rotWithShape="1">
          <a:blip r:embed="rId6">
            <a:alphaModFix/>
          </a:blip>
          <a:srcRect t="2296"/>
          <a:stretch/>
        </p:blipFill>
        <p:spPr>
          <a:xfrm>
            <a:off x="463181" y="1769816"/>
            <a:ext cx="8153143" cy="4227627"/>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1654" name="Shape 1654"/>
          <p:cNvSpPr txBox="1"/>
          <p:nvPr/>
        </p:nvSpPr>
        <p:spPr>
          <a:xfrm>
            <a:off x="7295067" y="-2846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52"/>
                                        </p:tgtEl>
                                      </p:cBhvr>
                                    </p:animEffect>
                                    <p:set>
                                      <p:cBhvr>
                                        <p:cTn id="7" dur="1" fill="hold">
                                          <p:stCondLst>
                                            <p:cond delay="2000"/>
                                          </p:stCondLst>
                                        </p:cTn>
                                        <p:tgtEl>
                                          <p:spTgt spid="16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Shape 165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Calculating </a:t>
            </a:r>
            <a:r>
              <a:rPr lang="en-US" sz="3600" b="0" i="1" u="none" strike="noStrike" cap="none">
                <a:solidFill>
                  <a:schemeClr val="accent1"/>
                </a:solidFill>
                <a:latin typeface="Rockwell"/>
                <a:ea typeface="Rockwell"/>
                <a:cs typeface="Rockwell"/>
                <a:sym typeface="Rockwell"/>
              </a:rPr>
              <a:t>K</a:t>
            </a:r>
          </a:p>
        </p:txBody>
      </p:sp>
      <p:sp>
        <p:nvSpPr>
          <p:cNvPr id="1660" name="Shape 1660"/>
          <p:cNvSpPr txBox="1">
            <a:spLocks noGrp="1"/>
          </p:cNvSpPr>
          <p:nvPr>
            <p:ph type="body" idx="1"/>
          </p:nvPr>
        </p:nvSpPr>
        <p:spPr>
          <a:xfrm>
            <a:off x="498516" y="973990"/>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Equilibrium constants can also be determined from both initial and equilibrium concentrations using an ICE chart. </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Steps:</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1) Write an equilibrium expression</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2) Determine molar concentrations or partial pressures for all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substances in expression</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3) Determine equilibrium concentrations or partial pressures using an </a:t>
            </a:r>
            <a:r>
              <a:rPr lang="en-US" sz="1800" b="0" i="0" u="sng" strike="noStrike" cap="none">
                <a:solidFill>
                  <a:schemeClr val="hlink"/>
                </a:solidFill>
                <a:latin typeface="Rockwell"/>
                <a:ea typeface="Rockwell"/>
                <a:cs typeface="Rockwell"/>
                <a:sym typeface="Rockwell"/>
                <a:hlinkClick r:id="rId3"/>
              </a:rPr>
              <a:t>ICE </a:t>
            </a:r>
            <a:br>
              <a:rPr lang="en-US" sz="1800" b="0" i="0" u="sng" strike="noStrike" cap="none">
                <a:solidFill>
                  <a:schemeClr val="hlink"/>
                </a:solidFill>
                <a:latin typeface="Rockwell"/>
                <a:ea typeface="Rockwell"/>
                <a:cs typeface="Rockwell"/>
                <a:sym typeface="Rockwell"/>
                <a:hlinkClick r:id="rId3"/>
              </a:rPr>
            </a:br>
            <a:r>
              <a:rPr lang="en-US" sz="1800" b="0" i="0" u="sng" strike="noStrike" cap="none">
                <a:solidFill>
                  <a:schemeClr val="hlink"/>
                </a:solidFill>
                <a:latin typeface="Rockwell"/>
                <a:ea typeface="Rockwell"/>
                <a:cs typeface="Rockwell"/>
                <a:sym typeface="Rockwell"/>
                <a:hlinkClick r:id="rId3"/>
              </a:rPr>
              <a:t>     chart</a:t>
            </a:r>
            <a:r>
              <a:rPr lang="en-US" sz="1800" b="0" i="0" u="none" strike="noStrike" cap="none">
                <a:solidFill>
                  <a:srgbClr val="595959"/>
                </a:solidFill>
                <a:latin typeface="Rockwell"/>
                <a:ea typeface="Rockwell"/>
                <a:cs typeface="Rockwell"/>
                <a:sym typeface="Rockwell"/>
              </a:rPr>
              <a:t>.</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4) Substitute quantities into equilibrium expression and solve.</a:t>
            </a:r>
          </a:p>
        </p:txBody>
      </p:sp>
      <p:sp>
        <p:nvSpPr>
          <p:cNvPr id="1661" name="Shape 166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662" name="Shape 1662"/>
          <p:cNvSpPr txBox="1"/>
          <p:nvPr/>
        </p:nvSpPr>
        <p:spPr>
          <a:xfrm>
            <a:off x="0" y="6269933"/>
            <a:ext cx="9144000" cy="8156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lang="en-US" sz="1100">
                <a:solidFill>
                  <a:schemeClr val="dk1"/>
                </a:solidFill>
                <a:latin typeface="Rockwell"/>
                <a:ea typeface="Rockwell"/>
                <a:cs typeface="Rockwell"/>
                <a:sym typeface="Rockwell"/>
              </a:rPr>
              <a:t>														</a:t>
            </a:r>
          </a:p>
        </p:txBody>
      </p:sp>
      <p:sp>
        <p:nvSpPr>
          <p:cNvPr id="1663" name="Shape 166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664" name="Shape 1664"/>
          <p:cNvSpPr txBox="1">
            <a:spLocks noGrp="1"/>
          </p:cNvSpPr>
          <p:nvPr>
            <p:ph type="body" idx="1"/>
          </p:nvPr>
        </p:nvSpPr>
        <p:spPr>
          <a:xfrm>
            <a:off x="498516" y="3880067"/>
            <a:ext cx="8190957" cy="297793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Example: Initially, a mixture of 0.100 M NO, 0.050 M H2, and 0.100 M H2O was allowed to reach equilibrium. No N2 was present initially. At equilibrium, NO had a concentration of 0.062 M. Determine the value of </a:t>
            </a:r>
            <a:r>
              <a:rPr lang="en-US" sz="1800" b="0" i="1" u="none" strike="noStrike" cap="none">
                <a:solidFill>
                  <a:srgbClr val="595959"/>
                </a:solidFill>
                <a:latin typeface="Rockwell"/>
                <a:ea typeface="Rockwell"/>
                <a:cs typeface="Rockwell"/>
                <a:sym typeface="Rockwell"/>
              </a:rPr>
              <a:t>K </a:t>
            </a:r>
            <a:r>
              <a:rPr lang="en-US" sz="1800" b="0" i="0" u="none" strike="noStrike" cap="none">
                <a:solidFill>
                  <a:srgbClr val="595959"/>
                </a:solidFill>
                <a:latin typeface="Rockwell"/>
                <a:ea typeface="Rockwell"/>
                <a:cs typeface="Rockwell"/>
                <a:sym typeface="Rockwell"/>
              </a:rPr>
              <a:t>for the reaction: </a:t>
            </a: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665" name="Shape 1665"/>
          <p:cNvSpPr/>
          <p:nvPr/>
        </p:nvSpPr>
        <p:spPr>
          <a:xfrm>
            <a:off x="2911500" y="5379919"/>
            <a:ext cx="3160660" cy="707232"/>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pic>
        <p:nvPicPr>
          <p:cNvPr id="1666" name="Shape 1666"/>
          <p:cNvPicPr preferRelativeResize="0"/>
          <p:nvPr/>
        </p:nvPicPr>
        <p:blipFill rotWithShape="1">
          <a:blip r:embed="rId6">
            <a:alphaModFix/>
          </a:blip>
          <a:srcRect/>
          <a:stretch/>
        </p:blipFill>
        <p:spPr>
          <a:xfrm>
            <a:off x="2514230" y="4770319"/>
            <a:ext cx="4140199" cy="406399"/>
          </a:xfrm>
          <a:prstGeom prst="rect">
            <a:avLst/>
          </a:prstGeom>
          <a:noFill/>
          <a:ln>
            <a:noFill/>
          </a:ln>
        </p:spPr>
      </p:pic>
      <p:sp>
        <p:nvSpPr>
          <p:cNvPr id="1667" name="Shape 1667"/>
          <p:cNvSpPr txBox="1"/>
          <p:nvPr/>
        </p:nvSpPr>
        <p:spPr>
          <a:xfrm>
            <a:off x="7311502" y="-49316"/>
            <a:ext cx="191805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p>
        </p:txBody>
      </p:sp>
      <p:pic>
        <p:nvPicPr>
          <p:cNvPr id="1668" name="Shape 1668" descr="Screen Shot 2016-04-09 at 2.18.19 PM.png"/>
          <p:cNvPicPr preferRelativeResize="0"/>
          <p:nvPr/>
        </p:nvPicPr>
        <p:blipFill rotWithShape="1">
          <a:blip r:embed="rId8">
            <a:alphaModFix/>
          </a:blip>
          <a:srcRect/>
          <a:stretch/>
        </p:blipFill>
        <p:spPr>
          <a:xfrm>
            <a:off x="0" y="604120"/>
            <a:ext cx="9144000" cy="5646676"/>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65"/>
                                        </p:tgtEl>
                                      </p:cBhvr>
                                    </p:animEffect>
                                    <p:set>
                                      <p:cBhvr>
                                        <p:cTn id="7" dur="1" fill="hold">
                                          <p:stCondLst>
                                            <p:cond delay="2000"/>
                                          </p:stCondLst>
                                        </p:cTn>
                                        <p:tgtEl>
                                          <p:spTgt spid="166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68"/>
                                        </p:tgtEl>
                                        <p:attrNameLst>
                                          <p:attrName>style.visibility</p:attrName>
                                        </p:attrNameLst>
                                      </p:cBhvr>
                                      <p:to>
                                        <p:strVal val="visible"/>
                                      </p:to>
                                    </p:set>
                                    <p:animEffect transition="in" filter="fade">
                                      <p:cBhvr>
                                        <p:cTn id="10" dur="500"/>
                                        <p:tgtEl>
                                          <p:spTgt spid="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Shape 1673"/>
          <p:cNvSpPr txBox="1"/>
          <p:nvPr/>
        </p:nvSpPr>
        <p:spPr>
          <a:xfrm>
            <a:off x="6904621" y="5487419"/>
            <a:ext cx="218156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0.497 atm Cl</a:t>
            </a:r>
            <a:r>
              <a:rPr lang="en-US" sz="1800" b="1" baseline="-25000">
                <a:solidFill>
                  <a:schemeClr val="dk1"/>
                </a:solidFill>
                <a:latin typeface="Rockwell"/>
                <a:ea typeface="Rockwell"/>
                <a:cs typeface="Rockwell"/>
                <a:sym typeface="Rockwell"/>
              </a:rPr>
              <a:t>2</a:t>
            </a:r>
            <a:r>
              <a:rPr lang="en-US" sz="1800" b="1">
                <a:solidFill>
                  <a:schemeClr val="dk1"/>
                </a:solidFill>
                <a:latin typeface="Rockwell"/>
                <a:ea typeface="Rockwell"/>
                <a:cs typeface="Rockwell"/>
                <a:sym typeface="Rockwell"/>
              </a:rPr>
              <a:t> and </a:t>
            </a:r>
          </a:p>
          <a:p>
            <a:pPr marL="0" marR="0" lvl="0" indent="0" algn="l" rtl="0">
              <a:spcBef>
                <a:spcPts val="0"/>
              </a:spcBef>
              <a:buSzPct val="25000"/>
              <a:buNone/>
            </a:pPr>
            <a:r>
              <a:rPr lang="en-US" sz="1800" b="1">
                <a:solidFill>
                  <a:schemeClr val="dk1"/>
                </a:solidFill>
                <a:latin typeface="Rockwell"/>
                <a:ea typeface="Rockwell"/>
                <a:cs typeface="Rockwell"/>
                <a:sym typeface="Rockwell"/>
              </a:rPr>
              <a:t>0.00752 atm Cl</a:t>
            </a:r>
          </a:p>
        </p:txBody>
      </p:sp>
      <p:sp>
        <p:nvSpPr>
          <p:cNvPr id="1674" name="Shape 1674"/>
          <p:cNvSpPr txBox="1">
            <a:spLocks noGrp="1"/>
          </p:cNvSpPr>
          <p:nvPr>
            <p:ph type="title"/>
          </p:nvPr>
        </p:nvSpPr>
        <p:spPr>
          <a:xfrm>
            <a:off x="480870" y="-44252"/>
            <a:ext cx="8157538"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Calculating Equilibrium Concentrations with </a:t>
            </a:r>
            <a:r>
              <a:rPr lang="en-US" sz="3600" b="0" i="1" u="none" strike="noStrike" cap="none">
                <a:solidFill>
                  <a:schemeClr val="accent1"/>
                </a:solidFill>
                <a:latin typeface="Rockwell"/>
                <a:ea typeface="Rockwell"/>
                <a:cs typeface="Rockwell"/>
                <a:sym typeface="Rockwell"/>
              </a:rPr>
              <a:t>K</a:t>
            </a:r>
          </a:p>
        </p:txBody>
      </p:sp>
      <p:sp>
        <p:nvSpPr>
          <p:cNvPr id="1675" name="Shape 1675"/>
          <p:cNvSpPr txBox="1">
            <a:spLocks noGrp="1"/>
          </p:cNvSpPr>
          <p:nvPr>
            <p:ph type="body" idx="1"/>
          </p:nvPr>
        </p:nvSpPr>
        <p:spPr>
          <a:xfrm>
            <a:off x="59800" y="1053895"/>
            <a:ext cx="7896346" cy="501140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Equilibrium concentrations can be calculated using a </a:t>
            </a:r>
            <a:r>
              <a:rPr lang="en-US" sz="1800" b="0" i="1" u="none" strike="noStrike" cap="none">
                <a:solidFill>
                  <a:srgbClr val="595959"/>
                </a:solidFill>
                <a:latin typeface="Rockwell"/>
                <a:ea typeface="Rockwell"/>
                <a:cs typeface="Rockwell"/>
                <a:sym typeface="Rockwell"/>
              </a:rPr>
              <a:t>K </a:t>
            </a:r>
            <a:r>
              <a:rPr lang="en-US" sz="1800" b="0" i="0" u="none" strike="noStrike" cap="none">
                <a:solidFill>
                  <a:srgbClr val="595959"/>
                </a:solidFill>
                <a:latin typeface="Rockwell"/>
                <a:ea typeface="Rockwell"/>
                <a:cs typeface="Rockwell"/>
                <a:sym typeface="Rockwell"/>
              </a:rPr>
              <a:t>expression, the </a:t>
            </a:r>
            <a:r>
              <a:rPr lang="en-US" sz="1800" b="0" i="1" u="none" strike="noStrike" cap="none">
                <a:solidFill>
                  <a:srgbClr val="595959"/>
                </a:solidFill>
                <a:latin typeface="Rockwell"/>
                <a:ea typeface="Rockwell"/>
                <a:cs typeface="Rockwell"/>
                <a:sym typeface="Rockwell"/>
              </a:rPr>
              <a:t>K </a:t>
            </a:r>
            <a:r>
              <a:rPr lang="en-US" sz="1800" b="0" i="0" u="none" strike="noStrike" cap="none">
                <a:solidFill>
                  <a:srgbClr val="595959"/>
                </a:solidFill>
                <a:latin typeface="Rockwell"/>
                <a:ea typeface="Rockwell"/>
                <a:cs typeface="Rockwell"/>
                <a:sym typeface="Rockwell"/>
              </a:rPr>
              <a:t>constant, and initial concentrations or partial pressures of substances.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Steps: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1) Write an equilibrium expression for the reaction</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2) Set up an ICE table and fill in “initial” quantities</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3) Determine “changes” in the system in terms of x needed for the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system to achieve equilibrium</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4) Determine the “equilibrium” values for the system by adding the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“initial” and “change” values together</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5) Solve for x using the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expression and the “equilibrium” values.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Verify if the change in initial concentrations is negligible using the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     5% rule.</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6) Determine all equilibrium quantities using the value of x</a:t>
            </a:r>
          </a:p>
          <a:p>
            <a:pPr marL="228600" marR="0" lvl="0" indent="-228600" algn="l" rtl="0">
              <a:lnSpc>
                <a:spcPct val="90000"/>
              </a:lnSpc>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Example:  Given the following reaction at 1373 K: Cl</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(g)      2Cl(g), determine the equilibrium partial pressures of all species if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0.500 atm Cl</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is present initially. </a:t>
            </a:r>
            <a:r>
              <a:rPr lang="en-US" sz="1800" b="0" i="1" u="none" strike="noStrike" cap="none">
                <a:solidFill>
                  <a:srgbClr val="595959"/>
                </a:solidFill>
                <a:latin typeface="Rockwell"/>
                <a:ea typeface="Rockwell"/>
                <a:cs typeface="Rockwell"/>
                <a:sym typeface="Rockwell"/>
              </a:rPr>
              <a:t>K </a:t>
            </a:r>
            <a:r>
              <a:rPr lang="en-US" sz="1800" b="0" i="0" u="none" strike="noStrike" cap="none">
                <a:solidFill>
                  <a:srgbClr val="595959"/>
                </a:solidFill>
                <a:latin typeface="Rockwell"/>
                <a:ea typeface="Rockwell"/>
                <a:cs typeface="Rockwell"/>
                <a:sym typeface="Rockwell"/>
              </a:rPr>
              <a:t> = 1.13x10</a:t>
            </a:r>
            <a:r>
              <a:rPr lang="en-US" sz="1800" b="0" i="0" u="none" strike="noStrike" cap="none" baseline="30000">
                <a:solidFill>
                  <a:srgbClr val="595959"/>
                </a:solidFill>
                <a:latin typeface="Rockwell"/>
                <a:ea typeface="Rockwell"/>
                <a:cs typeface="Rockwell"/>
                <a:sym typeface="Rockwell"/>
              </a:rPr>
              <a:t>-4</a:t>
            </a:r>
            <a:r>
              <a:rPr lang="en-US" sz="1800" b="0" i="0" u="none" strike="noStrike" cap="none">
                <a:solidFill>
                  <a:srgbClr val="595959"/>
                </a:solidFill>
                <a:latin typeface="Rockwell"/>
                <a:ea typeface="Rockwell"/>
                <a:cs typeface="Rockwell"/>
                <a:sym typeface="Rockwell"/>
              </a:rPr>
              <a:t> for the reaction </a:t>
            </a:r>
            <a:br>
              <a:rPr lang="en-US" sz="1800" b="0" i="0" u="none" strike="noStrike" cap="none">
                <a:solidFill>
                  <a:srgbClr val="595959"/>
                </a:solidFill>
                <a:latin typeface="Rockwell"/>
                <a:ea typeface="Rockwell"/>
                <a:cs typeface="Rockwell"/>
                <a:sym typeface="Rockwell"/>
              </a:rPr>
            </a:br>
            <a:r>
              <a:rPr lang="en-US" sz="1800" b="0" i="0" u="none" strike="noStrike" cap="none">
                <a:solidFill>
                  <a:srgbClr val="595959"/>
                </a:solidFill>
                <a:latin typeface="Rockwell"/>
                <a:ea typeface="Rockwell"/>
                <a:cs typeface="Rockwell"/>
                <a:sym typeface="Rockwell"/>
              </a:rPr>
              <a:t>at 1373 K.</a:t>
            </a:r>
          </a:p>
        </p:txBody>
      </p:sp>
      <p:sp>
        <p:nvSpPr>
          <p:cNvPr id="1676" name="Shape 167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77" name="Shape 1677"/>
          <p:cNvSpPr txBox="1"/>
          <p:nvPr/>
        </p:nvSpPr>
        <p:spPr>
          <a:xfrm>
            <a:off x="0" y="6109657"/>
            <a:ext cx="9144000" cy="8771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lang="en-US" sz="900">
                <a:solidFill>
                  <a:schemeClr val="dk1"/>
                </a:solidFill>
                <a:latin typeface="Rockwell"/>
                <a:ea typeface="Rockwell"/>
                <a:cs typeface="Rockwell"/>
                <a:sym typeface="Rockwell"/>
              </a:rPr>
              <a:t>																</a:t>
            </a:r>
          </a:p>
        </p:txBody>
      </p:sp>
      <p:sp>
        <p:nvSpPr>
          <p:cNvPr id="1678" name="Shape 167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679" name="Shape 1679"/>
          <p:cNvSpPr/>
          <p:nvPr/>
        </p:nvSpPr>
        <p:spPr>
          <a:xfrm>
            <a:off x="6904621" y="5418967"/>
            <a:ext cx="2172534" cy="80818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a:t>
            </a:r>
          </a:p>
        </p:txBody>
      </p:sp>
      <p:pic>
        <p:nvPicPr>
          <p:cNvPr id="1680" name="Shape 1680"/>
          <p:cNvPicPr preferRelativeResize="0"/>
          <p:nvPr/>
        </p:nvPicPr>
        <p:blipFill rotWithShape="1">
          <a:blip r:embed="rId5">
            <a:alphaModFix/>
          </a:blip>
          <a:srcRect l="30520" t="31039" r="42481" b="38970"/>
          <a:stretch/>
        </p:blipFill>
        <p:spPr>
          <a:xfrm>
            <a:off x="6230478" y="4869951"/>
            <a:ext cx="242602" cy="179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79"/>
                                        </p:tgtEl>
                                      </p:cBhvr>
                                    </p:animEffect>
                                    <p:set>
                                      <p:cBhvr>
                                        <p:cTn id="7" dur="1" fill="hold">
                                          <p:stCondLst>
                                            <p:cond delay="2000"/>
                                          </p:stCondLst>
                                        </p:cTn>
                                        <p:tgtEl>
                                          <p:spTgt spid="1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Shape 168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Magnitude of </a:t>
            </a:r>
            <a:r>
              <a:rPr lang="en-US" sz="3600" b="0" i="1" u="none" strike="noStrike" cap="none">
                <a:solidFill>
                  <a:schemeClr val="accent1"/>
                </a:solidFill>
                <a:latin typeface="Rockwell"/>
                <a:ea typeface="Rockwell"/>
                <a:cs typeface="Rockwell"/>
                <a:sym typeface="Rockwell"/>
              </a:rPr>
              <a:t>K</a:t>
            </a:r>
          </a:p>
        </p:txBody>
      </p:sp>
      <p:sp>
        <p:nvSpPr>
          <p:cNvPr id="1686" name="Shape 168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87" name="Shape 1687"/>
          <p:cNvSpPr txBox="1"/>
          <p:nvPr/>
        </p:nvSpPr>
        <p:spPr>
          <a:xfrm>
            <a:off x="0" y="600803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p>
        </p:txBody>
      </p:sp>
      <p:sp>
        <p:nvSpPr>
          <p:cNvPr id="1688" name="Shape 168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689" name="Shape 1689"/>
          <p:cNvSpPr txBox="1">
            <a:spLocks noGrp="1"/>
          </p:cNvSpPr>
          <p:nvPr>
            <p:ph type="body" idx="2"/>
          </p:nvPr>
        </p:nvSpPr>
        <p:spPr>
          <a:xfrm>
            <a:off x="485629" y="1008744"/>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For many reactions involving aqueous solutions,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is either very large (favoring the forward reaction) or very small (favoring the reverse reaction)</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size of </a:t>
            </a:r>
            <a:r>
              <a:rPr lang="en-US" sz="1800" b="0" i="1" u="none" strike="noStrike" cap="none">
                <a:solidFill>
                  <a:srgbClr val="595959"/>
                </a:solidFill>
                <a:latin typeface="Rockwell"/>
                <a:ea typeface="Rockwell"/>
                <a:cs typeface="Rockwell"/>
                <a:sym typeface="Rockwell"/>
              </a:rPr>
              <a:t>K</a:t>
            </a:r>
            <a:r>
              <a:rPr lang="en-US" sz="1800" b="0" i="0" u="none" strike="noStrike" cap="none">
                <a:solidFill>
                  <a:srgbClr val="595959"/>
                </a:solidFill>
                <a:latin typeface="Rockwell"/>
                <a:ea typeface="Rockwell"/>
                <a:cs typeface="Rockwell"/>
                <a:sym typeface="Rockwell"/>
              </a:rPr>
              <a:t> can be used to describe the relationship between the numbers of reactant and product particles present at equilibrium.</a:t>
            </a:r>
          </a:p>
        </p:txBody>
      </p:sp>
      <p:pic>
        <p:nvPicPr>
          <p:cNvPr id="1690" name="Shape 1690"/>
          <p:cNvPicPr preferRelativeResize="0">
            <a:picLocks noGrp="1"/>
          </p:cNvPicPr>
          <p:nvPr>
            <p:ph type="body" idx="1"/>
          </p:nvPr>
        </p:nvPicPr>
        <p:blipFill rotWithShape="1">
          <a:blip r:embed="rId5">
            <a:alphaModFix/>
          </a:blip>
          <a:srcRect t="15326" b="15326"/>
          <a:stretch/>
        </p:blipFill>
        <p:spPr>
          <a:xfrm>
            <a:off x="485629" y="3285521"/>
            <a:ext cx="8191499" cy="2439988"/>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Shape 1695"/>
          <p:cNvSpPr txBox="1">
            <a:spLocks noGrp="1"/>
          </p:cNvSpPr>
          <p:nvPr>
            <p:ph type="title"/>
          </p:nvPr>
        </p:nvSpPr>
        <p:spPr>
          <a:xfrm>
            <a:off x="498474" y="-934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Le Chatelier’s Principle</a:t>
            </a:r>
          </a:p>
        </p:txBody>
      </p:sp>
      <p:sp>
        <p:nvSpPr>
          <p:cNvPr id="1696" name="Shape 169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697" name="Shape 1697"/>
          <p:cNvSpPr txBox="1"/>
          <p:nvPr/>
        </p:nvSpPr>
        <p:spPr>
          <a:xfrm>
            <a:off x="0" y="6331578"/>
            <a:ext cx="914400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p>
        </p:txBody>
      </p:sp>
      <p:sp>
        <p:nvSpPr>
          <p:cNvPr id="1698" name="Shape 169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699" name="Shape 169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700" name="Shape 1700"/>
          <p:cNvSpPr txBox="1">
            <a:spLocks noGrp="1"/>
          </p:cNvSpPr>
          <p:nvPr>
            <p:ph type="body" idx="1"/>
          </p:nvPr>
        </p:nvSpPr>
        <p:spPr>
          <a:xfrm>
            <a:off x="498518" y="616449"/>
            <a:ext cx="6948610" cy="50535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This principle is used to describe changes that occur in a system that has achieved equilibrium.  There are three factors that can cause shifts in a system at equilibrium: concentration, pressure, and temperature.</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701" name="Shape 1701"/>
          <p:cNvSpPr txBox="1"/>
          <p:nvPr/>
        </p:nvSpPr>
        <p:spPr>
          <a:xfrm>
            <a:off x="6808067" y="-32651"/>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Animation</a:t>
            </a:r>
          </a:p>
        </p:txBody>
      </p:sp>
      <p:graphicFrame>
        <p:nvGraphicFramePr>
          <p:cNvPr id="1702" name="Shape 1702"/>
          <p:cNvGraphicFramePr/>
          <p:nvPr/>
        </p:nvGraphicFramePr>
        <p:xfrm>
          <a:off x="376637" y="1845735"/>
          <a:ext cx="3000000" cy="3000000"/>
        </p:xfrm>
        <a:graphic>
          <a:graphicData uri="http://schemas.openxmlformats.org/drawingml/2006/table">
            <a:tbl>
              <a:tblPr firstRow="1" bandRow="1">
                <a:noFill/>
                <a:tableStyleId>{607D1C51-4ADC-4752-B98D-56E9545C2C9E}</a:tableStyleId>
              </a:tblPr>
              <a:tblGrid>
                <a:gridCol w="3280975">
                  <a:extLst>
                    <a:ext uri="{9D8B030D-6E8A-4147-A177-3AD203B41FA5}">
                      <a16:colId xmlns:a16="http://schemas.microsoft.com/office/drawing/2014/main" val="20000"/>
                    </a:ext>
                  </a:extLst>
                </a:gridCol>
                <a:gridCol w="4397175">
                  <a:extLst>
                    <a:ext uri="{9D8B030D-6E8A-4147-A177-3AD203B41FA5}">
                      <a16:colId xmlns:a16="http://schemas.microsoft.com/office/drawing/2014/main" val="20001"/>
                    </a:ext>
                  </a:extLst>
                </a:gridCol>
              </a:tblGrid>
              <a:tr h="370850">
                <a:tc>
                  <a:txBody>
                    <a:bodyPr/>
                    <a:lstStyle/>
                    <a:p>
                      <a:pPr marL="0" marR="0" lvl="0" indent="0" algn="ctr" rtl="0">
                        <a:spcBef>
                          <a:spcPts val="0"/>
                        </a:spcBef>
                        <a:buSzPct val="25000"/>
                        <a:buNone/>
                      </a:pPr>
                      <a:r>
                        <a:rPr lang="en-US" sz="1400" u="sng"/>
                        <a:t>Change</a:t>
                      </a:r>
                    </a:p>
                  </a:txBody>
                  <a:tcPr marL="91450" marR="91450" marT="45725" marB="45725"/>
                </a:tc>
                <a:tc>
                  <a:txBody>
                    <a:bodyPr/>
                    <a:lstStyle/>
                    <a:p>
                      <a:pPr marL="0" marR="0" lvl="0" indent="0" algn="ctr" rtl="0">
                        <a:spcBef>
                          <a:spcPts val="0"/>
                        </a:spcBef>
                        <a:buSzPct val="25000"/>
                        <a:buNone/>
                      </a:pPr>
                      <a:r>
                        <a:rPr lang="en-US" sz="1400" u="sng"/>
                        <a:t>Direction System Shifts to Reestablish Equilibrium</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400"/>
                        <a:t>Adding a reactant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buSzPct val="25000"/>
                        <a:buNone/>
                      </a:pPr>
                      <a:r>
                        <a:rPr lang="en-US" sz="1400"/>
                        <a:t>Adding a product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buSzPct val="25000"/>
                        <a:buNone/>
                      </a:pPr>
                      <a:r>
                        <a:rPr lang="en-US" sz="1400"/>
                        <a:t>Removing a reactant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buSzPct val="25000"/>
                        <a:buNone/>
                      </a:pPr>
                      <a:r>
                        <a:rPr lang="en-US" sz="1400"/>
                        <a:t>Removing a product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buSzPct val="25000"/>
                        <a:buNone/>
                      </a:pPr>
                      <a:r>
                        <a:rPr lang="en-US" sz="1400"/>
                        <a:t>Increasing pressure </a:t>
                      </a:r>
                      <a:br>
                        <a:rPr lang="en-US" sz="1400"/>
                      </a:br>
                      <a:r>
                        <a:rPr lang="en-US" sz="1400"/>
                        <a:t>(decreasing volume)</a:t>
                      </a:r>
                    </a:p>
                  </a:txBody>
                  <a:tcPr marL="91450" marR="91450" marT="45725" marB="45725"/>
                </a:tc>
                <a:tc>
                  <a:txBody>
                    <a:bodyPr/>
                    <a:lstStyle/>
                    <a:p>
                      <a:pPr marL="0" marR="0" lvl="0" indent="0" algn="ctr" rtl="0">
                        <a:spcBef>
                          <a:spcPts val="0"/>
                        </a:spcBef>
                        <a:buSzPct val="25000"/>
                        <a:buNone/>
                      </a:pPr>
                      <a:r>
                        <a:rPr lang="en-US" sz="1400"/>
                        <a:t>Shifts toward less gas molecules</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buSzPct val="25000"/>
                        <a:buNone/>
                      </a:pPr>
                      <a:r>
                        <a:rPr lang="en-US" sz="1400"/>
                        <a:t>Decreasing pressure </a:t>
                      </a:r>
                      <a:br>
                        <a:rPr lang="en-US" sz="1400"/>
                      </a:br>
                      <a:r>
                        <a:rPr lang="en-US" sz="1400"/>
                        <a:t>(increasing volume)</a:t>
                      </a:r>
                    </a:p>
                  </a:txBody>
                  <a:tcPr marL="91450" marR="91450" marT="45725" marB="45725"/>
                </a:tc>
                <a:tc>
                  <a:txBody>
                    <a:bodyPr/>
                    <a:lstStyle/>
                    <a:p>
                      <a:pPr marL="0" marR="0" lvl="0" indent="0" algn="ctr" rtl="0">
                        <a:spcBef>
                          <a:spcPts val="0"/>
                        </a:spcBef>
                        <a:buSzPct val="25000"/>
                        <a:buNone/>
                      </a:pPr>
                      <a:r>
                        <a:rPr lang="en-US" sz="1400"/>
                        <a:t>Shifts towards more gas molecules</a:t>
                      </a: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buSzPct val="25000"/>
                        <a:buNone/>
                      </a:pPr>
                      <a:r>
                        <a:rPr lang="en-US" sz="1400"/>
                        <a:t>Adding an inert gas</a:t>
                      </a:r>
                    </a:p>
                  </a:txBody>
                  <a:tcPr marL="91450" marR="91450" marT="45725" marB="45725"/>
                </a:tc>
                <a:tc>
                  <a:txBody>
                    <a:bodyPr/>
                    <a:lstStyle/>
                    <a:p>
                      <a:pPr marL="0" marR="0" lvl="0" indent="0" algn="ctr" rtl="0">
                        <a:spcBef>
                          <a:spcPts val="0"/>
                        </a:spcBef>
                        <a:buSzPct val="25000"/>
                        <a:buNone/>
                      </a:pPr>
                      <a:r>
                        <a:rPr lang="en-US" sz="1400"/>
                        <a:t>No effect</a:t>
                      </a:r>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spcBef>
                          <a:spcPts val="0"/>
                        </a:spcBef>
                        <a:buSzPct val="25000"/>
                        <a:buNone/>
                      </a:pPr>
                      <a:r>
                        <a:rPr lang="en-US" sz="1400"/>
                        <a:t>Increasing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products</a:t>
                      </a:r>
                    </a:p>
                    <a:p>
                      <a:pPr marL="0" marR="0" lvl="0" indent="0" algn="ctr" rtl="0">
                        <a:spcBef>
                          <a:spcPts val="0"/>
                        </a:spcBef>
                        <a:buSzPct val="25000"/>
                        <a:buNone/>
                      </a:pPr>
                      <a:r>
                        <a:rPr lang="en-US" sz="1400"/>
                        <a:t>Exothermic: shifts towards products</a:t>
                      </a:r>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spcBef>
                          <a:spcPts val="0"/>
                        </a:spcBef>
                        <a:buSzPct val="25000"/>
                        <a:buNone/>
                      </a:pPr>
                      <a:r>
                        <a:rPr lang="en-US" sz="1400"/>
                        <a:t>Decreasing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reactants</a:t>
                      </a:r>
                    </a:p>
                    <a:p>
                      <a:pPr marL="0" marR="0" lvl="0" indent="0" algn="ctr" rtl="0">
                        <a:spcBef>
                          <a:spcPts val="0"/>
                        </a:spcBef>
                        <a:buSzPct val="25000"/>
                        <a:buNone/>
                      </a:pPr>
                      <a:r>
                        <a:rPr lang="en-US" sz="1400"/>
                        <a:t>Exothermic: shifts towards products</a:t>
                      </a:r>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Shape 170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Experimentally Examining </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Le Chatelier’s Principle</a:t>
            </a:r>
          </a:p>
        </p:txBody>
      </p:sp>
      <p:sp>
        <p:nvSpPr>
          <p:cNvPr id="1708" name="Shape 170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709" name="Shape 1709"/>
          <p:cNvSpPr txBox="1"/>
          <p:nvPr/>
        </p:nvSpPr>
        <p:spPr>
          <a:xfrm>
            <a:off x="0" y="6282262"/>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p>
        </p:txBody>
      </p:sp>
      <p:sp>
        <p:nvSpPr>
          <p:cNvPr id="1710" name="Shape 1710"/>
          <p:cNvSpPr txBox="1">
            <a:spLocks noGrp="1"/>
          </p:cNvSpPr>
          <p:nvPr>
            <p:ph type="body" idx="1"/>
          </p:nvPr>
        </p:nvSpPr>
        <p:spPr>
          <a:xfrm>
            <a:off x="485629" y="1558941"/>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Systems at equilibrium can be examined using Le Chatelier’s Principle by measuring its properties, including pH, temperature, solution color (absorbance)</a:t>
            </a:r>
          </a:p>
        </p:txBody>
      </p:sp>
      <p:sp>
        <p:nvSpPr>
          <p:cNvPr id="1711" name="Shape 1711"/>
          <p:cNvSpPr txBox="1"/>
          <p:nvPr/>
        </p:nvSpPr>
        <p:spPr>
          <a:xfrm>
            <a:off x="6808067" y="-32651"/>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Animation</a:t>
            </a:r>
          </a:p>
        </p:txBody>
      </p:sp>
      <p:sp>
        <p:nvSpPr>
          <p:cNvPr id="1712" name="Shape 171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713" name="Shape 1713"/>
          <p:cNvPicPr preferRelativeResize="0"/>
          <p:nvPr/>
        </p:nvPicPr>
        <p:blipFill rotWithShape="1">
          <a:blip r:embed="rId6">
            <a:alphaModFix/>
          </a:blip>
          <a:srcRect t="19045" b="2870"/>
          <a:stretch/>
        </p:blipFill>
        <p:spPr>
          <a:xfrm>
            <a:off x="4155098" y="2988435"/>
            <a:ext cx="4946755" cy="2896935"/>
          </a:xfrm>
          <a:prstGeom prst="rect">
            <a:avLst/>
          </a:prstGeom>
          <a:noFill/>
          <a:ln w="9525" cap="flat" cmpd="sng">
            <a:solidFill>
              <a:schemeClr val="accent1"/>
            </a:solidFill>
            <a:prstDash val="solid"/>
            <a:round/>
            <a:headEnd type="none" w="med" len="med"/>
            <a:tailEnd type="none" w="med" len="med"/>
          </a:ln>
        </p:spPr>
      </p:pic>
      <p:pic>
        <p:nvPicPr>
          <p:cNvPr id="1714" name="Shape 1714"/>
          <p:cNvPicPr preferRelativeResize="0"/>
          <p:nvPr/>
        </p:nvPicPr>
        <p:blipFill rotWithShape="1">
          <a:blip r:embed="rId7">
            <a:alphaModFix/>
          </a:blip>
          <a:srcRect/>
          <a:stretch/>
        </p:blipFill>
        <p:spPr>
          <a:xfrm>
            <a:off x="501287" y="3068842"/>
            <a:ext cx="3431879" cy="1187092"/>
          </a:xfrm>
          <a:prstGeom prst="rect">
            <a:avLst/>
          </a:prstGeom>
          <a:noFill/>
          <a:ln>
            <a:noFill/>
          </a:ln>
        </p:spPr>
      </p:pic>
      <p:pic>
        <p:nvPicPr>
          <p:cNvPr id="1715" name="Shape 1715"/>
          <p:cNvPicPr preferRelativeResize="0"/>
          <p:nvPr/>
        </p:nvPicPr>
        <p:blipFill rotWithShape="1">
          <a:blip r:embed="rId8">
            <a:alphaModFix/>
          </a:blip>
          <a:srcRect/>
          <a:stretch/>
        </p:blipFill>
        <p:spPr>
          <a:xfrm>
            <a:off x="991100" y="4231278"/>
            <a:ext cx="2584347" cy="2168474"/>
          </a:xfrm>
          <a:prstGeom prst="rect">
            <a:avLst/>
          </a:prstGeom>
          <a:noFill/>
          <a:ln>
            <a:noFill/>
          </a:ln>
        </p:spPr>
      </p:pic>
      <p:sp>
        <p:nvSpPr>
          <p:cNvPr id="1716" name="Shape 1716"/>
          <p:cNvSpPr txBox="1"/>
          <p:nvPr/>
        </p:nvSpPr>
        <p:spPr>
          <a:xfrm>
            <a:off x="263634" y="2631433"/>
            <a:ext cx="397777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Fe</a:t>
            </a:r>
            <a:r>
              <a:rPr lang="en-US" sz="1800" baseline="30000">
                <a:solidFill>
                  <a:schemeClr val="dk1"/>
                </a:solidFill>
                <a:latin typeface="Rockwell"/>
                <a:ea typeface="Rockwell"/>
                <a:cs typeface="Rockwell"/>
                <a:sym typeface="Rockwell"/>
              </a:rPr>
              <a:t>+3</a:t>
            </a:r>
            <a:r>
              <a:rPr lang="en-US" sz="1800">
                <a:solidFill>
                  <a:schemeClr val="dk1"/>
                </a:solidFill>
                <a:latin typeface="Rockwell"/>
                <a:ea typeface="Rockwell"/>
                <a:cs typeface="Rockwell"/>
                <a:sym typeface="Rockwell"/>
              </a:rPr>
              <a:t>(aq) + SCN</a:t>
            </a:r>
            <a:r>
              <a:rPr lang="en-US" sz="1800" baseline="30000">
                <a:solidFill>
                  <a:schemeClr val="dk1"/>
                </a:solidFill>
                <a:latin typeface="Rockwell"/>
                <a:ea typeface="Rockwell"/>
                <a:cs typeface="Rockwell"/>
                <a:sym typeface="Rockwell"/>
              </a:rPr>
              <a:t>-</a:t>
            </a:r>
            <a:r>
              <a:rPr lang="en-US" sz="1800">
                <a:solidFill>
                  <a:schemeClr val="dk1"/>
                </a:solidFill>
                <a:latin typeface="Rockwell"/>
                <a:ea typeface="Rockwell"/>
                <a:cs typeface="Rockwell"/>
                <a:sym typeface="Rockwell"/>
              </a:rPr>
              <a:t>(aq)      FeSCN</a:t>
            </a:r>
            <a:r>
              <a:rPr lang="en-US" sz="1800" baseline="30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(aq)</a:t>
            </a:r>
          </a:p>
        </p:txBody>
      </p:sp>
      <p:pic>
        <p:nvPicPr>
          <p:cNvPr id="1717" name="Shape 1717"/>
          <p:cNvPicPr preferRelativeResize="0"/>
          <p:nvPr/>
        </p:nvPicPr>
        <p:blipFill rotWithShape="1">
          <a:blip r:embed="rId9">
            <a:alphaModFix/>
          </a:blip>
          <a:srcRect l="30520" t="31039" r="42481" b="38970"/>
          <a:stretch/>
        </p:blipFill>
        <p:spPr>
          <a:xfrm>
            <a:off x="2490594" y="2760618"/>
            <a:ext cx="250219" cy="184933"/>
          </a:xfrm>
          <a:prstGeom prst="rect">
            <a:avLst/>
          </a:prstGeom>
          <a:noFill/>
          <a:ln>
            <a:noFill/>
          </a:ln>
        </p:spPr>
      </p:pic>
      <p:sp>
        <p:nvSpPr>
          <p:cNvPr id="1718" name="Shape 1718"/>
          <p:cNvSpPr/>
          <p:nvPr/>
        </p:nvSpPr>
        <p:spPr>
          <a:xfrm>
            <a:off x="991100" y="5128858"/>
            <a:ext cx="2584347" cy="25890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19" name="Shape 1719"/>
          <p:cNvSpPr/>
          <p:nvPr/>
        </p:nvSpPr>
        <p:spPr>
          <a:xfrm>
            <a:off x="991100" y="6221626"/>
            <a:ext cx="2584347" cy="16027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Shape 1724"/>
          <p:cNvSpPr txBox="1">
            <a:spLocks noGrp="1"/>
          </p:cNvSpPr>
          <p:nvPr>
            <p:ph type="title"/>
          </p:nvPr>
        </p:nvSpPr>
        <p:spPr>
          <a:xfrm>
            <a:off x="498474" y="506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Changes to </a:t>
            </a:r>
            <a:r>
              <a:rPr lang="en-US" sz="3600" b="0" i="1" u="none" strike="noStrike" cap="none">
                <a:solidFill>
                  <a:schemeClr val="accent1"/>
                </a:solidFill>
                <a:latin typeface="Rockwell"/>
                <a:ea typeface="Rockwell"/>
                <a:cs typeface="Rockwell"/>
                <a:sym typeface="Rockwell"/>
              </a:rPr>
              <a:t>Q</a:t>
            </a:r>
            <a:r>
              <a:rPr lang="en-US" sz="3600" b="0" i="0" u="none" strike="noStrike" cap="none">
                <a:solidFill>
                  <a:schemeClr val="accent1"/>
                </a:solidFill>
                <a:latin typeface="Rockwell"/>
                <a:ea typeface="Rockwell"/>
                <a:cs typeface="Rockwell"/>
                <a:sym typeface="Rockwell"/>
              </a:rPr>
              <a:t> and </a:t>
            </a:r>
            <a:r>
              <a:rPr lang="en-US" sz="3600" b="0" i="1" u="none" strike="noStrike" cap="none">
                <a:solidFill>
                  <a:schemeClr val="accent1"/>
                </a:solidFill>
                <a:latin typeface="Rockwell"/>
                <a:ea typeface="Rockwell"/>
                <a:cs typeface="Rockwell"/>
                <a:sym typeface="Rockwell"/>
              </a:rPr>
              <a:t>K </a:t>
            </a:r>
            <a:r>
              <a:rPr lang="en-US" sz="3600" b="0" i="0" u="none" strike="noStrike" cap="none">
                <a:solidFill>
                  <a:schemeClr val="accent1"/>
                </a:solidFill>
                <a:latin typeface="Rockwell"/>
                <a:ea typeface="Rockwell"/>
                <a:cs typeface="Rockwell"/>
                <a:sym typeface="Rockwell"/>
              </a:rPr>
              <a:t>for a System at Equilibrium</a:t>
            </a:r>
          </a:p>
        </p:txBody>
      </p:sp>
      <p:sp>
        <p:nvSpPr>
          <p:cNvPr id="1725" name="Shape 1725"/>
          <p:cNvSpPr txBox="1"/>
          <p:nvPr/>
        </p:nvSpPr>
        <p:spPr>
          <a:xfrm>
            <a:off x="0" y="63842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p>
        </p:txBody>
      </p:sp>
      <p:graphicFrame>
        <p:nvGraphicFramePr>
          <p:cNvPr id="1726" name="Shape 1726"/>
          <p:cNvGraphicFramePr/>
          <p:nvPr/>
        </p:nvGraphicFramePr>
        <p:xfrm>
          <a:off x="93925" y="1817353"/>
          <a:ext cx="3000000" cy="3000000"/>
        </p:xfrm>
        <a:graphic>
          <a:graphicData uri="http://schemas.openxmlformats.org/drawingml/2006/table">
            <a:tbl>
              <a:tblPr firstRow="1" bandRow="1">
                <a:noFill/>
                <a:tableStyleId>{607D1C51-4ADC-4752-B98D-56E9545C2C9E}</a:tableStyleId>
              </a:tblPr>
              <a:tblGrid>
                <a:gridCol w="2391950">
                  <a:extLst>
                    <a:ext uri="{9D8B030D-6E8A-4147-A177-3AD203B41FA5}">
                      <a16:colId xmlns:a16="http://schemas.microsoft.com/office/drawing/2014/main" val="20000"/>
                    </a:ext>
                  </a:extLst>
                </a:gridCol>
                <a:gridCol w="3205725">
                  <a:extLst>
                    <a:ext uri="{9D8B030D-6E8A-4147-A177-3AD203B41FA5}">
                      <a16:colId xmlns:a16="http://schemas.microsoft.com/office/drawing/2014/main" val="20001"/>
                    </a:ext>
                  </a:extLst>
                </a:gridCol>
                <a:gridCol w="2428950">
                  <a:extLst>
                    <a:ext uri="{9D8B030D-6E8A-4147-A177-3AD203B41FA5}">
                      <a16:colId xmlns:a16="http://schemas.microsoft.com/office/drawing/2014/main" val="20002"/>
                    </a:ext>
                  </a:extLst>
                </a:gridCol>
              </a:tblGrid>
              <a:tr h="370850">
                <a:tc>
                  <a:txBody>
                    <a:bodyPr/>
                    <a:lstStyle/>
                    <a:p>
                      <a:pPr marL="0" marR="0" lvl="0" indent="0" algn="ctr" rtl="0">
                        <a:spcBef>
                          <a:spcPts val="0"/>
                        </a:spcBef>
                        <a:buSzPct val="25000"/>
                        <a:buNone/>
                      </a:pPr>
                      <a:r>
                        <a:rPr lang="en-US" sz="1400" u="sng"/>
                        <a:t>Change</a:t>
                      </a:r>
                    </a:p>
                  </a:txBody>
                  <a:tcPr marL="91450" marR="91450" marT="45725" marB="45725"/>
                </a:tc>
                <a:tc>
                  <a:txBody>
                    <a:bodyPr/>
                    <a:lstStyle/>
                    <a:p>
                      <a:pPr marL="0" marR="0" lvl="0" indent="0" algn="ctr" rtl="0">
                        <a:spcBef>
                          <a:spcPts val="0"/>
                        </a:spcBef>
                        <a:buSzPct val="25000"/>
                        <a:buNone/>
                      </a:pPr>
                      <a:r>
                        <a:rPr lang="en-US" sz="1400" u="sng"/>
                        <a:t>Direction System Shifts to Reestablish Equilibrium</a:t>
                      </a:r>
                    </a:p>
                  </a:txBody>
                  <a:tcPr marL="91450" marR="91450" marT="45725" marB="45725"/>
                </a:tc>
                <a:tc>
                  <a:txBody>
                    <a:bodyPr/>
                    <a:lstStyle/>
                    <a:p>
                      <a:pPr marL="0" marR="0" lvl="0" indent="0" algn="ctr" rtl="0">
                        <a:spcBef>
                          <a:spcPts val="0"/>
                        </a:spcBef>
                        <a:buSzPct val="25000"/>
                        <a:buNone/>
                      </a:pPr>
                      <a:r>
                        <a:rPr lang="en-US" sz="1400" u="sng"/>
                        <a:t>Effect on </a:t>
                      </a:r>
                      <a:r>
                        <a:rPr lang="en-US" sz="1400" i="1" u="sng"/>
                        <a:t>Q</a:t>
                      </a:r>
                      <a:r>
                        <a:rPr lang="en-US" sz="1400" u="sng"/>
                        <a:t> or </a:t>
                      </a:r>
                      <a:r>
                        <a:rPr lang="en-US" sz="1400" i="1" u="sng"/>
                        <a:t>K</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buSzPct val="25000"/>
                        <a:buNone/>
                      </a:pPr>
                      <a:r>
                        <a:rPr lang="en-US" sz="1400"/>
                        <a:t>Adding a reactant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c>
                  <a:txBody>
                    <a:bodyPr/>
                    <a:lstStyle/>
                    <a:p>
                      <a:pPr marL="0" marR="0" lvl="0" indent="0" algn="ctr" rtl="0">
                        <a:spcBef>
                          <a:spcPts val="0"/>
                        </a:spcBef>
                        <a:buSzPct val="25000"/>
                        <a:buNone/>
                      </a:pPr>
                      <a:r>
                        <a:rPr lang="en-US" sz="1400" i="1"/>
                        <a:t>Q</a:t>
                      </a:r>
                      <a:r>
                        <a:rPr lang="en-US" sz="1400" i="0"/>
                        <a:t> decreases</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buSzPct val="25000"/>
                        <a:buNone/>
                      </a:pPr>
                      <a:r>
                        <a:rPr lang="en-US" sz="1400"/>
                        <a:t>Adding a product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Rockwell"/>
                        <a:buNone/>
                      </a:pPr>
                      <a:r>
                        <a:rPr lang="en-US" sz="1400" i="1"/>
                        <a:t>Q</a:t>
                      </a:r>
                      <a:r>
                        <a:rPr lang="en-US" sz="1400" i="0"/>
                        <a:t> increases</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buSzPct val="25000"/>
                        <a:buNone/>
                      </a:pPr>
                      <a:r>
                        <a:rPr lang="en-US" sz="1400"/>
                        <a:t>Removing a reactant</a:t>
                      </a:r>
                    </a:p>
                  </a:txBody>
                  <a:tcPr marL="91450" marR="91450" marT="45725" marB="45725"/>
                </a:tc>
                <a:tc>
                  <a:txBody>
                    <a:bodyPr/>
                    <a:lstStyle/>
                    <a:p>
                      <a:pPr marL="0" marR="0" lvl="0" indent="0" algn="ctr" rtl="0">
                        <a:spcBef>
                          <a:spcPts val="0"/>
                        </a:spcBef>
                        <a:buSzPct val="25000"/>
                        <a:buNone/>
                      </a:pPr>
                      <a:r>
                        <a:rPr lang="en-US" sz="1400"/>
                        <a:t>Shifts towards reactants</a:t>
                      </a:r>
                    </a:p>
                  </a:txBody>
                  <a:tcPr marL="91450" marR="91450" marT="45725" marB="45725"/>
                </a:tc>
                <a:tc>
                  <a:txBody>
                    <a:bodyPr/>
                    <a:lstStyle/>
                    <a:p>
                      <a:pPr marL="0" marR="0" lvl="0" indent="0" algn="ctr" rtl="0">
                        <a:lnSpc>
                          <a:spcPct val="100000"/>
                        </a:lnSpc>
                        <a:spcBef>
                          <a:spcPts val="0"/>
                        </a:spcBef>
                        <a:spcAft>
                          <a:spcPts val="0"/>
                        </a:spcAft>
                        <a:buClr>
                          <a:schemeClr val="dk1"/>
                        </a:buClr>
                        <a:buSzPct val="25000"/>
                        <a:buFont typeface="Rockwell"/>
                        <a:buNone/>
                      </a:pPr>
                      <a:r>
                        <a:rPr lang="en-US" sz="1400" i="1"/>
                        <a:t>Q</a:t>
                      </a:r>
                      <a:r>
                        <a:rPr lang="en-US" sz="1400" i="0"/>
                        <a:t> increases</a:t>
                      </a: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buSzPct val="25000"/>
                        <a:buNone/>
                      </a:pPr>
                      <a:r>
                        <a:rPr lang="en-US" sz="1400"/>
                        <a:t>Removing a product</a:t>
                      </a:r>
                    </a:p>
                  </a:txBody>
                  <a:tcPr marL="91450" marR="91450" marT="45725" marB="45725"/>
                </a:tc>
                <a:tc>
                  <a:txBody>
                    <a:bodyPr/>
                    <a:lstStyle/>
                    <a:p>
                      <a:pPr marL="0" marR="0" lvl="0" indent="0" algn="ctr" rtl="0">
                        <a:spcBef>
                          <a:spcPts val="0"/>
                        </a:spcBef>
                        <a:buSzPct val="25000"/>
                        <a:buNone/>
                      </a:pPr>
                      <a:r>
                        <a:rPr lang="en-US" sz="1400"/>
                        <a:t>Shifts towards products</a:t>
                      </a:r>
                    </a:p>
                  </a:txBody>
                  <a:tcPr marL="91450" marR="91450" marT="45725" marB="45725"/>
                </a:tc>
                <a:tc>
                  <a:txBody>
                    <a:bodyPr/>
                    <a:lstStyle/>
                    <a:p>
                      <a:pPr marL="0" marR="0" lvl="0" indent="0" algn="ctr" rtl="0">
                        <a:spcBef>
                          <a:spcPts val="0"/>
                        </a:spcBef>
                        <a:buSzPct val="25000"/>
                        <a:buNone/>
                      </a:pPr>
                      <a:r>
                        <a:rPr lang="en-US" sz="1400" i="1"/>
                        <a:t>Q</a:t>
                      </a:r>
                      <a:r>
                        <a:rPr lang="en-US" sz="1400" i="0"/>
                        <a:t> decreases</a:t>
                      </a: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buSzPct val="25000"/>
                        <a:buNone/>
                      </a:pPr>
                      <a:r>
                        <a:rPr lang="en-US" sz="1400"/>
                        <a:t>Increasing pressure </a:t>
                      </a:r>
                      <a:br>
                        <a:rPr lang="en-US" sz="1400"/>
                      </a:br>
                      <a:r>
                        <a:rPr lang="en-US" sz="1400"/>
                        <a:t>(decreasing volume)</a:t>
                      </a:r>
                    </a:p>
                  </a:txBody>
                  <a:tcPr marL="91450" marR="91450" marT="45725" marB="45725"/>
                </a:tc>
                <a:tc>
                  <a:txBody>
                    <a:bodyPr/>
                    <a:lstStyle/>
                    <a:p>
                      <a:pPr marL="0" marR="0" lvl="0" indent="0" algn="ctr" rtl="0">
                        <a:spcBef>
                          <a:spcPts val="0"/>
                        </a:spcBef>
                        <a:buSzPct val="25000"/>
                        <a:buNone/>
                      </a:pPr>
                      <a:r>
                        <a:rPr lang="en-US" sz="1400"/>
                        <a:t>Shifts toward less gas molecules</a:t>
                      </a:r>
                    </a:p>
                  </a:txBody>
                  <a:tcPr marL="91450" marR="91450" marT="45725" marB="45725"/>
                </a:tc>
                <a:tc rowSpan="2">
                  <a:txBody>
                    <a:bodyPr/>
                    <a:lstStyle/>
                    <a:p>
                      <a:pPr marL="0" marR="0" lvl="0" indent="0" algn="ctr" rtl="0">
                        <a:spcBef>
                          <a:spcPts val="0"/>
                        </a:spcBef>
                        <a:buSzPct val="25000"/>
                        <a:buNone/>
                      </a:pPr>
                      <a:r>
                        <a:rPr lang="en-US" sz="1400" i="1"/>
                        <a:t>Q</a:t>
                      </a:r>
                      <a:r>
                        <a:rPr lang="en-US" sz="1400" i="0"/>
                        <a:t> can increase, decrease, or remain constant depending on ratio of gas molecules between reactants and products</a:t>
                      </a: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buSzPct val="25000"/>
                        <a:buNone/>
                      </a:pPr>
                      <a:r>
                        <a:rPr lang="en-US" sz="1400"/>
                        <a:t>Decreasing pressure </a:t>
                      </a:r>
                      <a:br>
                        <a:rPr lang="en-US" sz="1400"/>
                      </a:br>
                      <a:r>
                        <a:rPr lang="en-US" sz="1400"/>
                        <a:t>(increasing volume)</a:t>
                      </a:r>
                    </a:p>
                  </a:txBody>
                  <a:tcPr marL="91450" marR="91450" marT="45725" marB="45725"/>
                </a:tc>
                <a:tc>
                  <a:txBody>
                    <a:bodyPr/>
                    <a:lstStyle/>
                    <a:p>
                      <a:pPr marL="0" marR="0" lvl="0" indent="0" algn="ctr" rtl="0">
                        <a:spcBef>
                          <a:spcPts val="0"/>
                        </a:spcBef>
                        <a:buSzPct val="25000"/>
                        <a:buNone/>
                      </a:pPr>
                      <a:r>
                        <a:rPr lang="en-US" sz="1400"/>
                        <a:t>Shifts towards more gas molecules</a:t>
                      </a:r>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r h="370850">
                <a:tc>
                  <a:txBody>
                    <a:bodyPr/>
                    <a:lstStyle/>
                    <a:p>
                      <a:pPr marL="0" marR="0" lvl="0" indent="0" algn="ctr" rtl="0">
                        <a:spcBef>
                          <a:spcPts val="0"/>
                        </a:spcBef>
                        <a:buSzPct val="25000"/>
                        <a:buNone/>
                      </a:pPr>
                      <a:r>
                        <a:rPr lang="en-US" sz="1400"/>
                        <a:t>Adding an inert gas</a:t>
                      </a:r>
                    </a:p>
                  </a:txBody>
                  <a:tcPr marL="91450" marR="91450" marT="45725" marB="45725"/>
                </a:tc>
                <a:tc>
                  <a:txBody>
                    <a:bodyPr/>
                    <a:lstStyle/>
                    <a:p>
                      <a:pPr marL="0" marR="0" lvl="0" indent="0" algn="ctr" rtl="0">
                        <a:spcBef>
                          <a:spcPts val="0"/>
                        </a:spcBef>
                        <a:buSzPct val="25000"/>
                        <a:buNone/>
                      </a:pPr>
                      <a:r>
                        <a:rPr lang="en-US" sz="1400"/>
                        <a:t>No effect</a:t>
                      </a:r>
                    </a:p>
                  </a:txBody>
                  <a:tcPr marL="91450" marR="91450" marT="45725" marB="45725"/>
                </a:tc>
                <a:tc>
                  <a:txBody>
                    <a:bodyPr/>
                    <a:lstStyle/>
                    <a:p>
                      <a:pPr marL="0" marR="0" lvl="0" indent="0" algn="ctr" rtl="0">
                        <a:spcBef>
                          <a:spcPts val="0"/>
                        </a:spcBef>
                        <a:buSzPct val="25000"/>
                        <a:buNone/>
                      </a:pPr>
                      <a:r>
                        <a:rPr lang="en-US" sz="1400" i="1"/>
                        <a:t>Q </a:t>
                      </a:r>
                      <a:r>
                        <a:rPr lang="en-US" sz="1400" i="0"/>
                        <a:t>doesn’t change</a:t>
                      </a:r>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spcBef>
                          <a:spcPts val="0"/>
                        </a:spcBef>
                        <a:buSzPct val="25000"/>
                        <a:buNone/>
                      </a:pPr>
                      <a:r>
                        <a:rPr lang="en-US" sz="1400"/>
                        <a:t>Increasing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products</a:t>
                      </a:r>
                    </a:p>
                    <a:p>
                      <a:pPr marL="0" marR="0" lvl="0" indent="0" algn="ctr" rtl="0">
                        <a:spcBef>
                          <a:spcPts val="0"/>
                        </a:spcBef>
                        <a:buSzPct val="25000"/>
                        <a:buNone/>
                      </a:pPr>
                      <a:r>
                        <a:rPr lang="en-US" sz="1400"/>
                        <a:t>Exothermic: shifts towards reactants</a:t>
                      </a:r>
                    </a:p>
                  </a:txBody>
                  <a:tcPr marL="91450" marR="91450" marT="45725" marB="45725"/>
                </a:tc>
                <a:tc>
                  <a:txBody>
                    <a:bodyPr/>
                    <a:lstStyle/>
                    <a:p>
                      <a:pPr marL="0" marR="0" lvl="0" indent="0" algn="ctr" rtl="0">
                        <a:spcBef>
                          <a:spcPts val="0"/>
                        </a:spcBef>
                        <a:buSzPct val="25000"/>
                        <a:buNone/>
                      </a:pPr>
                      <a:r>
                        <a:rPr lang="en-US" sz="1400"/>
                        <a:t>Endothermic: </a:t>
                      </a:r>
                      <a:r>
                        <a:rPr lang="en-US" sz="1400" i="1"/>
                        <a:t>K </a:t>
                      </a:r>
                      <a:r>
                        <a:rPr lang="en-US" sz="1400"/>
                        <a:t>increases</a:t>
                      </a:r>
                    </a:p>
                    <a:p>
                      <a:pPr marL="0" marR="0" lvl="0" indent="0" algn="ctr" rtl="0">
                        <a:spcBef>
                          <a:spcPts val="0"/>
                        </a:spcBef>
                        <a:buSzPct val="25000"/>
                        <a:buNone/>
                      </a:pPr>
                      <a:r>
                        <a:rPr lang="en-US" sz="1400"/>
                        <a:t>Exothermic: </a:t>
                      </a:r>
                      <a:r>
                        <a:rPr lang="en-US" sz="1400" i="1"/>
                        <a:t>K </a:t>
                      </a:r>
                      <a:r>
                        <a:rPr lang="en-US" sz="1400"/>
                        <a:t>decreases</a:t>
                      </a:r>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spcBef>
                          <a:spcPts val="0"/>
                        </a:spcBef>
                        <a:buSzPct val="25000"/>
                        <a:buNone/>
                      </a:pPr>
                      <a:r>
                        <a:rPr lang="en-US" sz="1400"/>
                        <a:t>Decreasing the temperature</a:t>
                      </a:r>
                    </a:p>
                  </a:txBody>
                  <a:tcPr marL="91450" marR="91450" marT="45725" marB="45725"/>
                </a:tc>
                <a:tc>
                  <a:txBody>
                    <a:bodyPr/>
                    <a:lstStyle/>
                    <a:p>
                      <a:pPr marL="0" marR="0" lvl="0" indent="0" algn="ctr" rtl="0">
                        <a:spcBef>
                          <a:spcPts val="0"/>
                        </a:spcBef>
                        <a:buSzPct val="25000"/>
                        <a:buNone/>
                      </a:pPr>
                      <a:r>
                        <a:rPr lang="en-US" sz="1400"/>
                        <a:t>Endothermic: shifts towards reactants</a:t>
                      </a:r>
                    </a:p>
                    <a:p>
                      <a:pPr marL="0" marR="0" lvl="0" indent="0" algn="ctr" rtl="0">
                        <a:spcBef>
                          <a:spcPts val="0"/>
                        </a:spcBef>
                        <a:buSzPct val="25000"/>
                        <a:buNone/>
                      </a:pPr>
                      <a:r>
                        <a:rPr lang="en-US" sz="1400"/>
                        <a:t>Exothermic: shifts towards products</a:t>
                      </a:r>
                    </a:p>
                  </a:txBody>
                  <a:tcPr marL="91450" marR="91450" marT="45725" marB="45725"/>
                </a:tc>
                <a:tc>
                  <a:txBody>
                    <a:bodyPr/>
                    <a:lstStyle/>
                    <a:p>
                      <a:pPr marL="0" marR="0" lvl="0" indent="0" algn="ctr" rtl="0">
                        <a:spcBef>
                          <a:spcPts val="0"/>
                        </a:spcBef>
                        <a:buSzPct val="25000"/>
                        <a:buNone/>
                      </a:pPr>
                      <a:r>
                        <a:rPr lang="en-US" sz="1400"/>
                        <a:t>Endothermic: </a:t>
                      </a:r>
                      <a:r>
                        <a:rPr lang="en-US" sz="1400" i="1"/>
                        <a:t>K </a:t>
                      </a:r>
                      <a:r>
                        <a:rPr lang="en-US" sz="1400"/>
                        <a:t>decreases</a:t>
                      </a:r>
                    </a:p>
                    <a:p>
                      <a:pPr marL="0" marR="0" lvl="0" indent="0" algn="ctr" rtl="0">
                        <a:spcBef>
                          <a:spcPts val="0"/>
                        </a:spcBef>
                        <a:buSzPct val="25000"/>
                        <a:buNone/>
                      </a:pPr>
                      <a:r>
                        <a:rPr lang="en-US" sz="1400"/>
                        <a:t>Exothermic: </a:t>
                      </a:r>
                      <a:r>
                        <a:rPr lang="en-US" sz="1400" i="1"/>
                        <a:t>K </a:t>
                      </a:r>
                      <a:r>
                        <a:rPr lang="en-US" sz="1400"/>
                        <a:t>increases</a:t>
                      </a:r>
                    </a:p>
                  </a:txBody>
                  <a:tcPr marL="91450" marR="91450" marT="45725" marB="45725"/>
                </a:tc>
                <a:extLst>
                  <a:ext uri="{0D108BD9-81ED-4DB2-BD59-A6C34878D82A}">
                    <a16:rowId xmlns:a16="http://schemas.microsoft.com/office/drawing/2014/main" val="10009"/>
                  </a:ext>
                </a:extLst>
              </a:tr>
            </a:tbl>
          </a:graphicData>
        </a:graphic>
      </p:graphicFrame>
      <p:sp>
        <p:nvSpPr>
          <p:cNvPr id="1727" name="Shape 1727"/>
          <p:cNvSpPr txBox="1"/>
          <p:nvPr/>
        </p:nvSpPr>
        <p:spPr>
          <a:xfrm>
            <a:off x="8004077" y="-57309"/>
            <a:ext cx="13711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Animation</a:t>
            </a:r>
          </a:p>
        </p:txBody>
      </p:sp>
      <p:sp>
        <p:nvSpPr>
          <p:cNvPr id="1728" name="Shape 172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729" name="Shape 1729"/>
          <p:cNvSpPr txBox="1">
            <a:spLocks noGrp="1"/>
          </p:cNvSpPr>
          <p:nvPr>
            <p:ph type="body" idx="1"/>
          </p:nvPr>
        </p:nvSpPr>
        <p:spPr>
          <a:xfrm>
            <a:off x="130915" y="1108840"/>
            <a:ext cx="7966667" cy="505354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Some changes that occur to a system at equilibrium will affect the reaction’s current position (</a:t>
            </a:r>
            <a:r>
              <a:rPr lang="en-US" sz="1800" b="0" i="1" u="none" strike="noStrike" cap="none">
                <a:solidFill>
                  <a:srgbClr val="595959"/>
                </a:solidFill>
                <a:latin typeface="Rockwell"/>
                <a:ea typeface="Rockwell"/>
                <a:cs typeface="Rockwell"/>
                <a:sym typeface="Rockwell"/>
              </a:rPr>
              <a:t>Q</a:t>
            </a:r>
            <a:r>
              <a:rPr lang="en-US" sz="1800" b="0" i="0" u="none" strike="noStrike" cap="none">
                <a:solidFill>
                  <a:srgbClr val="595959"/>
                </a:solidFill>
                <a:latin typeface="Rockwell"/>
                <a:ea typeface="Rockwell"/>
                <a:cs typeface="Rockwell"/>
                <a:sym typeface="Rockwell"/>
              </a:rPr>
              <a:t>).  Others will affect the value of </a:t>
            </a:r>
            <a:r>
              <a:rPr lang="en-US" sz="1800" b="0" i="1" u="none" strike="noStrike" cap="none">
                <a:solidFill>
                  <a:srgbClr val="595959"/>
                </a:solidFill>
                <a:latin typeface="Rockwell"/>
                <a:ea typeface="Rockwell"/>
                <a:cs typeface="Rockwell"/>
                <a:sym typeface="Rockwell"/>
              </a:rPr>
              <a:t>K</a:t>
            </a:r>
          </a:p>
        </p:txBody>
      </p:sp>
      <p:sp>
        <p:nvSpPr>
          <p:cNvPr id="1730" name="Shape 1730"/>
          <p:cNvSpPr txBox="1"/>
          <p:nvPr/>
        </p:nvSpPr>
        <p:spPr>
          <a:xfrm>
            <a:off x="8141096" y="2087553"/>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Shape 1735"/>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Acid/Base Particulates</a:t>
            </a:r>
          </a:p>
        </p:txBody>
      </p:sp>
      <p:sp>
        <p:nvSpPr>
          <p:cNvPr id="1736" name="Shape 173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37" name="Shape 1737"/>
          <p:cNvSpPr txBox="1"/>
          <p:nvPr/>
        </p:nvSpPr>
        <p:spPr>
          <a:xfrm>
            <a:off x="0" y="5922355"/>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p>
        </p:txBody>
      </p:sp>
      <p:sp>
        <p:nvSpPr>
          <p:cNvPr id="1738" name="Shape 1738"/>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a:p>
            <a:pPr marL="0" marR="0" lvl="0" indent="0" algn="l" rtl="0">
              <a:spcBef>
                <a:spcPts val="0"/>
              </a:spcBef>
              <a:buSzPct val="25000"/>
              <a:buNone/>
            </a:pPr>
            <a:r>
              <a:rPr lang="en-US" sz="900">
                <a:solidFill>
                  <a:srgbClr val="D8D8D8"/>
                </a:solidFill>
                <a:latin typeface="Rockwell"/>
                <a:ea typeface="Rockwell"/>
                <a:cs typeface="Rockwell"/>
                <a:sym typeface="Rockwell"/>
              </a:rPr>
              <a:t>Select Acid-Base Ionization</a:t>
            </a:r>
          </a:p>
        </p:txBody>
      </p:sp>
      <p:sp>
        <p:nvSpPr>
          <p:cNvPr id="1739" name="Shape 173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740" name="Shape 1740"/>
          <p:cNvSpPr txBox="1"/>
          <p:nvPr/>
        </p:nvSpPr>
        <p:spPr>
          <a:xfrm>
            <a:off x="54761" y="4199221"/>
            <a:ext cx="4101356" cy="14765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latin typeface="Rockwell"/>
                <a:ea typeface="Rockwell"/>
                <a:cs typeface="Rockwell"/>
                <a:sym typeface="Rockwell"/>
              </a:rPr>
              <a:t> </a:t>
            </a:r>
          </a:p>
        </p:txBody>
      </p:sp>
      <p:sp>
        <p:nvSpPr>
          <p:cNvPr id="1741" name="Shape 1741"/>
          <p:cNvSpPr txBox="1"/>
          <p:nvPr/>
        </p:nvSpPr>
        <p:spPr>
          <a:xfrm>
            <a:off x="4434262" y="4322380"/>
            <a:ext cx="4569432" cy="147655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latin typeface="Rockwell"/>
                <a:ea typeface="Rockwell"/>
                <a:cs typeface="Rockwell"/>
                <a:sym typeface="Rockwell"/>
              </a:rPr>
              <a:t> </a:t>
            </a:r>
          </a:p>
        </p:txBody>
      </p:sp>
      <p:pic>
        <p:nvPicPr>
          <p:cNvPr id="1742" name="Shape 1742"/>
          <p:cNvPicPr preferRelativeResize="0"/>
          <p:nvPr/>
        </p:nvPicPr>
        <p:blipFill rotWithShape="1">
          <a:blip r:embed="rId5">
            <a:alphaModFix/>
          </a:blip>
          <a:srcRect/>
          <a:stretch/>
        </p:blipFill>
        <p:spPr>
          <a:xfrm>
            <a:off x="5430523" y="51415"/>
            <a:ext cx="2505075" cy="590550"/>
          </a:xfrm>
          <a:prstGeom prst="rect">
            <a:avLst/>
          </a:prstGeom>
          <a:noFill/>
          <a:ln>
            <a:noFill/>
          </a:ln>
        </p:spPr>
      </p:pic>
      <p:pic>
        <p:nvPicPr>
          <p:cNvPr id="1743" name="Shape 1743"/>
          <p:cNvPicPr preferRelativeResize="0"/>
          <p:nvPr/>
        </p:nvPicPr>
        <p:blipFill rotWithShape="1">
          <a:blip r:embed="rId6">
            <a:alphaModFix/>
          </a:blip>
          <a:srcRect/>
          <a:stretch/>
        </p:blipFill>
        <p:spPr>
          <a:xfrm>
            <a:off x="157563" y="889812"/>
            <a:ext cx="3390900" cy="828675"/>
          </a:xfrm>
          <a:prstGeom prst="rect">
            <a:avLst/>
          </a:prstGeom>
          <a:noFill/>
          <a:ln>
            <a:noFill/>
          </a:ln>
        </p:spPr>
      </p:pic>
      <p:pic>
        <p:nvPicPr>
          <p:cNvPr id="1744" name="Shape 1744"/>
          <p:cNvPicPr preferRelativeResize="0"/>
          <p:nvPr/>
        </p:nvPicPr>
        <p:blipFill rotWithShape="1">
          <a:blip r:embed="rId7">
            <a:alphaModFix/>
          </a:blip>
          <a:srcRect/>
          <a:stretch/>
        </p:blipFill>
        <p:spPr>
          <a:xfrm>
            <a:off x="4754248" y="819533"/>
            <a:ext cx="3124199" cy="790937"/>
          </a:xfrm>
          <a:prstGeom prst="rect">
            <a:avLst/>
          </a:prstGeom>
          <a:noFill/>
          <a:ln>
            <a:noFill/>
          </a:ln>
        </p:spPr>
      </p:pic>
      <p:pic>
        <p:nvPicPr>
          <p:cNvPr id="1745" name="Shape 1745"/>
          <p:cNvPicPr preferRelativeResize="0"/>
          <p:nvPr/>
        </p:nvPicPr>
        <p:blipFill rotWithShape="1">
          <a:blip r:embed="rId8">
            <a:alphaModFix/>
          </a:blip>
          <a:srcRect/>
          <a:stretch/>
        </p:blipFill>
        <p:spPr>
          <a:xfrm>
            <a:off x="376637" y="1678496"/>
            <a:ext cx="3171825" cy="2352674"/>
          </a:xfrm>
          <a:prstGeom prst="rect">
            <a:avLst/>
          </a:prstGeom>
          <a:noFill/>
          <a:ln>
            <a:noFill/>
          </a:ln>
        </p:spPr>
      </p:pic>
      <p:pic>
        <p:nvPicPr>
          <p:cNvPr id="1746" name="Shape 1746"/>
          <p:cNvPicPr preferRelativeResize="0"/>
          <p:nvPr/>
        </p:nvPicPr>
        <p:blipFill rotWithShape="1">
          <a:blip r:embed="rId9">
            <a:alphaModFix/>
          </a:blip>
          <a:srcRect/>
          <a:stretch/>
        </p:blipFill>
        <p:spPr>
          <a:xfrm>
            <a:off x="4697098" y="1668258"/>
            <a:ext cx="3238499" cy="2409824"/>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Shape 175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pH of Weak or Strong Acid</a:t>
            </a:r>
          </a:p>
        </p:txBody>
      </p:sp>
      <p:sp>
        <p:nvSpPr>
          <p:cNvPr id="1752" name="Shape 175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53" name="Shape 1753"/>
          <p:cNvSpPr txBox="1"/>
          <p:nvPr/>
        </p:nvSpPr>
        <p:spPr>
          <a:xfrm>
            <a:off x="0" y="6015298"/>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sz="1800">
                <a:solidFill>
                  <a:schemeClr val="dk1"/>
                </a:solidFill>
                <a:latin typeface="Rockwell"/>
                <a:ea typeface="Rockwell"/>
                <a:cs typeface="Rockwell"/>
                <a:sym typeface="Rockwell"/>
              </a:rPr>
              <a:t>																	</a:t>
            </a:r>
          </a:p>
        </p:txBody>
      </p:sp>
      <p:sp>
        <p:nvSpPr>
          <p:cNvPr id="1754" name="Shape 175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755" name="Shape 175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756" name="Shape 1756"/>
          <p:cNvSpPr txBox="1"/>
          <p:nvPr/>
        </p:nvSpPr>
        <p:spPr>
          <a:xfrm>
            <a:off x="-3636" y="4033626"/>
            <a:ext cx="4087146" cy="83099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ckwell"/>
                <a:ea typeface="Rockwell"/>
                <a:cs typeface="Rockwell"/>
                <a:sym typeface="Rockwell"/>
              </a:rPr>
              <a:t>This is a particulate picture of a strong acid whose [HA] = 0.00100</a:t>
            </a:r>
            <a:r>
              <a:rPr lang="en-US" sz="1600" i="1">
                <a:solidFill>
                  <a:schemeClr val="dk1"/>
                </a:solidFill>
                <a:latin typeface="Rockwell"/>
                <a:ea typeface="Rockwell"/>
                <a:cs typeface="Rockwell"/>
                <a:sym typeface="Rockwell"/>
              </a:rPr>
              <a:t>M</a:t>
            </a:r>
            <a:r>
              <a:rPr lang="en-US" sz="1600">
                <a:solidFill>
                  <a:schemeClr val="dk1"/>
                </a:solidFill>
                <a:latin typeface="Rockwell"/>
                <a:ea typeface="Rockwell"/>
                <a:cs typeface="Rockwell"/>
                <a:sym typeface="Rockwell"/>
              </a:rPr>
              <a:t>.</a:t>
            </a:r>
          </a:p>
          <a:p>
            <a:pPr marL="285750" marR="0" lvl="0" indent="-285750" algn="l" rtl="0">
              <a:spcBef>
                <a:spcPts val="0"/>
              </a:spcBef>
              <a:buClr>
                <a:schemeClr val="dk1"/>
              </a:buClr>
              <a:buSzPct val="100000"/>
              <a:buFont typeface="Arial"/>
              <a:buChar char="•"/>
            </a:pPr>
            <a:r>
              <a:rPr lang="en-US" sz="1600">
                <a:solidFill>
                  <a:schemeClr val="dk1"/>
                </a:solidFill>
                <a:latin typeface="Rockwell"/>
                <a:ea typeface="Rockwell"/>
                <a:cs typeface="Rockwell"/>
                <a:sym typeface="Rockwell"/>
              </a:rPr>
              <a:t>Note the 100% ionization of this acid. </a:t>
            </a:r>
          </a:p>
        </p:txBody>
      </p:sp>
      <p:sp>
        <p:nvSpPr>
          <p:cNvPr id="1757" name="Shape 1757"/>
          <p:cNvSpPr txBox="1"/>
          <p:nvPr/>
        </p:nvSpPr>
        <p:spPr>
          <a:xfrm>
            <a:off x="4191721" y="3808328"/>
            <a:ext cx="4779975" cy="1431161"/>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96666"/>
              <a:buFont typeface="Arial"/>
              <a:buChar char="•"/>
            </a:pPr>
            <a:r>
              <a:rPr lang="en-US" sz="1450">
                <a:solidFill>
                  <a:schemeClr val="dk1"/>
                </a:solidFill>
                <a:latin typeface="Rockwell"/>
                <a:ea typeface="Rockwell"/>
                <a:cs typeface="Rockwell"/>
                <a:sym typeface="Rockwell"/>
              </a:rPr>
              <a:t>This is a particulate picture of a weak acid whose [HA] = 1.00</a:t>
            </a:r>
            <a:r>
              <a:rPr lang="en-US" sz="1450" i="1">
                <a:solidFill>
                  <a:schemeClr val="dk1"/>
                </a:solidFill>
                <a:latin typeface="Rockwell"/>
                <a:ea typeface="Rockwell"/>
                <a:cs typeface="Rockwell"/>
                <a:sym typeface="Rockwell"/>
              </a:rPr>
              <a:t>M</a:t>
            </a:r>
            <a:r>
              <a:rPr lang="en-US" sz="1450">
                <a:solidFill>
                  <a:schemeClr val="dk1"/>
                </a:solidFill>
                <a:latin typeface="Rockwell"/>
                <a:ea typeface="Rockwell"/>
                <a:cs typeface="Rockwell"/>
                <a:sym typeface="Rockwell"/>
              </a:rPr>
              <a:t> and K</a:t>
            </a:r>
            <a:r>
              <a:rPr lang="en-US" sz="1450" baseline="-25000">
                <a:solidFill>
                  <a:schemeClr val="dk1"/>
                </a:solidFill>
                <a:latin typeface="Rockwell"/>
                <a:ea typeface="Rockwell"/>
                <a:cs typeface="Rockwell"/>
                <a:sym typeface="Rockwell"/>
              </a:rPr>
              <a:t>a</a:t>
            </a:r>
            <a:r>
              <a:rPr lang="en-US" sz="1450">
                <a:solidFill>
                  <a:schemeClr val="dk1"/>
                </a:solidFill>
                <a:latin typeface="Rockwell"/>
                <a:ea typeface="Rockwell"/>
                <a:cs typeface="Rockwell"/>
                <a:sym typeface="Rockwell"/>
              </a:rPr>
              <a:t> = 1.00x10</a:t>
            </a:r>
            <a:r>
              <a:rPr lang="en-US" sz="1450" baseline="30000">
                <a:solidFill>
                  <a:schemeClr val="dk1"/>
                </a:solidFill>
                <a:latin typeface="Rockwell"/>
                <a:ea typeface="Rockwell"/>
                <a:cs typeface="Rockwell"/>
                <a:sym typeface="Rockwell"/>
              </a:rPr>
              <a:t>-6</a:t>
            </a:r>
            <a:r>
              <a:rPr lang="en-US" sz="1450">
                <a:solidFill>
                  <a:schemeClr val="dk1"/>
                </a:solidFill>
                <a:latin typeface="Rockwell"/>
                <a:ea typeface="Rockwell"/>
                <a:cs typeface="Rockwell"/>
                <a:sym typeface="Rockwell"/>
              </a:rPr>
              <a:t>.</a:t>
            </a:r>
          </a:p>
          <a:p>
            <a:pPr marL="285750" marR="0" lvl="0" indent="-285750" algn="l" rtl="0">
              <a:spcBef>
                <a:spcPts val="0"/>
              </a:spcBef>
              <a:buClr>
                <a:schemeClr val="dk1"/>
              </a:buClr>
              <a:buSzPct val="96666"/>
              <a:buFont typeface="Arial"/>
              <a:buChar char="•"/>
            </a:pPr>
            <a:r>
              <a:rPr lang="en-US" sz="1450">
                <a:solidFill>
                  <a:schemeClr val="dk1"/>
                </a:solidFill>
                <a:latin typeface="Rockwell"/>
                <a:ea typeface="Rockwell"/>
                <a:cs typeface="Rockwell"/>
                <a:sym typeface="Rockwell"/>
              </a:rPr>
              <a:t>pH is a measure of the [H</a:t>
            </a:r>
            <a:r>
              <a:rPr lang="en-US" sz="1450" baseline="30000">
                <a:solidFill>
                  <a:schemeClr val="dk1"/>
                </a:solidFill>
                <a:latin typeface="Rockwell"/>
                <a:ea typeface="Rockwell"/>
                <a:cs typeface="Rockwell"/>
                <a:sym typeface="Rockwell"/>
              </a:rPr>
              <a:t>+</a:t>
            </a:r>
            <a:r>
              <a:rPr lang="en-US" sz="1450">
                <a:solidFill>
                  <a:schemeClr val="dk1"/>
                </a:solidFill>
                <a:latin typeface="Rockwell"/>
                <a:ea typeface="Rockwell"/>
                <a:cs typeface="Rockwell"/>
                <a:sym typeface="Rockwell"/>
              </a:rPr>
              <a:t>] in solution. More moles of a weak acid are needed to achieve equivalent [H</a:t>
            </a:r>
            <a:r>
              <a:rPr lang="en-US" sz="1450" baseline="30000">
                <a:solidFill>
                  <a:schemeClr val="dk1"/>
                </a:solidFill>
                <a:latin typeface="Rockwell"/>
                <a:ea typeface="Rockwell"/>
                <a:cs typeface="Rockwell"/>
                <a:sym typeface="Rockwell"/>
              </a:rPr>
              <a:t>+</a:t>
            </a:r>
            <a:r>
              <a:rPr lang="en-US" sz="1450">
                <a:solidFill>
                  <a:schemeClr val="dk1"/>
                </a:solidFill>
                <a:latin typeface="Rockwell"/>
                <a:ea typeface="Rockwell"/>
                <a:cs typeface="Rockwell"/>
                <a:sym typeface="Rockwell"/>
              </a:rPr>
              <a:t>] values of a strong acid of the same pH, since a weak acid only partially ionizes.</a:t>
            </a:r>
          </a:p>
        </p:txBody>
      </p:sp>
      <p:sp>
        <p:nvSpPr>
          <p:cNvPr id="1758" name="Shape 1758"/>
          <p:cNvSpPr txBox="1"/>
          <p:nvPr/>
        </p:nvSpPr>
        <p:spPr>
          <a:xfrm>
            <a:off x="-55339" y="5295346"/>
            <a:ext cx="9077156" cy="58477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p>
        </p:txBody>
      </p:sp>
      <p:pic>
        <p:nvPicPr>
          <p:cNvPr id="1759" name="Shape 1759"/>
          <p:cNvPicPr preferRelativeResize="0"/>
          <p:nvPr/>
        </p:nvPicPr>
        <p:blipFill rotWithShape="1">
          <a:blip r:embed="rId5">
            <a:alphaModFix/>
          </a:blip>
          <a:srcRect/>
          <a:stretch/>
        </p:blipFill>
        <p:spPr>
          <a:xfrm>
            <a:off x="21636" y="854823"/>
            <a:ext cx="3181349" cy="3114675"/>
          </a:xfrm>
          <a:prstGeom prst="rect">
            <a:avLst/>
          </a:prstGeom>
          <a:noFill/>
          <a:ln>
            <a:noFill/>
          </a:ln>
        </p:spPr>
      </p:pic>
      <p:pic>
        <p:nvPicPr>
          <p:cNvPr id="1760" name="Shape 1760"/>
          <p:cNvPicPr preferRelativeResize="0"/>
          <p:nvPr/>
        </p:nvPicPr>
        <p:blipFill rotWithShape="1">
          <a:blip r:embed="rId6">
            <a:alphaModFix/>
          </a:blip>
          <a:srcRect/>
          <a:stretch/>
        </p:blipFill>
        <p:spPr>
          <a:xfrm>
            <a:off x="4893792" y="817568"/>
            <a:ext cx="3152775" cy="3028949"/>
          </a:xfrm>
          <a:prstGeom prst="rect">
            <a:avLst/>
          </a:prstGeom>
          <a:noFill/>
          <a:ln>
            <a:noFill/>
          </a:ln>
        </p:spPr>
      </p:pic>
      <p:sp>
        <p:nvSpPr>
          <p:cNvPr id="1761" name="Shape 1761"/>
          <p:cNvSpPr txBox="1"/>
          <p:nvPr/>
        </p:nvSpPr>
        <p:spPr>
          <a:xfrm>
            <a:off x="2665919" y="698493"/>
            <a:ext cx="2835180"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Rockwell"/>
                <a:ea typeface="Rockwell"/>
                <a:cs typeface="Rockwell"/>
                <a:sym typeface="Rockwell"/>
              </a:rPr>
              <a:t>Note the similar pH values of both monoprotic acids.</a:t>
            </a:r>
          </a:p>
        </p:txBody>
      </p:sp>
      <p:sp>
        <p:nvSpPr>
          <p:cNvPr id="1762" name="Shape 1762"/>
          <p:cNvSpPr/>
          <p:nvPr/>
        </p:nvSpPr>
        <p:spPr>
          <a:xfrm>
            <a:off x="2204025" y="929640"/>
            <a:ext cx="647700" cy="292074"/>
          </a:xfrm>
          <a:prstGeom prst="round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800">
                <a:solidFill>
                  <a:schemeClr val="lt1"/>
                </a:solidFill>
                <a:latin typeface="Rockwell"/>
                <a:ea typeface="Rockwell"/>
                <a:cs typeface="Rockwell"/>
                <a:sym typeface="Rockwell"/>
              </a:rPr>
              <a:t>pH= 3.00</a:t>
            </a:r>
          </a:p>
        </p:txBody>
      </p:sp>
      <p:sp>
        <p:nvSpPr>
          <p:cNvPr id="1763" name="Shape 1763"/>
          <p:cNvSpPr/>
          <p:nvPr/>
        </p:nvSpPr>
        <p:spPr>
          <a:xfrm>
            <a:off x="7055272" y="874428"/>
            <a:ext cx="647700" cy="292074"/>
          </a:xfrm>
          <a:prstGeom prst="round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800">
                <a:solidFill>
                  <a:schemeClr val="lt1"/>
                </a:solidFill>
                <a:latin typeface="Rockwell"/>
                <a:ea typeface="Rockwell"/>
                <a:cs typeface="Rockwell"/>
                <a:sym typeface="Rockwell"/>
              </a:rPr>
              <a:t>pH= 3.00</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Shape 176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Titrations</a:t>
            </a:r>
          </a:p>
        </p:txBody>
      </p:sp>
      <p:sp>
        <p:nvSpPr>
          <p:cNvPr id="1769" name="Shape 1769"/>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70" name="Shape 1770"/>
          <p:cNvSpPr txBox="1"/>
          <p:nvPr/>
        </p:nvSpPr>
        <p:spPr>
          <a:xfrm>
            <a:off x="0" y="5643953"/>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lang="en-US" sz="1800" baseline="-25000">
                <a:solidFill>
                  <a:schemeClr val="dk1"/>
                </a:solidFill>
                <a:latin typeface="Rockwell"/>
                <a:ea typeface="Rockwell"/>
                <a:cs typeface="Rockwell"/>
                <a:sym typeface="Rockwell"/>
              </a:rPr>
              <a:t>a</a:t>
            </a:r>
            <a:r>
              <a:rPr lang="en-US" sz="1800">
                <a:solidFill>
                  <a:schemeClr val="dk1"/>
                </a:solidFill>
                <a:latin typeface="Rockwell"/>
                <a:ea typeface="Rockwell"/>
                <a:cs typeface="Rockwell"/>
                <a:sym typeface="Rockwell"/>
              </a:rPr>
              <a:t> for a weak acid, or the pK</a:t>
            </a:r>
            <a:r>
              <a:rPr lang="en-US" sz="1800" baseline="-25000">
                <a:solidFill>
                  <a:schemeClr val="dk1"/>
                </a:solidFill>
                <a:latin typeface="Rockwell"/>
                <a:ea typeface="Rockwell"/>
                <a:cs typeface="Rockwell"/>
                <a:sym typeface="Rockwell"/>
              </a:rPr>
              <a:t>b</a:t>
            </a:r>
            <a:r>
              <a:rPr lang="en-US" sz="1800">
                <a:solidFill>
                  <a:schemeClr val="dk1"/>
                </a:solidFill>
                <a:latin typeface="Rockwell"/>
                <a:ea typeface="Rockwell"/>
                <a:cs typeface="Rockwell"/>
                <a:sym typeface="Rockwell"/>
              </a:rPr>
              <a:t> for a weak base. 																	</a:t>
            </a:r>
          </a:p>
        </p:txBody>
      </p:sp>
      <p:sp>
        <p:nvSpPr>
          <p:cNvPr id="1771" name="Shape 177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772" name="Shape 177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773" name="Shape 1773" descr="http://www.dlt.ncssm.edu/tiger/diagrams/acid-base/WeakAcidTitration-General.gif"/>
          <p:cNvPicPr preferRelativeResize="0"/>
          <p:nvPr/>
        </p:nvPicPr>
        <p:blipFill rotWithShape="1">
          <a:blip r:embed="rId5">
            <a:alphaModFix/>
          </a:blip>
          <a:srcRect r="-1660" b="-491"/>
          <a:stretch/>
        </p:blipFill>
        <p:spPr>
          <a:xfrm>
            <a:off x="0" y="776166"/>
            <a:ext cx="2222419" cy="2929161"/>
          </a:xfrm>
          <a:prstGeom prst="rect">
            <a:avLst/>
          </a:prstGeom>
          <a:noFill/>
          <a:ln w="9525" cap="flat" cmpd="sng">
            <a:solidFill>
              <a:schemeClr val="accent1"/>
            </a:solidFill>
            <a:prstDash val="solid"/>
            <a:round/>
            <a:headEnd type="none" w="med" len="med"/>
            <a:tailEnd type="none" w="med" len="med"/>
          </a:ln>
        </p:spPr>
      </p:pic>
      <p:pic>
        <p:nvPicPr>
          <p:cNvPr id="1774" name="Shape 1774" descr="http://www.dlt.ncssm.edu/tiger/diagrams/acid-base/StrongAcidTitration-1.gif"/>
          <p:cNvPicPr preferRelativeResize="0"/>
          <p:nvPr/>
        </p:nvPicPr>
        <p:blipFill rotWithShape="1">
          <a:blip r:embed="rId6">
            <a:alphaModFix/>
          </a:blip>
          <a:srcRect l="3267" r="518"/>
          <a:stretch/>
        </p:blipFill>
        <p:spPr>
          <a:xfrm>
            <a:off x="5258867" y="209198"/>
            <a:ext cx="2628899" cy="2066958"/>
          </a:xfrm>
          <a:prstGeom prst="rect">
            <a:avLst/>
          </a:prstGeom>
          <a:noFill/>
          <a:ln w="9525" cap="flat" cmpd="sng">
            <a:solidFill>
              <a:schemeClr val="accent1"/>
            </a:solidFill>
            <a:prstDash val="solid"/>
            <a:round/>
            <a:headEnd type="none" w="med" len="med"/>
            <a:tailEnd type="none" w="med" len="med"/>
          </a:ln>
        </p:spPr>
      </p:pic>
      <p:pic>
        <p:nvPicPr>
          <p:cNvPr id="1775" name="Shape 1775" descr="http://www.dlt.ncssm.edu/tiger/diagrams/acid-base/WeakBaseTitration-General.gif"/>
          <p:cNvPicPr preferRelativeResize="0"/>
          <p:nvPr/>
        </p:nvPicPr>
        <p:blipFill rotWithShape="1">
          <a:blip r:embed="rId7">
            <a:alphaModFix/>
          </a:blip>
          <a:srcRect r="763" b="-264"/>
          <a:stretch/>
        </p:blipFill>
        <p:spPr>
          <a:xfrm>
            <a:off x="6861463" y="2276157"/>
            <a:ext cx="2013074" cy="2705593"/>
          </a:xfrm>
          <a:prstGeom prst="rect">
            <a:avLst/>
          </a:prstGeom>
          <a:noFill/>
          <a:ln w="9525" cap="flat" cmpd="sng">
            <a:solidFill>
              <a:schemeClr val="accent1"/>
            </a:solidFill>
            <a:prstDash val="solid"/>
            <a:round/>
            <a:headEnd type="none" w="med" len="med"/>
            <a:tailEnd type="none" w="med" len="med"/>
          </a:ln>
        </p:spPr>
      </p:pic>
      <p:sp>
        <p:nvSpPr>
          <p:cNvPr id="1776" name="Shape 1776"/>
          <p:cNvSpPr txBox="1"/>
          <p:nvPr/>
        </p:nvSpPr>
        <p:spPr>
          <a:xfrm>
            <a:off x="-19105" y="3705328"/>
            <a:ext cx="2261159"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This illustration shows the titration curve of </a:t>
            </a:r>
            <a:br>
              <a:rPr lang="en-US" sz="1200">
                <a:solidFill>
                  <a:schemeClr val="dk1"/>
                </a:solidFill>
                <a:latin typeface="Rockwell"/>
                <a:ea typeface="Rockwell"/>
                <a:cs typeface="Rockwell"/>
                <a:sym typeface="Rockwell"/>
              </a:rPr>
            </a:br>
            <a:r>
              <a:rPr lang="en-US" sz="1200">
                <a:solidFill>
                  <a:schemeClr val="dk1"/>
                </a:solidFill>
                <a:latin typeface="Rockwell"/>
                <a:ea typeface="Rockwell"/>
                <a:cs typeface="Rockwell"/>
                <a:sym typeface="Rockwell"/>
              </a:rPr>
              <a:t>a weak acid with a strong base with indicator changes.</a:t>
            </a:r>
          </a:p>
        </p:txBody>
      </p:sp>
      <p:sp>
        <p:nvSpPr>
          <p:cNvPr id="1777" name="Shape 1777"/>
          <p:cNvSpPr txBox="1"/>
          <p:nvPr/>
        </p:nvSpPr>
        <p:spPr>
          <a:xfrm>
            <a:off x="6119435" y="4981751"/>
            <a:ext cx="2921000"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ckwell"/>
                <a:ea typeface="Rockwell"/>
                <a:cs typeface="Rockwell"/>
                <a:sym typeface="Rockwell"/>
              </a:rPr>
              <a:t>This illustration shows the titration curve of a weak base with a strong acid with indicator changes. </a:t>
            </a:r>
          </a:p>
        </p:txBody>
      </p:sp>
      <p:sp>
        <p:nvSpPr>
          <p:cNvPr id="1778" name="Shape 1778"/>
          <p:cNvSpPr txBox="1"/>
          <p:nvPr/>
        </p:nvSpPr>
        <p:spPr>
          <a:xfrm>
            <a:off x="2139452" y="117717"/>
            <a:ext cx="3119415"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ckwell"/>
                <a:ea typeface="Rockwell"/>
                <a:cs typeface="Rockwell"/>
                <a:sym typeface="Rockwell"/>
              </a:rPr>
              <a:t>This illustration shows the titration curve of a strong acid with a strong base. </a:t>
            </a:r>
            <a:br>
              <a:rPr lang="en-US" sz="1200">
                <a:solidFill>
                  <a:schemeClr val="dk1"/>
                </a:solidFill>
                <a:latin typeface="Rockwell"/>
                <a:ea typeface="Rockwell"/>
                <a:cs typeface="Rockwell"/>
                <a:sym typeface="Rockwell"/>
              </a:rPr>
            </a:br>
            <a:endParaRPr lang="en-US" sz="1200">
              <a:solidFill>
                <a:schemeClr val="dk1"/>
              </a:solidFill>
              <a:latin typeface="Rockwell"/>
              <a:ea typeface="Rockwell"/>
              <a:cs typeface="Rockwell"/>
              <a:sym typeface="Rockwell"/>
            </a:endParaRPr>
          </a:p>
        </p:txBody>
      </p:sp>
      <p:pic>
        <p:nvPicPr>
          <p:cNvPr id="1779" name="Shape 1779" descr="http://www.dlt.ncssm.edu/tiger/diagrams/acid-base/Titration-vs-Ka.gif"/>
          <p:cNvPicPr preferRelativeResize="0"/>
          <p:nvPr/>
        </p:nvPicPr>
        <p:blipFill rotWithShape="1">
          <a:blip r:embed="rId8">
            <a:alphaModFix/>
          </a:blip>
          <a:srcRect/>
          <a:stretch/>
        </p:blipFill>
        <p:spPr>
          <a:xfrm>
            <a:off x="2236722" y="785341"/>
            <a:ext cx="2083293" cy="2815901"/>
          </a:xfrm>
          <a:prstGeom prst="rect">
            <a:avLst/>
          </a:prstGeom>
          <a:noFill/>
          <a:ln w="9525" cap="flat" cmpd="sng">
            <a:solidFill>
              <a:schemeClr val="accent1"/>
            </a:solidFill>
            <a:prstDash val="solid"/>
            <a:round/>
            <a:headEnd type="none" w="med" len="med"/>
            <a:tailEnd type="none" w="med" len="med"/>
          </a:ln>
        </p:spPr>
      </p:pic>
      <p:pic>
        <p:nvPicPr>
          <p:cNvPr id="1780" name="Shape 1780" descr="http://www.dlt.ncssm.edu/tiger/diagrams/acid-base/PolyproticAcidTitration.gif"/>
          <p:cNvPicPr preferRelativeResize="0"/>
          <p:nvPr/>
        </p:nvPicPr>
        <p:blipFill rotWithShape="1">
          <a:blip r:embed="rId9">
            <a:alphaModFix/>
          </a:blip>
          <a:srcRect/>
          <a:stretch/>
        </p:blipFill>
        <p:spPr>
          <a:xfrm>
            <a:off x="4330139" y="2276157"/>
            <a:ext cx="2138770" cy="2851694"/>
          </a:xfrm>
          <a:prstGeom prst="rect">
            <a:avLst/>
          </a:prstGeom>
          <a:noFill/>
          <a:ln w="9525" cap="flat" cmpd="sng">
            <a:solidFill>
              <a:schemeClr val="accent1"/>
            </a:solidFill>
            <a:prstDash val="solid"/>
            <a:round/>
            <a:headEnd type="none" w="med" len="med"/>
            <a:tailEnd type="none" w="med" len="med"/>
          </a:ln>
        </p:spPr>
      </p:pic>
      <p:sp>
        <p:nvSpPr>
          <p:cNvPr id="1781" name="Shape 1781"/>
          <p:cNvSpPr txBox="1"/>
          <p:nvPr/>
        </p:nvSpPr>
        <p:spPr>
          <a:xfrm>
            <a:off x="3266164" y="5181880"/>
            <a:ext cx="3243184" cy="461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chemeClr val="dk1"/>
                </a:solidFill>
                <a:latin typeface="Rockwell"/>
                <a:ea typeface="Rockwell"/>
                <a:cs typeface="Rockwell"/>
                <a:sym typeface="Rockwell"/>
              </a:rPr>
              <a:t>This illustration shows the titration curve of a polyprotic weak acid with a strong base. </a:t>
            </a:r>
          </a:p>
        </p:txBody>
      </p:sp>
      <p:sp>
        <p:nvSpPr>
          <p:cNvPr id="1782" name="Shape 1782"/>
          <p:cNvSpPr txBox="1"/>
          <p:nvPr/>
        </p:nvSpPr>
        <p:spPr>
          <a:xfrm>
            <a:off x="2248875" y="3705326"/>
            <a:ext cx="2034576"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This illustration shows the titration curves </a:t>
            </a:r>
            <a:br>
              <a:rPr lang="en-US" sz="1200">
                <a:solidFill>
                  <a:schemeClr val="dk1"/>
                </a:solidFill>
                <a:latin typeface="Rockwell"/>
                <a:ea typeface="Rockwell"/>
                <a:cs typeface="Rockwell"/>
                <a:sym typeface="Rockwell"/>
              </a:rPr>
            </a:br>
            <a:r>
              <a:rPr lang="en-US" sz="1200">
                <a:solidFill>
                  <a:schemeClr val="dk1"/>
                </a:solidFill>
                <a:latin typeface="Rockwell"/>
                <a:ea typeface="Rockwell"/>
                <a:cs typeface="Rockwell"/>
                <a:sym typeface="Rockwell"/>
              </a:rPr>
              <a:t>of several weak acids with a strong base</a:t>
            </a:r>
          </a:p>
        </p:txBody>
      </p:sp>
      <p:sp>
        <p:nvSpPr>
          <p:cNvPr id="1783" name="Shape 1783"/>
          <p:cNvSpPr/>
          <p:nvPr/>
        </p:nvSpPr>
        <p:spPr>
          <a:xfrm>
            <a:off x="5143882" y="336680"/>
            <a:ext cx="202132" cy="104201"/>
          </a:xfrm>
          <a:prstGeom prst="righ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84" name="Shape 1784"/>
          <p:cNvSpPr/>
          <p:nvPr/>
        </p:nvSpPr>
        <p:spPr>
          <a:xfrm>
            <a:off x="990600" y="3514689"/>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85" name="Shape 1785"/>
          <p:cNvSpPr/>
          <p:nvPr/>
        </p:nvSpPr>
        <p:spPr>
          <a:xfrm>
            <a:off x="3185155" y="3523430"/>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86" name="Shape 1786"/>
          <p:cNvSpPr/>
          <p:nvPr/>
        </p:nvSpPr>
        <p:spPr>
          <a:xfrm>
            <a:off x="5269462" y="4994923"/>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87" name="Shape 1787"/>
          <p:cNvSpPr/>
          <p:nvPr/>
        </p:nvSpPr>
        <p:spPr>
          <a:xfrm>
            <a:off x="7851246" y="4811121"/>
            <a:ext cx="120873" cy="208269"/>
          </a:xfrm>
          <a:prstGeom prst="up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788" name="Shape 1788"/>
          <p:cNvSpPr/>
          <p:nvPr/>
        </p:nvSpPr>
        <p:spPr>
          <a:xfrm>
            <a:off x="411304" y="4686676"/>
            <a:ext cx="2642341" cy="590147"/>
          </a:xfrm>
          <a:prstGeom prst="wedgeRoundRectCallout">
            <a:avLst>
              <a:gd name="adj1" fmla="val -64744"/>
              <a:gd name="adj2" fmla="val 100935"/>
              <a:gd name="adj3" fmla="val 16667"/>
            </a:avLst>
          </a:prstGeom>
          <a:gradFill>
            <a:gsLst>
              <a:gs pos="0">
                <a:srgbClr val="4A174B"/>
              </a:gs>
              <a:gs pos="100000">
                <a:srgbClr val="AD90AE"/>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See Source link to review titration calculations.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Shape 368" descr="http://images.slideplayer.com/2/719518/slides/slide_11.jpg"/>
          <p:cNvPicPr preferRelativeResize="0"/>
          <p:nvPr/>
        </p:nvPicPr>
        <p:blipFill rotWithShape="1">
          <a:blip r:embed="rId3">
            <a:alphaModFix/>
          </a:blip>
          <a:srcRect/>
          <a:stretch/>
        </p:blipFill>
        <p:spPr>
          <a:xfrm>
            <a:off x="68435" y="505014"/>
            <a:ext cx="6170363" cy="3775365"/>
          </a:xfrm>
          <a:prstGeom prst="rect">
            <a:avLst/>
          </a:prstGeom>
          <a:noFill/>
          <a:ln>
            <a:noFill/>
          </a:ln>
        </p:spPr>
      </p:pic>
      <p:sp>
        <p:nvSpPr>
          <p:cNvPr id="369" name="Shape 369"/>
          <p:cNvSpPr txBox="1">
            <a:spLocks noGrp="1"/>
          </p:cNvSpPr>
          <p:nvPr>
            <p:ph type="title"/>
          </p:nvPr>
        </p:nvSpPr>
        <p:spPr>
          <a:xfrm>
            <a:off x="535464" y="-3372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Predictions with Periodic Trends</a:t>
            </a:r>
          </a:p>
        </p:txBody>
      </p:sp>
      <p:sp>
        <p:nvSpPr>
          <p:cNvPr id="370" name="Shape 370"/>
          <p:cNvSpPr txBox="1">
            <a:spLocks noGrp="1"/>
          </p:cNvSpPr>
          <p:nvPr>
            <p:ph type="body" idx="2"/>
          </p:nvPr>
        </p:nvSpPr>
        <p:spPr>
          <a:xfrm>
            <a:off x="0" y="4093223"/>
            <a:ext cx="9144000" cy="233017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The following explains these trends:</a:t>
            </a:r>
          </a:p>
          <a:p>
            <a:pPr marL="457200" marR="0" lvl="1" indent="-228600" algn="l" rtl="0">
              <a:lnSpc>
                <a:spcPct val="8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Electrons attracted to the protons in the nucleus of an atom</a:t>
            </a:r>
          </a:p>
          <a:p>
            <a:pPr marL="685800" marR="0" lvl="2" indent="-228600" algn="l" rtl="0">
              <a:lnSpc>
                <a:spcPct val="8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So the closer an electron is to a nucleus, the more strongly it is attracted (Coulomb’s law)</a:t>
            </a:r>
          </a:p>
          <a:p>
            <a:pPr marL="685800" marR="0" lvl="2" indent="-228600" algn="l" rtl="0">
              <a:lnSpc>
                <a:spcPct val="8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The more protons in a nucleus (effective nuclear force), the more strongly it attracts electrons</a:t>
            </a:r>
          </a:p>
          <a:p>
            <a:pPr marL="457200" marR="0" lvl="1" indent="-228600" algn="l" rtl="0">
              <a:lnSpc>
                <a:spcPct val="8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Electrons  are repelled by other electrons in an atom. If valence electrons are shielded from nucleus by other electrons, you will have less attraction of the nucleus (again Coulomb’s law-greater the atomic radius, the greater the distance)</a:t>
            </a:r>
          </a:p>
          <a:p>
            <a:pPr marL="228600" marR="0" lvl="1" indent="0" algn="l" rtl="0">
              <a:lnSpc>
                <a:spcPct val="80000"/>
              </a:lnSpc>
              <a:spcBef>
                <a:spcPts val="600"/>
              </a:spcBef>
              <a:buClr>
                <a:srgbClr val="B86EB8"/>
              </a:buClr>
              <a:buSzPct val="25000"/>
              <a:buFont typeface="Noto Sans Symbols"/>
              <a:buNone/>
            </a:pPr>
            <a:endParaRPr sz="1665" b="0" i="0" u="none" strike="noStrike" cap="none">
              <a:solidFill>
                <a:srgbClr val="595959"/>
              </a:solidFill>
              <a:latin typeface="Rockwell"/>
              <a:ea typeface="Rockwell"/>
              <a:cs typeface="Rockwell"/>
              <a:sym typeface="Rockwell"/>
            </a:endParaRPr>
          </a:p>
        </p:txBody>
      </p:sp>
      <p:sp>
        <p:nvSpPr>
          <p:cNvPr id="371" name="Shape 371"/>
          <p:cNvSpPr txBox="1"/>
          <p:nvPr/>
        </p:nvSpPr>
        <p:spPr>
          <a:xfrm>
            <a:off x="46917" y="6274032"/>
            <a:ext cx="859535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p>
        </p:txBody>
      </p:sp>
      <p:sp>
        <p:nvSpPr>
          <p:cNvPr id="372" name="Shape 372"/>
          <p:cNvSpPr txBox="1"/>
          <p:nvPr/>
        </p:nvSpPr>
        <p:spPr>
          <a:xfrm>
            <a:off x="8054785" y="1846700"/>
            <a:ext cx="1089213" cy="31972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373" name="Shape 373"/>
          <p:cNvSpPr txBox="1"/>
          <p:nvPr/>
        </p:nvSpPr>
        <p:spPr>
          <a:xfrm>
            <a:off x="8030125" y="-36986"/>
            <a:ext cx="1089213"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Sources</a:t>
            </a:r>
          </a:p>
        </p:txBody>
      </p:sp>
      <p:pic>
        <p:nvPicPr>
          <p:cNvPr id="374" name="Shape 374" descr="Screen Shot 2016-04-09 at 1.17.51 PM.png"/>
          <p:cNvPicPr preferRelativeResize="0"/>
          <p:nvPr/>
        </p:nvPicPr>
        <p:blipFill rotWithShape="1">
          <a:blip r:embed="rId6">
            <a:alphaModFix/>
          </a:blip>
          <a:srcRect/>
          <a:stretch/>
        </p:blipFill>
        <p:spPr>
          <a:xfrm>
            <a:off x="6103512" y="2196682"/>
            <a:ext cx="2930566" cy="2145343"/>
          </a:xfrm>
          <a:prstGeom prst="rect">
            <a:avLst/>
          </a:prstGeom>
          <a:noFill/>
          <a:ln w="9525" cap="flat" cmpd="sng">
            <a:solidFill>
              <a:schemeClr val="dk2"/>
            </a:solidFill>
            <a:prstDash val="solid"/>
            <a:round/>
            <a:headEnd type="none" w="med" len="med"/>
            <a:tailEnd type="none" w="med" len="med"/>
          </a:ln>
        </p:spPr>
      </p:pic>
      <p:pic>
        <p:nvPicPr>
          <p:cNvPr id="375" name="Shape 375" descr="Screen Shot 2016-04-07 at 8.31.13 PM.png"/>
          <p:cNvPicPr preferRelativeResize="0"/>
          <p:nvPr/>
        </p:nvPicPr>
        <p:blipFill rotWithShape="1">
          <a:blip r:embed="rId7">
            <a:alphaModFix/>
          </a:blip>
          <a:srcRect/>
          <a:stretch/>
        </p:blipFill>
        <p:spPr>
          <a:xfrm>
            <a:off x="498524" y="550862"/>
            <a:ext cx="7823199" cy="55753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76" name="Shape 376"/>
          <p:cNvSpPr txBox="1"/>
          <p:nvPr/>
        </p:nvSpPr>
        <p:spPr>
          <a:xfrm>
            <a:off x="4407798" y="5416669"/>
            <a:ext cx="672374" cy="29238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300">
                <a:solidFill>
                  <a:schemeClr val="dk1"/>
                </a:solidFill>
                <a:latin typeface="Times New Roman"/>
                <a:ea typeface="Times New Roman"/>
                <a:cs typeface="Times New Roman"/>
                <a:sym typeface="Times New Roman"/>
              </a:rPr>
              <a:t>attracts</a:t>
            </a:r>
          </a:p>
        </p:txBody>
      </p:sp>
      <p:sp>
        <p:nvSpPr>
          <p:cNvPr id="377" name="Shape 377"/>
          <p:cNvSpPr txBox="1"/>
          <p:nvPr/>
        </p:nvSpPr>
        <p:spPr>
          <a:xfrm>
            <a:off x="7818872" y="5177066"/>
            <a:ext cx="447217" cy="292388"/>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300">
                <a:solidFill>
                  <a:schemeClr val="dk1"/>
                </a:solidFill>
                <a:latin typeface="Times New Roman"/>
                <a:ea typeface="Times New Roman"/>
                <a:cs typeface="Times New Roman"/>
                <a:sym typeface="Times New Roman"/>
              </a:rPr>
              <a:t>its</a:t>
            </a:r>
          </a:p>
        </p:txBody>
      </p:sp>
      <p:sp>
        <p:nvSpPr>
          <p:cNvPr id="378" name="Shape 378"/>
          <p:cNvSpPr/>
          <p:nvPr/>
        </p:nvSpPr>
        <p:spPr>
          <a:xfrm>
            <a:off x="478972" y="4592430"/>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78"/>
                                        </p:tgtEl>
                                      </p:cBhvr>
                                    </p:animEffect>
                                    <p:set>
                                      <p:cBhvr>
                                        <p:cTn id="12" dur="1" fill="hold">
                                          <p:stCondLst>
                                            <p:cond delay="2000"/>
                                          </p:stCondLst>
                                        </p:cTn>
                                        <p:tgtEl>
                                          <p:spTgt spid="3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Shape 179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K</a:t>
            </a:r>
            <a:r>
              <a:rPr lang="en-US" sz="3600" b="0" i="0" u="none" strike="noStrike" cap="none" baseline="-25000">
                <a:solidFill>
                  <a:schemeClr val="accent1"/>
                </a:solidFill>
                <a:latin typeface="Rockwell"/>
                <a:ea typeface="Rockwell"/>
                <a:cs typeface="Rockwell"/>
                <a:sym typeface="Rockwell"/>
              </a:rPr>
              <a:t>w</a:t>
            </a:r>
            <a:r>
              <a:rPr lang="en-US" sz="3600" b="0" i="0" u="none" strike="noStrike" cap="none">
                <a:solidFill>
                  <a:schemeClr val="accent1"/>
                </a:solidFill>
                <a:latin typeface="Rockwell"/>
                <a:ea typeface="Rockwell"/>
                <a:cs typeface="Rockwell"/>
                <a:sym typeface="Rockwell"/>
              </a:rPr>
              <a:t> and Temperature</a:t>
            </a:r>
          </a:p>
        </p:txBody>
      </p:sp>
      <p:pic>
        <p:nvPicPr>
          <p:cNvPr id="1794" name="Shape 1794"/>
          <p:cNvPicPr preferRelativeResize="0"/>
          <p:nvPr/>
        </p:nvPicPr>
        <p:blipFill rotWithShape="1">
          <a:blip r:embed="rId3">
            <a:alphaModFix/>
          </a:blip>
          <a:srcRect/>
          <a:stretch/>
        </p:blipFill>
        <p:spPr>
          <a:xfrm>
            <a:off x="1352382" y="782693"/>
            <a:ext cx="6305550" cy="600075"/>
          </a:xfrm>
          <a:prstGeom prst="rect">
            <a:avLst/>
          </a:prstGeom>
          <a:noFill/>
          <a:ln>
            <a:noFill/>
          </a:ln>
        </p:spPr>
      </p:pic>
      <p:sp>
        <p:nvSpPr>
          <p:cNvPr id="1795" name="Shape 179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796" name="Shape 1796"/>
          <p:cNvSpPr txBox="1"/>
          <p:nvPr/>
        </p:nvSpPr>
        <p:spPr>
          <a:xfrm>
            <a:off x="-66842" y="5941487"/>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6.14: The student can, based on the dependence of K</a:t>
            </a:r>
            <a:r>
              <a:rPr lang="en-US" sz="1800" baseline="-25000">
                <a:solidFill>
                  <a:schemeClr val="dk1"/>
                </a:solidFill>
                <a:latin typeface="Rockwell"/>
                <a:ea typeface="Rockwell"/>
                <a:cs typeface="Rockwell"/>
                <a:sym typeface="Rockwell"/>
              </a:rPr>
              <a:t>w</a:t>
            </a:r>
            <a:r>
              <a:rPr lang="en-US" sz="1800">
                <a:solidFill>
                  <a:schemeClr val="dk1"/>
                </a:solidFill>
                <a:latin typeface="Rockwell"/>
                <a:ea typeface="Rockwell"/>
                <a:cs typeface="Rockwell"/>
                <a:sym typeface="Rockwell"/>
              </a:rPr>
              <a:t> on temperature, reason that neutrality requires [H</a:t>
            </a:r>
            <a:r>
              <a:rPr lang="en-US" sz="1800" baseline="30000">
                <a:solidFill>
                  <a:schemeClr val="dk1"/>
                </a:solidFill>
                <a:latin typeface="Rockwell"/>
                <a:ea typeface="Rockwell"/>
                <a:cs typeface="Rockwell"/>
                <a:sym typeface="Rockwell"/>
              </a:rPr>
              <a:t>+</a:t>
            </a:r>
            <a:r>
              <a:rPr lang="en-US" sz="1800">
                <a:solidFill>
                  <a:schemeClr val="dk1"/>
                </a:solidFill>
                <a:latin typeface="Rockwell"/>
                <a:ea typeface="Rockwell"/>
                <a:cs typeface="Rockwell"/>
                <a:sym typeface="Rockwell"/>
              </a:rPr>
              <a:t>] = [OH</a:t>
            </a:r>
            <a:r>
              <a:rPr lang="en-US" sz="1800" baseline="30000">
                <a:solidFill>
                  <a:schemeClr val="dk1"/>
                </a:solidFill>
                <a:latin typeface="Rockwell"/>
                <a:ea typeface="Rockwell"/>
                <a:cs typeface="Rockwell"/>
                <a:sym typeface="Rockwell"/>
              </a:rPr>
              <a:t>-</a:t>
            </a:r>
            <a:r>
              <a:rPr lang="en-US" sz="1800">
                <a:solidFill>
                  <a:schemeClr val="dk1"/>
                </a:solidFill>
                <a:latin typeface="Rockwell"/>
                <a:ea typeface="Rockwell"/>
                <a:cs typeface="Rockwell"/>
                <a:sym typeface="Rockwell"/>
              </a:rPr>
              <a:t>] as opposed to requiring pH = 7, including especially the application to biological systems. 																	</a:t>
            </a:r>
          </a:p>
        </p:txBody>
      </p:sp>
      <p:sp>
        <p:nvSpPr>
          <p:cNvPr id="1797" name="Shape 179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798" name="Shape 1798"/>
          <p:cNvSpPr/>
          <p:nvPr/>
        </p:nvSpPr>
        <p:spPr>
          <a:xfrm>
            <a:off x="6648450" y="748050"/>
            <a:ext cx="1012662" cy="689481"/>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ckwell"/>
              <a:ea typeface="Rockwell"/>
              <a:cs typeface="Rockwell"/>
              <a:sym typeface="Rockwell"/>
            </a:endParaRPr>
          </a:p>
        </p:txBody>
      </p:sp>
      <p:sp>
        <p:nvSpPr>
          <p:cNvPr id="1799" name="Shape 1799"/>
          <p:cNvSpPr txBox="1"/>
          <p:nvPr/>
        </p:nvSpPr>
        <p:spPr>
          <a:xfrm>
            <a:off x="14041" y="4287137"/>
            <a:ext cx="5997743" cy="1600437"/>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400">
                <a:solidFill>
                  <a:schemeClr val="dk1"/>
                </a:solidFill>
                <a:latin typeface="Rockwell"/>
                <a:ea typeface="Rockwell"/>
                <a:cs typeface="Rockwell"/>
                <a:sym typeface="Rockwell"/>
              </a:rPr>
              <a:t>As T increases, pH of pure water decreases. The water is NOT becoming more acidic. A solution is only acidic if [H+] &gt; [OH-].</a:t>
            </a:r>
          </a:p>
          <a:p>
            <a:pPr marL="171450" marR="0" lvl="0" indent="-171450" algn="l" rtl="0">
              <a:spcBef>
                <a:spcPts val="0"/>
              </a:spcBef>
              <a:buClr>
                <a:schemeClr val="dk1"/>
              </a:buClr>
              <a:buSzPct val="100000"/>
              <a:buFont typeface="Arial"/>
              <a:buChar char="•"/>
            </a:pPr>
            <a:r>
              <a:rPr lang="en-US" sz="1400">
                <a:solidFill>
                  <a:schemeClr val="dk1"/>
                </a:solidFill>
                <a:latin typeface="Rockwell"/>
                <a:ea typeface="Rockwell"/>
                <a:cs typeface="Rockwell"/>
                <a:sym typeface="Rockwell"/>
              </a:rPr>
              <a:t>At 50°C, the pH of pure water is 6.63, which is defined as “neutral”, when [H</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 [OH</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A solution with a pH of 7 at this temperature is slightly basic b/c it is higher than the neutral value of 6.63.</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None/>
            </a:pPr>
            <a:endParaRPr sz="1400">
              <a:solidFill>
                <a:schemeClr val="dk1"/>
              </a:solidFill>
              <a:latin typeface="Rockwell"/>
              <a:ea typeface="Rockwell"/>
              <a:cs typeface="Rockwell"/>
              <a:sym typeface="Rockwell"/>
            </a:endParaRPr>
          </a:p>
        </p:txBody>
      </p:sp>
      <p:pic>
        <p:nvPicPr>
          <p:cNvPr id="1800" name="Shape 1800"/>
          <p:cNvPicPr preferRelativeResize="0"/>
          <p:nvPr/>
        </p:nvPicPr>
        <p:blipFill rotWithShape="1">
          <a:blip r:embed="rId6">
            <a:alphaModFix/>
          </a:blip>
          <a:srcRect/>
          <a:stretch/>
        </p:blipFill>
        <p:spPr>
          <a:xfrm>
            <a:off x="168060" y="1548920"/>
            <a:ext cx="4867274" cy="2552699"/>
          </a:xfrm>
          <a:prstGeom prst="rect">
            <a:avLst/>
          </a:prstGeom>
          <a:noFill/>
          <a:ln>
            <a:noFill/>
          </a:ln>
        </p:spPr>
      </p:pic>
      <p:sp>
        <p:nvSpPr>
          <p:cNvPr id="1801" name="Shape 1801"/>
          <p:cNvSpPr/>
          <p:nvPr/>
        </p:nvSpPr>
        <p:spPr>
          <a:xfrm>
            <a:off x="384173" y="2712719"/>
            <a:ext cx="4416425" cy="274319"/>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ckwell"/>
              <a:ea typeface="Rockwell"/>
              <a:cs typeface="Rockwell"/>
              <a:sym typeface="Rockwell"/>
            </a:endParaRPr>
          </a:p>
        </p:txBody>
      </p:sp>
      <p:sp>
        <p:nvSpPr>
          <p:cNvPr id="1802" name="Shape 1802"/>
          <p:cNvSpPr/>
          <p:nvPr/>
        </p:nvSpPr>
        <p:spPr>
          <a:xfrm>
            <a:off x="384173" y="3505200"/>
            <a:ext cx="4416425" cy="274319"/>
          </a:xfrm>
          <a:prstGeom prst="ellipse">
            <a:avLst/>
          </a:prstGeom>
          <a:noFill/>
          <a:ln w="1905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latin typeface="Rockwell"/>
              <a:ea typeface="Rockwell"/>
              <a:cs typeface="Rockwell"/>
              <a:sym typeface="Rockwell"/>
            </a:endParaRPr>
          </a:p>
        </p:txBody>
      </p:sp>
      <p:sp>
        <p:nvSpPr>
          <p:cNvPr id="1803" name="Shape 1803"/>
          <p:cNvSpPr/>
          <p:nvPr/>
        </p:nvSpPr>
        <p:spPr>
          <a:xfrm rot="-2276013">
            <a:off x="5277001" y="3216954"/>
            <a:ext cx="616993" cy="1761956"/>
          </a:xfrm>
          <a:prstGeom prst="curvedLeft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1804" name="Shape 1804"/>
          <p:cNvSpPr/>
          <p:nvPr/>
        </p:nvSpPr>
        <p:spPr>
          <a:xfrm rot="-2011240">
            <a:off x="4710294" y="1992981"/>
            <a:ext cx="2930320" cy="622893"/>
          </a:xfrm>
          <a:prstGeom prst="curvedUp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pic>
        <p:nvPicPr>
          <p:cNvPr id="1805" name="Shape 1805"/>
          <p:cNvPicPr preferRelativeResize="0"/>
          <p:nvPr/>
        </p:nvPicPr>
        <p:blipFill rotWithShape="1">
          <a:blip r:embed="rId7">
            <a:alphaModFix/>
          </a:blip>
          <a:srcRect/>
          <a:stretch/>
        </p:blipFill>
        <p:spPr>
          <a:xfrm>
            <a:off x="6712017" y="3904019"/>
            <a:ext cx="2381249" cy="581024"/>
          </a:xfrm>
          <a:prstGeom prst="rect">
            <a:avLst/>
          </a:prstGeom>
          <a:noFill/>
          <a:ln>
            <a:noFill/>
          </a:ln>
        </p:spPr>
      </p:pic>
      <p:sp>
        <p:nvSpPr>
          <p:cNvPr id="1806" name="Shape 1806"/>
          <p:cNvSpPr txBox="1"/>
          <p:nvPr/>
        </p:nvSpPr>
        <p:spPr>
          <a:xfrm>
            <a:off x="6370396" y="4362332"/>
            <a:ext cx="2510691"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lang="en-US" sz="1400" baseline="-25000">
                <a:solidFill>
                  <a:schemeClr val="dk1"/>
                </a:solidFill>
                <a:latin typeface="Rockwell"/>
                <a:ea typeface="Rockwell"/>
                <a:cs typeface="Rockwell"/>
                <a:sym typeface="Rockwell"/>
              </a:rPr>
              <a:t>w</a:t>
            </a:r>
            <a:r>
              <a:rPr lang="en-US" sz="1400">
                <a:solidFill>
                  <a:schemeClr val="dk1"/>
                </a:solidFill>
                <a:latin typeface="Rockwell"/>
                <a:ea typeface="Rockwell"/>
                <a:cs typeface="Rockwell"/>
                <a:sym typeface="Rockwell"/>
              </a:rPr>
              <a:t>.</a:t>
            </a:r>
          </a:p>
        </p:txBody>
      </p:sp>
      <p:sp>
        <p:nvSpPr>
          <p:cNvPr id="1807" name="Shape 1807"/>
          <p:cNvSpPr txBox="1"/>
          <p:nvPr/>
        </p:nvSpPr>
        <p:spPr>
          <a:xfrm>
            <a:off x="6389019" y="4004598"/>
            <a:ext cx="553553" cy="37986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E +</a:t>
            </a:r>
          </a:p>
        </p:txBody>
      </p:sp>
      <p:pic>
        <p:nvPicPr>
          <p:cNvPr id="1808" name="Shape 1808"/>
          <p:cNvPicPr preferRelativeResize="0"/>
          <p:nvPr/>
        </p:nvPicPr>
        <p:blipFill rotWithShape="1">
          <a:blip r:embed="rId8">
            <a:alphaModFix/>
          </a:blip>
          <a:srcRect/>
          <a:stretch/>
        </p:blipFill>
        <p:spPr>
          <a:xfrm>
            <a:off x="6535626" y="2817590"/>
            <a:ext cx="2190750" cy="80962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Shape 181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Acid/Base Mixtures and its pH</a:t>
            </a:r>
          </a:p>
        </p:txBody>
      </p:sp>
      <p:sp>
        <p:nvSpPr>
          <p:cNvPr id="1814" name="Shape 181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15" name="Shape 1815"/>
          <p:cNvSpPr txBox="1"/>
          <p:nvPr/>
        </p:nvSpPr>
        <p:spPr>
          <a:xfrm>
            <a:off x="0" y="579919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p>
        </p:txBody>
      </p:sp>
      <p:sp>
        <p:nvSpPr>
          <p:cNvPr id="1816" name="Shape 181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817" name="Shape 1817"/>
          <p:cNvSpPr txBox="1"/>
          <p:nvPr/>
        </p:nvSpPr>
        <p:spPr>
          <a:xfrm>
            <a:off x="286603" y="1048417"/>
            <a:ext cx="7297538"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p>
          <a:p>
            <a:pPr marL="0" marR="0" lvl="0" indent="0" algn="l" rtl="0">
              <a:spcBef>
                <a:spcPts val="0"/>
              </a:spcBef>
              <a:buNone/>
            </a:pPr>
            <a:endParaRPr sz="1800">
              <a:solidFill>
                <a:schemeClr val="dk1"/>
              </a:solidFill>
              <a:latin typeface="Rockwell"/>
              <a:ea typeface="Rockwell"/>
              <a:cs typeface="Rockwell"/>
              <a:sym typeface="Rockwell"/>
            </a:endParaRPr>
          </a:p>
          <a:p>
            <a:pPr marL="342900" marR="0" lvl="0" indent="-342900" algn="l" rtl="0">
              <a:spcBef>
                <a:spcPts val="0"/>
              </a:spcBef>
              <a:buClr>
                <a:schemeClr val="dk1"/>
              </a:buClr>
              <a:buSzPct val="100000"/>
              <a:buFont typeface="Rockwell"/>
              <a:buAutoNum type="alphaLcPeriod"/>
            </a:pPr>
            <a:r>
              <a:rPr lang="en-US" sz="1800">
                <a:solidFill>
                  <a:schemeClr val="dk1"/>
                </a:solidFill>
                <a:latin typeface="Rockwell"/>
                <a:ea typeface="Rockwell"/>
                <a:cs typeface="Rockwell"/>
                <a:sym typeface="Rockwell"/>
              </a:rPr>
              <a:t>pH &lt; 7</a:t>
            </a:r>
          </a:p>
          <a:p>
            <a:pPr marL="342900" marR="0" lvl="0" indent="-342900" algn="l" rtl="0">
              <a:spcBef>
                <a:spcPts val="0"/>
              </a:spcBef>
              <a:buClr>
                <a:schemeClr val="dk1"/>
              </a:buClr>
              <a:buSzPct val="100000"/>
              <a:buFont typeface="Rockwell"/>
              <a:buAutoNum type="alphaLcPeriod"/>
            </a:pPr>
            <a:r>
              <a:rPr lang="en-US" sz="1800">
                <a:solidFill>
                  <a:schemeClr val="dk1"/>
                </a:solidFill>
                <a:latin typeface="Rockwell"/>
                <a:ea typeface="Rockwell"/>
                <a:cs typeface="Rockwell"/>
                <a:sym typeface="Rockwell"/>
              </a:rPr>
              <a:t>pH = 7</a:t>
            </a:r>
          </a:p>
          <a:p>
            <a:pPr marL="342900" marR="0" lvl="0" indent="-342900" algn="l" rtl="0">
              <a:spcBef>
                <a:spcPts val="0"/>
              </a:spcBef>
              <a:buClr>
                <a:schemeClr val="dk1"/>
              </a:buClr>
              <a:buSzPct val="100000"/>
              <a:buFont typeface="Rockwell"/>
              <a:buAutoNum type="alphaLcPeriod"/>
            </a:pPr>
            <a:r>
              <a:rPr lang="en-US" sz="1800">
                <a:solidFill>
                  <a:schemeClr val="dk1"/>
                </a:solidFill>
                <a:latin typeface="Rockwell"/>
                <a:ea typeface="Rockwell"/>
                <a:cs typeface="Rockwell"/>
                <a:sym typeface="Rockwell"/>
              </a:rPr>
              <a:t>pH &gt; 7</a:t>
            </a:r>
          </a:p>
          <a:p>
            <a:pPr marL="342900" marR="0" lvl="0" indent="-342900" algn="l" rtl="0">
              <a:spcBef>
                <a:spcPts val="0"/>
              </a:spcBef>
              <a:buClr>
                <a:schemeClr val="dk1"/>
              </a:buClr>
              <a:buSzPct val="100000"/>
              <a:buFont typeface="Rockwell"/>
              <a:buAutoNum type="alphaLcPeriod"/>
            </a:pPr>
            <a:r>
              <a:rPr lang="en-US" sz="1800">
                <a:solidFill>
                  <a:schemeClr val="dk1"/>
                </a:solidFill>
                <a:latin typeface="Rockwell"/>
                <a:ea typeface="Rockwell"/>
                <a:cs typeface="Rockwell"/>
                <a:sym typeface="Rockwell"/>
              </a:rPr>
              <a:t>pH = pK</a:t>
            </a:r>
            <a:r>
              <a:rPr lang="en-US" sz="1800" baseline="-25000">
                <a:solidFill>
                  <a:schemeClr val="dk1"/>
                </a:solidFill>
                <a:latin typeface="Rockwell"/>
                <a:ea typeface="Rockwell"/>
                <a:cs typeface="Rockwell"/>
                <a:sym typeface="Rockwell"/>
              </a:rPr>
              <a:t>a</a:t>
            </a:r>
          </a:p>
        </p:txBody>
      </p:sp>
      <p:sp>
        <p:nvSpPr>
          <p:cNvPr id="1818" name="Shape 1818"/>
          <p:cNvSpPr txBox="1"/>
          <p:nvPr/>
        </p:nvSpPr>
        <p:spPr>
          <a:xfrm>
            <a:off x="1551028" y="4151582"/>
            <a:ext cx="7297538"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and F</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The conjugate base, F</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will hydrolyze with water, producing OH</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 in solution: F</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a:t>
            </a:r>
            <a:r>
              <a:rPr lang="en-US" sz="1400" i="1">
                <a:solidFill>
                  <a:schemeClr val="dk1"/>
                </a:solidFill>
                <a:latin typeface="Rockwell"/>
                <a:ea typeface="Rockwell"/>
                <a:cs typeface="Rockwell"/>
                <a:sym typeface="Rockwell"/>
              </a:rPr>
              <a:t>aq</a:t>
            </a:r>
            <a:r>
              <a:rPr lang="en-US" sz="1400">
                <a:solidFill>
                  <a:schemeClr val="dk1"/>
                </a:solidFill>
                <a:latin typeface="Rockwell"/>
                <a:ea typeface="Rockwell"/>
                <a:cs typeface="Rockwell"/>
                <a:sym typeface="Rockwell"/>
              </a:rPr>
              <a:t>) + H</a:t>
            </a:r>
            <a:r>
              <a:rPr lang="en-US" sz="1400" baseline="-25000">
                <a:solidFill>
                  <a:schemeClr val="dk1"/>
                </a:solidFill>
                <a:latin typeface="Rockwell"/>
                <a:ea typeface="Rockwell"/>
                <a:cs typeface="Rockwell"/>
                <a:sym typeface="Rockwell"/>
              </a:rPr>
              <a:t>2</a:t>
            </a:r>
            <a:r>
              <a:rPr lang="en-US" sz="1400">
                <a:solidFill>
                  <a:schemeClr val="dk1"/>
                </a:solidFill>
                <a:latin typeface="Rockwell"/>
                <a:ea typeface="Rockwell"/>
                <a:cs typeface="Rockwell"/>
                <a:sym typeface="Rockwell"/>
              </a:rPr>
              <a:t>O(</a:t>
            </a:r>
            <a:r>
              <a:rPr lang="en-US" sz="1400" i="1">
                <a:solidFill>
                  <a:schemeClr val="dk1"/>
                </a:solidFill>
                <a:latin typeface="Rockwell"/>
                <a:ea typeface="Rockwell"/>
                <a:cs typeface="Rockwell"/>
                <a:sym typeface="Rockwell"/>
              </a:rPr>
              <a:t>l</a:t>
            </a:r>
            <a:r>
              <a:rPr lang="en-US" sz="1400">
                <a:solidFill>
                  <a:schemeClr val="dk1"/>
                </a:solidFill>
                <a:latin typeface="Rockwell"/>
                <a:ea typeface="Rockwell"/>
                <a:cs typeface="Rockwell"/>
                <a:sym typeface="Rockwell"/>
              </a:rPr>
              <a:t>) ⇄ HF(</a:t>
            </a:r>
            <a:r>
              <a:rPr lang="en-US" sz="1400" i="1">
                <a:solidFill>
                  <a:schemeClr val="dk1"/>
                </a:solidFill>
                <a:latin typeface="Rockwell"/>
                <a:ea typeface="Rockwell"/>
                <a:cs typeface="Rockwell"/>
                <a:sym typeface="Rockwell"/>
              </a:rPr>
              <a:t>aq</a:t>
            </a:r>
            <a:r>
              <a:rPr lang="en-US" sz="1400">
                <a:solidFill>
                  <a:schemeClr val="dk1"/>
                </a:solidFill>
                <a:latin typeface="Rockwell"/>
                <a:ea typeface="Rockwell"/>
                <a:cs typeface="Rockwell"/>
                <a:sym typeface="Rockwell"/>
              </a:rPr>
              <a:t>) + OH</a:t>
            </a:r>
            <a:r>
              <a:rPr lang="en-US" sz="1400" baseline="30000">
                <a:solidFill>
                  <a:schemeClr val="dk1"/>
                </a:solidFill>
                <a:latin typeface="Rockwell"/>
                <a:ea typeface="Rockwell"/>
                <a:cs typeface="Rockwell"/>
                <a:sym typeface="Rockwell"/>
              </a:rPr>
              <a:t>-</a:t>
            </a:r>
            <a:r>
              <a:rPr lang="en-US" sz="1400">
                <a:solidFill>
                  <a:schemeClr val="dk1"/>
                </a:solidFill>
                <a:latin typeface="Rockwell"/>
                <a:ea typeface="Rockwell"/>
                <a:cs typeface="Rockwell"/>
                <a:sym typeface="Rockwell"/>
              </a:rPr>
              <a:t>(</a:t>
            </a:r>
            <a:r>
              <a:rPr lang="en-US" sz="1400" i="1">
                <a:solidFill>
                  <a:schemeClr val="dk1"/>
                </a:solidFill>
                <a:latin typeface="Rockwell"/>
                <a:ea typeface="Rockwell"/>
                <a:cs typeface="Rockwell"/>
                <a:sym typeface="Rockwell"/>
              </a:rPr>
              <a:t>aq</a:t>
            </a:r>
            <a:r>
              <a:rPr lang="en-US" sz="1400">
                <a:solidFill>
                  <a:schemeClr val="dk1"/>
                </a:solidFill>
                <a:latin typeface="Rockwell"/>
                <a:ea typeface="Rockwell"/>
                <a:cs typeface="Rockwell"/>
                <a:sym typeface="Rockwell"/>
              </a:rPr>
              <a:t>) Select the Source link to see more calculations in this titration.</a:t>
            </a:r>
          </a:p>
        </p:txBody>
      </p:sp>
      <p:sp>
        <p:nvSpPr>
          <p:cNvPr id="1819" name="Shape 1819"/>
          <p:cNvSpPr/>
          <p:nvPr/>
        </p:nvSpPr>
        <p:spPr>
          <a:xfrm>
            <a:off x="1547101" y="4149501"/>
            <a:ext cx="7301464" cy="113392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819"/>
                                        </p:tgtEl>
                                      </p:cBhvr>
                                    </p:animEffect>
                                    <p:set>
                                      <p:cBhvr>
                                        <p:cTn id="7" dur="1" fill="hold">
                                          <p:stCondLst>
                                            <p:cond delay="2000"/>
                                          </p:stCondLst>
                                        </p:cTn>
                                        <p:tgtEl>
                                          <p:spTgt spid="18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Shape 182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pH and Acid/Base Equilibria</a:t>
            </a:r>
          </a:p>
        </p:txBody>
      </p:sp>
      <p:sp>
        <p:nvSpPr>
          <p:cNvPr id="1825" name="Shape 182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26" name="Shape 1826"/>
          <p:cNvSpPr txBox="1"/>
          <p:nvPr/>
        </p:nvSpPr>
        <p:spPr>
          <a:xfrm>
            <a:off x="0" y="5903892"/>
            <a:ext cx="9144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6.16: The 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equilibrium. concentrations. 																	</a:t>
            </a:r>
          </a:p>
        </p:txBody>
      </p:sp>
      <p:pic>
        <p:nvPicPr>
          <p:cNvPr id="1827" name="Shape 1827"/>
          <p:cNvPicPr preferRelativeResize="0"/>
          <p:nvPr/>
        </p:nvPicPr>
        <p:blipFill rotWithShape="1">
          <a:blip r:embed="rId4">
            <a:alphaModFix/>
          </a:blip>
          <a:srcRect l="15446" t="15104" r="30381" b="7552"/>
          <a:stretch/>
        </p:blipFill>
        <p:spPr>
          <a:xfrm>
            <a:off x="2787283" y="840725"/>
            <a:ext cx="3860799" cy="3099074"/>
          </a:xfrm>
          <a:prstGeom prst="rect">
            <a:avLst/>
          </a:prstGeom>
          <a:noFill/>
          <a:ln>
            <a:noFill/>
          </a:ln>
        </p:spPr>
      </p:pic>
      <p:sp>
        <p:nvSpPr>
          <p:cNvPr id="1828" name="Shape 182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829" name="Shape 1829"/>
          <p:cNvSpPr txBox="1"/>
          <p:nvPr/>
        </p:nvSpPr>
        <p:spPr>
          <a:xfrm>
            <a:off x="20686" y="3931908"/>
            <a:ext cx="858843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2. Identify and compare the relative strengths of the two acids and the two bases in this neutralization reaction:  OH</a:t>
            </a:r>
            <a:r>
              <a:rPr lang="en-US" sz="1800" baseline="30000">
                <a:solidFill>
                  <a:schemeClr val="dk1"/>
                </a:solidFill>
                <a:latin typeface="Rockwell"/>
                <a:ea typeface="Rockwell"/>
                <a:cs typeface="Rockwell"/>
                <a:sym typeface="Rockwell"/>
              </a:rPr>
              <a:t>-</a:t>
            </a:r>
            <a:r>
              <a:rPr lang="en-US" sz="1800">
                <a:solidFill>
                  <a:schemeClr val="dk1"/>
                </a:solidFill>
                <a:latin typeface="Rockwell"/>
                <a:ea typeface="Rockwell"/>
                <a:cs typeface="Rockwell"/>
                <a:sym typeface="Rockwell"/>
              </a:rPr>
              <a:t>(</a:t>
            </a:r>
            <a:r>
              <a:rPr lang="en-US" sz="1800" i="1">
                <a:solidFill>
                  <a:schemeClr val="dk1"/>
                </a:solidFill>
                <a:latin typeface="Rockwell"/>
                <a:ea typeface="Rockwell"/>
                <a:cs typeface="Rockwell"/>
                <a:sym typeface="Rockwell"/>
              </a:rPr>
              <a:t>aq</a:t>
            </a:r>
            <a:r>
              <a:rPr lang="en-US" sz="1800">
                <a:solidFill>
                  <a:schemeClr val="dk1"/>
                </a:solidFill>
                <a:latin typeface="Rockwell"/>
                <a:ea typeface="Rockwell"/>
                <a:cs typeface="Rockwell"/>
                <a:sym typeface="Rockwell"/>
              </a:rPr>
              <a:t>) + NH</a:t>
            </a:r>
            <a:r>
              <a:rPr lang="en-US" sz="1800" baseline="-25000">
                <a:solidFill>
                  <a:schemeClr val="dk1"/>
                </a:solidFill>
                <a:latin typeface="Rockwell"/>
                <a:ea typeface="Rockwell"/>
                <a:cs typeface="Rockwell"/>
                <a:sym typeface="Rockwell"/>
              </a:rPr>
              <a:t>4</a:t>
            </a:r>
            <a:r>
              <a:rPr lang="en-US" sz="1800" baseline="30000">
                <a:solidFill>
                  <a:schemeClr val="dk1"/>
                </a:solidFill>
                <a:latin typeface="Rockwell"/>
                <a:ea typeface="Rockwell"/>
                <a:cs typeface="Rockwell"/>
                <a:sym typeface="Rockwell"/>
              </a:rPr>
              <a:t>+</a:t>
            </a:r>
            <a:r>
              <a:rPr lang="en-US" sz="1800">
                <a:solidFill>
                  <a:schemeClr val="dk1"/>
                </a:solidFill>
                <a:latin typeface="Rockwell"/>
                <a:ea typeface="Rockwell"/>
                <a:cs typeface="Rockwell"/>
                <a:sym typeface="Rockwell"/>
              </a:rPr>
              <a:t>(</a:t>
            </a:r>
            <a:r>
              <a:rPr lang="en-US" sz="1800" i="1">
                <a:solidFill>
                  <a:schemeClr val="dk1"/>
                </a:solidFill>
                <a:latin typeface="Rockwell"/>
                <a:ea typeface="Rockwell"/>
                <a:cs typeface="Rockwell"/>
                <a:sym typeface="Rockwell"/>
              </a:rPr>
              <a:t>aq</a:t>
            </a:r>
            <a:r>
              <a:rPr lang="en-US" sz="1800">
                <a:solidFill>
                  <a:schemeClr val="dk1"/>
                </a:solidFill>
                <a:latin typeface="Rockwell"/>
                <a:ea typeface="Rockwell"/>
                <a:cs typeface="Rockwell"/>
                <a:sym typeface="Rockwell"/>
              </a:rPr>
              <a:t>) ⇄ H</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O(</a:t>
            </a:r>
            <a:r>
              <a:rPr lang="en-US" sz="1800" i="1">
                <a:solidFill>
                  <a:schemeClr val="dk1"/>
                </a:solidFill>
                <a:latin typeface="Rockwell"/>
                <a:ea typeface="Rockwell"/>
                <a:cs typeface="Rockwell"/>
                <a:sym typeface="Rockwell"/>
              </a:rPr>
              <a:t>l</a:t>
            </a:r>
            <a:r>
              <a:rPr lang="en-US" sz="1800">
                <a:solidFill>
                  <a:schemeClr val="dk1"/>
                </a:solidFill>
                <a:latin typeface="Rockwell"/>
                <a:ea typeface="Rockwell"/>
                <a:cs typeface="Rockwell"/>
                <a:sym typeface="Rockwell"/>
              </a:rPr>
              <a:t>) + NH</a:t>
            </a:r>
            <a:r>
              <a:rPr lang="en-US" sz="1800" baseline="-25000">
                <a:solidFill>
                  <a:schemeClr val="dk1"/>
                </a:solidFill>
                <a:latin typeface="Rockwell"/>
                <a:ea typeface="Rockwell"/>
                <a:cs typeface="Rockwell"/>
                <a:sym typeface="Rockwell"/>
              </a:rPr>
              <a:t>3</a:t>
            </a:r>
            <a:r>
              <a:rPr lang="en-US" sz="1800">
                <a:solidFill>
                  <a:schemeClr val="dk1"/>
                </a:solidFill>
                <a:latin typeface="Rockwell"/>
                <a:ea typeface="Rockwell"/>
                <a:cs typeface="Rockwell"/>
                <a:sym typeface="Rockwell"/>
              </a:rPr>
              <a:t>(</a:t>
            </a:r>
            <a:r>
              <a:rPr lang="en-US" sz="1800" i="1">
                <a:solidFill>
                  <a:schemeClr val="dk1"/>
                </a:solidFill>
                <a:latin typeface="Rockwell"/>
                <a:ea typeface="Rockwell"/>
                <a:cs typeface="Rockwell"/>
                <a:sym typeface="Rockwell"/>
              </a:rPr>
              <a:t>aq</a:t>
            </a:r>
            <a:r>
              <a:rPr lang="en-US" sz="1800">
                <a:solidFill>
                  <a:schemeClr val="dk1"/>
                </a:solidFill>
                <a:latin typeface="Rockwell"/>
                <a:ea typeface="Rockwell"/>
                <a:cs typeface="Rockwell"/>
                <a:sym typeface="Rockwell"/>
              </a:rPr>
              <a:t>).</a:t>
            </a:r>
          </a:p>
        </p:txBody>
      </p:sp>
      <p:sp>
        <p:nvSpPr>
          <p:cNvPr id="1830" name="Shape 1830"/>
          <p:cNvSpPr txBox="1"/>
          <p:nvPr/>
        </p:nvSpPr>
        <p:spPr>
          <a:xfrm>
            <a:off x="0" y="829050"/>
            <a:ext cx="2717799"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1. Vinegar is 0.50M acetic acid, HC</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H</a:t>
            </a:r>
            <a:r>
              <a:rPr lang="en-US" sz="1800" baseline="-25000">
                <a:solidFill>
                  <a:schemeClr val="dk1"/>
                </a:solidFill>
                <a:latin typeface="Rockwell"/>
                <a:ea typeface="Rockwell"/>
                <a:cs typeface="Rockwell"/>
                <a:sym typeface="Rockwell"/>
              </a:rPr>
              <a:t>3</a:t>
            </a:r>
            <a:r>
              <a:rPr lang="en-US" sz="1800">
                <a:solidFill>
                  <a:schemeClr val="dk1"/>
                </a:solidFill>
                <a:latin typeface="Rockwell"/>
                <a:ea typeface="Rockwell"/>
                <a:cs typeface="Rockwell"/>
                <a:sym typeface="Rockwell"/>
              </a:rPr>
              <a:t>O</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with a </a:t>
            </a:r>
            <a:r>
              <a:rPr lang="en-US" sz="1800" i="1">
                <a:solidFill>
                  <a:schemeClr val="dk1"/>
                </a:solidFill>
                <a:latin typeface="Rockwell"/>
                <a:ea typeface="Rockwell"/>
                <a:cs typeface="Rockwell"/>
                <a:sym typeface="Rockwell"/>
              </a:rPr>
              <a:t>K</a:t>
            </a:r>
            <a:r>
              <a:rPr lang="en-US" sz="1800" i="1" baseline="-25000">
                <a:solidFill>
                  <a:schemeClr val="dk1"/>
                </a:solidFill>
                <a:latin typeface="Rockwell"/>
                <a:ea typeface="Rockwell"/>
                <a:cs typeface="Rockwell"/>
                <a:sym typeface="Rockwell"/>
              </a:rPr>
              <a:t>a</a:t>
            </a:r>
            <a:r>
              <a:rPr lang="en-US" sz="1800">
                <a:solidFill>
                  <a:schemeClr val="dk1"/>
                </a:solidFill>
                <a:latin typeface="Rockwell"/>
                <a:ea typeface="Rockwell"/>
                <a:cs typeface="Rockwell"/>
                <a:sym typeface="Rockwell"/>
              </a:rPr>
              <a:t> = 1.8 x 10</a:t>
            </a:r>
            <a:r>
              <a:rPr lang="en-US" sz="1800" baseline="30000">
                <a:solidFill>
                  <a:schemeClr val="dk1"/>
                </a:solidFill>
                <a:latin typeface="Rockwell"/>
                <a:ea typeface="Rockwell"/>
                <a:cs typeface="Rockwell"/>
                <a:sym typeface="Rockwell"/>
              </a:rPr>
              <a:t>-5</a:t>
            </a:r>
            <a:r>
              <a:rPr lang="en-US" sz="1800">
                <a:solidFill>
                  <a:schemeClr val="dk1"/>
                </a:solidFill>
                <a:latin typeface="Rockwell"/>
                <a:ea typeface="Rockwell"/>
                <a:cs typeface="Rockwell"/>
                <a:sym typeface="Rockwell"/>
              </a:rPr>
              <a:t>. What would be the pH of this solution?</a:t>
            </a:r>
          </a:p>
        </p:txBody>
      </p:sp>
      <p:sp>
        <p:nvSpPr>
          <p:cNvPr id="1831" name="Shape 1831"/>
          <p:cNvSpPr/>
          <p:nvPr/>
        </p:nvSpPr>
        <p:spPr>
          <a:xfrm>
            <a:off x="5016500" y="3743269"/>
            <a:ext cx="177800" cy="176182"/>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832" name="Shape 1832"/>
          <p:cNvSpPr/>
          <p:nvPr/>
        </p:nvSpPr>
        <p:spPr>
          <a:xfrm rot="-2556581" flipH="1">
            <a:off x="6154876" y="669823"/>
            <a:ext cx="2207956" cy="575791"/>
          </a:xfrm>
          <a:prstGeom prst="leftRightArrow">
            <a:avLst>
              <a:gd name="adj1" fmla="val 50000"/>
              <a:gd name="adj2" fmla="val 50000"/>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100">
                <a:solidFill>
                  <a:schemeClr val="lt1"/>
                </a:solidFill>
                <a:latin typeface="Rockwell"/>
                <a:ea typeface="Rockwell"/>
                <a:cs typeface="Rockwell"/>
                <a:sym typeface="Rockwell"/>
              </a:rPr>
              <a:t>See Source link for more calculations.</a:t>
            </a:r>
          </a:p>
        </p:txBody>
      </p:sp>
      <p:sp>
        <p:nvSpPr>
          <p:cNvPr id="1833" name="Shape 1833"/>
          <p:cNvSpPr/>
          <p:nvPr/>
        </p:nvSpPr>
        <p:spPr>
          <a:xfrm>
            <a:off x="2717800" y="798179"/>
            <a:ext cx="4102098" cy="3146181"/>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1</a:t>
            </a:r>
            <a:r>
              <a:rPr lang="en-US" sz="1800" baseline="30000">
                <a:solidFill>
                  <a:schemeClr val="lt1"/>
                </a:solidFill>
                <a:latin typeface="Rockwell"/>
                <a:ea typeface="Rockwell"/>
                <a:cs typeface="Rockwell"/>
                <a:sym typeface="Rockwell"/>
              </a:rPr>
              <a:t>st</a:t>
            </a:r>
            <a:r>
              <a:rPr lang="en-US" sz="1800">
                <a:solidFill>
                  <a:schemeClr val="lt1"/>
                </a:solidFill>
                <a:latin typeface="Rockwell"/>
                <a:ea typeface="Rockwell"/>
                <a:cs typeface="Rockwell"/>
                <a:sym typeface="Rockwell"/>
              </a:rPr>
              <a:t> click reveals answer and explanation.</a:t>
            </a:r>
          </a:p>
        </p:txBody>
      </p:sp>
      <p:sp>
        <p:nvSpPr>
          <p:cNvPr id="1834" name="Shape 1834"/>
          <p:cNvSpPr txBox="1"/>
          <p:nvPr/>
        </p:nvSpPr>
        <p:spPr>
          <a:xfrm>
            <a:off x="250823" y="4542276"/>
            <a:ext cx="2942606" cy="9387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rgbClr val="321933"/>
                </a:solidFill>
                <a:latin typeface="Rockwell"/>
                <a:ea typeface="Rockwell"/>
                <a:cs typeface="Rockwell"/>
                <a:sym typeface="Rockwell"/>
              </a:rPr>
              <a:t>Answer: Hydroxide(OH</a:t>
            </a:r>
            <a:r>
              <a:rPr lang="en-US" sz="1100" baseline="30000">
                <a:solidFill>
                  <a:srgbClr val="321933"/>
                </a:solidFill>
                <a:latin typeface="Rockwell"/>
                <a:ea typeface="Rockwell"/>
                <a:cs typeface="Rockwell"/>
                <a:sym typeface="Rockwell"/>
              </a:rPr>
              <a:t>-</a:t>
            </a:r>
            <a:r>
              <a:rPr lang="en-US" sz="1100">
                <a:solidFill>
                  <a:srgbClr val="321933"/>
                </a:solidFill>
                <a:latin typeface="Rockwell"/>
                <a:ea typeface="Rockwell"/>
                <a:cs typeface="Rockwell"/>
                <a:sym typeface="Rockwell"/>
              </a:rPr>
              <a:t>), and ammonia(NH</a:t>
            </a:r>
            <a:r>
              <a:rPr lang="en-US" sz="1100" baseline="-25000">
                <a:solidFill>
                  <a:srgbClr val="321933"/>
                </a:solidFill>
                <a:latin typeface="Rockwell"/>
                <a:ea typeface="Rockwell"/>
                <a:cs typeface="Rockwell"/>
                <a:sym typeface="Rockwell"/>
              </a:rPr>
              <a:t>3</a:t>
            </a:r>
            <a:r>
              <a:rPr lang="en-US" sz="1100">
                <a:solidFill>
                  <a:srgbClr val="321933"/>
                </a:solidFill>
                <a:latin typeface="Rockwell"/>
                <a:ea typeface="Rockwell"/>
                <a:cs typeface="Rockwell"/>
                <a:sym typeface="Rockwell"/>
              </a:rPr>
              <a:t>) are the two bases, with ammonia being the weaker, while ammonium(NH</a:t>
            </a:r>
            <a:r>
              <a:rPr lang="en-US" sz="1100" baseline="-25000">
                <a:solidFill>
                  <a:srgbClr val="321933"/>
                </a:solidFill>
                <a:latin typeface="Rockwell"/>
                <a:ea typeface="Rockwell"/>
                <a:cs typeface="Rockwell"/>
                <a:sym typeface="Rockwell"/>
              </a:rPr>
              <a:t>4</a:t>
            </a:r>
            <a:r>
              <a:rPr lang="en-US" sz="1100" baseline="30000">
                <a:solidFill>
                  <a:srgbClr val="321933"/>
                </a:solidFill>
                <a:latin typeface="Rockwell"/>
                <a:ea typeface="Rockwell"/>
                <a:cs typeface="Rockwell"/>
                <a:sym typeface="Rockwell"/>
              </a:rPr>
              <a:t>+</a:t>
            </a:r>
            <a:r>
              <a:rPr lang="en-US" sz="1100">
                <a:solidFill>
                  <a:srgbClr val="321933"/>
                </a:solidFill>
                <a:latin typeface="Rockwell"/>
                <a:ea typeface="Rockwell"/>
                <a:cs typeface="Rockwell"/>
                <a:sym typeface="Rockwell"/>
              </a:rPr>
              <a:t>) and water are the acids, with water the weaker.</a:t>
            </a:r>
          </a:p>
        </p:txBody>
      </p:sp>
      <p:sp>
        <p:nvSpPr>
          <p:cNvPr id="1835" name="Shape 1835"/>
          <p:cNvSpPr txBox="1"/>
          <p:nvPr/>
        </p:nvSpPr>
        <p:spPr>
          <a:xfrm>
            <a:off x="3193431" y="4511967"/>
            <a:ext cx="5859066" cy="1323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chemeClr val="dk1"/>
                </a:solidFill>
                <a:latin typeface="Rockwell"/>
                <a:ea typeface="Rockwell"/>
                <a:cs typeface="Rockwell"/>
                <a:sym typeface="Rockwell"/>
              </a:rPr>
              <a:t>The correct formulation of acid strength is based on a comparison to the K</a:t>
            </a:r>
            <a:r>
              <a:rPr lang="en-US" sz="1000" baseline="-25000">
                <a:solidFill>
                  <a:schemeClr val="dk1"/>
                </a:solidFill>
                <a:latin typeface="Rockwell"/>
                <a:ea typeface="Rockwell"/>
                <a:cs typeface="Rockwell"/>
                <a:sym typeface="Rockwell"/>
              </a:rPr>
              <a:t>a</a:t>
            </a:r>
            <a:r>
              <a:rPr lang="en-US" sz="1000">
                <a:solidFill>
                  <a:schemeClr val="dk1"/>
                </a:solidFill>
                <a:latin typeface="Rockwell"/>
                <a:ea typeface="Rockwell"/>
                <a:cs typeface="Rockwell"/>
                <a:sym typeface="Rockwell"/>
              </a:rPr>
              <a:t>'s of hydronium (=1) and water (= 1 x 10</a:t>
            </a:r>
            <a:r>
              <a:rPr lang="en-US" sz="1000" baseline="30000">
                <a:solidFill>
                  <a:schemeClr val="dk1"/>
                </a:solidFill>
                <a:latin typeface="Rockwell"/>
                <a:ea typeface="Rockwell"/>
                <a:cs typeface="Rockwell"/>
                <a:sym typeface="Rockwell"/>
              </a:rPr>
              <a:t>-14</a:t>
            </a:r>
            <a:r>
              <a:rPr lang="en-US" sz="1000">
                <a:solidFill>
                  <a:schemeClr val="dk1"/>
                </a:solidFill>
                <a:latin typeface="Rockwell"/>
                <a:ea typeface="Rockwell"/>
                <a:cs typeface="Rockwell"/>
                <a:sym typeface="Rockwell"/>
              </a:rPr>
              <a:t>).  Any acid that is stronger than hydronium (e.g. HCl)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a:solidFill>
                  <a:schemeClr val="dk1"/>
                </a:solidFill>
                <a:latin typeface="Rockwell"/>
                <a:ea typeface="Rockwell"/>
                <a:cs typeface="Rockwell"/>
                <a:sym typeface="Rockwell"/>
              </a:rPr>
              <a:t>b</a:t>
            </a:r>
            <a:r>
              <a:rPr lang="en-US" sz="1000">
                <a:solidFill>
                  <a:schemeClr val="dk1"/>
                </a:solidFill>
                <a:latin typeface="Rockwell"/>
                <a:ea typeface="Rockwell"/>
                <a:cs typeface="Rockwell"/>
                <a:sym typeface="Rockwell"/>
              </a:rPr>
              <a:t> greater than that of hydroxide, which is = 1, (e.g., oxide ion as K</a:t>
            </a:r>
            <a:r>
              <a:rPr lang="en-US" sz="1000" baseline="-25000">
                <a:solidFill>
                  <a:schemeClr val="dk1"/>
                </a:solidFill>
                <a:latin typeface="Rockwell"/>
                <a:ea typeface="Rockwell"/>
                <a:cs typeface="Rockwell"/>
                <a:sym typeface="Rockwell"/>
              </a:rPr>
              <a:t>2</a:t>
            </a:r>
            <a:r>
              <a:rPr lang="en-US" sz="1000">
                <a:solidFill>
                  <a:schemeClr val="dk1"/>
                </a:solidFill>
                <a:latin typeface="Rockwell"/>
                <a:ea typeface="Rockwell"/>
                <a:cs typeface="Rockwell"/>
                <a:sym typeface="Rockwell"/>
              </a:rPr>
              <a:t>O) is a strong base, and its conjugate acid (K</a:t>
            </a:r>
            <a:r>
              <a:rPr lang="en-US" sz="1000" baseline="30000">
                <a:solidFill>
                  <a:schemeClr val="dk1"/>
                </a:solidFill>
                <a:latin typeface="Rockwell"/>
                <a:ea typeface="Rockwell"/>
                <a:cs typeface="Rockwell"/>
                <a:sym typeface="Rockwell"/>
              </a:rPr>
              <a:t>+</a:t>
            </a:r>
            <a:r>
              <a:rPr lang="en-US" sz="1000">
                <a:solidFill>
                  <a:schemeClr val="dk1"/>
                </a:solidFill>
                <a:latin typeface="Rockwell"/>
                <a:ea typeface="Rockwell"/>
                <a:cs typeface="Rockwell"/>
                <a:sym typeface="Rockwell"/>
              </a:rPr>
              <a:t>) has no effect on pH because it does not hydrolyze in water.  Any base with K</a:t>
            </a:r>
            <a:r>
              <a:rPr lang="en-US" sz="1000" baseline="-25000">
                <a:solidFill>
                  <a:schemeClr val="dk1"/>
                </a:solidFill>
                <a:latin typeface="Rockwell"/>
                <a:ea typeface="Rockwell"/>
                <a:cs typeface="Rockwell"/>
                <a:sym typeface="Rockwell"/>
              </a:rPr>
              <a:t>b</a:t>
            </a:r>
            <a:r>
              <a:rPr lang="en-US" sz="1000">
                <a:solidFill>
                  <a:schemeClr val="dk1"/>
                </a:solidFill>
                <a:latin typeface="Rockwell"/>
                <a:ea typeface="Rockwell"/>
                <a:cs typeface="Rockwell"/>
                <a:sym typeface="Rockwell"/>
              </a:rPr>
              <a:t> between that of hydroxide and water (= 1 x 10</a:t>
            </a:r>
            <a:r>
              <a:rPr lang="en-US" sz="1000" baseline="30000">
                <a:solidFill>
                  <a:schemeClr val="dk1"/>
                </a:solidFill>
                <a:latin typeface="Rockwell"/>
                <a:ea typeface="Rockwell"/>
                <a:cs typeface="Rockwell"/>
                <a:sym typeface="Rockwell"/>
              </a:rPr>
              <a:t>-14</a:t>
            </a:r>
            <a:r>
              <a:rPr lang="en-US" sz="1000">
                <a:solidFill>
                  <a:schemeClr val="dk1"/>
                </a:solidFill>
                <a:latin typeface="Rockwell"/>
                <a:ea typeface="Rockwell"/>
                <a:cs typeface="Rockwell"/>
                <a:sym typeface="Rockwell"/>
              </a:rPr>
              <a:t>) is a weak base, and its conjugate is a weak acid (e.g., acetate).</a:t>
            </a:r>
          </a:p>
        </p:txBody>
      </p:sp>
      <p:sp>
        <p:nvSpPr>
          <p:cNvPr id="1836" name="Shape 1836"/>
          <p:cNvSpPr/>
          <p:nvPr/>
        </p:nvSpPr>
        <p:spPr>
          <a:xfrm>
            <a:off x="250822" y="4540305"/>
            <a:ext cx="8801673" cy="134967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2</a:t>
            </a:r>
            <a:r>
              <a:rPr lang="en-US" sz="1800" baseline="30000">
                <a:solidFill>
                  <a:schemeClr val="lt1"/>
                </a:solidFill>
                <a:latin typeface="Rockwell"/>
                <a:ea typeface="Rockwell"/>
                <a:cs typeface="Rockwell"/>
                <a:sym typeface="Rockwell"/>
              </a:rPr>
              <a:t>nd</a:t>
            </a:r>
            <a:r>
              <a:rPr lang="en-US" sz="1800">
                <a:solidFill>
                  <a:schemeClr val="lt1"/>
                </a:solidFill>
                <a:latin typeface="Rockwell"/>
                <a:ea typeface="Rockwell"/>
                <a:cs typeface="Rockwell"/>
                <a:sym typeface="Rockwell"/>
              </a:rPr>
              <a:t> 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833"/>
                                        </p:tgtEl>
                                      </p:cBhvr>
                                    </p:animEffect>
                                    <p:set>
                                      <p:cBhvr>
                                        <p:cTn id="7" dur="1" fill="hold">
                                          <p:stCondLst>
                                            <p:cond delay="2000"/>
                                          </p:stCondLst>
                                        </p:cTn>
                                        <p:tgtEl>
                                          <p:spTgt spid="18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836"/>
                                        </p:tgtEl>
                                      </p:cBhvr>
                                    </p:animEffect>
                                    <p:set>
                                      <p:cBhvr>
                                        <p:cTn id="12" dur="1" fill="hold">
                                          <p:stCondLst>
                                            <p:cond delay="2000"/>
                                          </p:stCondLst>
                                        </p:cTn>
                                        <p:tgtEl>
                                          <p:spTgt spid="18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Shape 184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Acid/Base reaction species</a:t>
            </a:r>
          </a:p>
        </p:txBody>
      </p:sp>
      <p:sp>
        <p:nvSpPr>
          <p:cNvPr id="1842" name="Shape 184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43" name="Shape 1843"/>
          <p:cNvSpPr txBox="1"/>
          <p:nvPr/>
        </p:nvSpPr>
        <p:spPr>
          <a:xfrm>
            <a:off x="0" y="5557042"/>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p>
        </p:txBody>
      </p:sp>
      <p:sp>
        <p:nvSpPr>
          <p:cNvPr id="1844" name="Shape 184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845" name="Shape 1845" descr="http://schoolbag.info/chemistry/central/central.files/image2444.jpg"/>
          <p:cNvPicPr preferRelativeResize="0"/>
          <p:nvPr/>
        </p:nvPicPr>
        <p:blipFill rotWithShape="1">
          <a:blip r:embed="rId5">
            <a:alphaModFix/>
          </a:blip>
          <a:srcRect/>
          <a:stretch/>
        </p:blipFill>
        <p:spPr>
          <a:xfrm>
            <a:off x="3088561" y="810547"/>
            <a:ext cx="5009019" cy="4550346"/>
          </a:xfrm>
          <a:prstGeom prst="rect">
            <a:avLst/>
          </a:prstGeom>
          <a:noFill/>
          <a:ln>
            <a:noFill/>
          </a:ln>
        </p:spPr>
      </p:pic>
      <p:sp>
        <p:nvSpPr>
          <p:cNvPr id="1846" name="Shape 1846"/>
          <p:cNvSpPr txBox="1"/>
          <p:nvPr/>
        </p:nvSpPr>
        <p:spPr>
          <a:xfrm>
            <a:off x="204716" y="954465"/>
            <a:ext cx="197739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Ask yourself:</a:t>
            </a:r>
          </a:p>
        </p:txBody>
      </p:sp>
      <p:sp>
        <p:nvSpPr>
          <p:cNvPr id="1847" name="Shape 1847"/>
          <p:cNvSpPr/>
          <p:nvPr/>
        </p:nvSpPr>
        <p:spPr>
          <a:xfrm>
            <a:off x="15889" y="3085721"/>
            <a:ext cx="2429301" cy="1249039"/>
          </a:xfrm>
          <a:prstGeom prst="wedgeRoundRectCallout">
            <a:avLst>
              <a:gd name="adj1" fmla="val -51831"/>
              <a:gd name="adj2" fmla="val 114811"/>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600">
                <a:solidFill>
                  <a:schemeClr val="lt1"/>
                </a:solidFill>
                <a:latin typeface="Rockwell"/>
                <a:ea typeface="Rockwell"/>
                <a:cs typeface="Rockwell"/>
                <a:sym typeface="Rockwell"/>
              </a:rPr>
              <a:t>Deal w/strong A/B first. These will react to completion with the available species.</a:t>
            </a:r>
          </a:p>
        </p:txBody>
      </p:sp>
      <p:sp>
        <p:nvSpPr>
          <p:cNvPr id="1848" name="Shape 1848"/>
          <p:cNvSpPr/>
          <p:nvPr/>
        </p:nvSpPr>
        <p:spPr>
          <a:xfrm>
            <a:off x="204716" y="1580238"/>
            <a:ext cx="3325884" cy="965841"/>
          </a:xfrm>
          <a:prstGeom prst="wedgeRoundRectCallout">
            <a:avLst>
              <a:gd name="adj1" fmla="val -2945"/>
              <a:gd name="adj2" fmla="val -88721"/>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600">
                <a:solidFill>
                  <a:schemeClr val="lt1"/>
                </a:solidFill>
                <a:latin typeface="Rockwell"/>
                <a:ea typeface="Rockwell"/>
                <a:cs typeface="Rockwell"/>
                <a:sym typeface="Rockwell"/>
              </a:rPr>
              <a:t>Is it strong?  Weak? A salt? A buffer? What will it do in water?</a:t>
            </a:r>
          </a:p>
          <a:p>
            <a:pPr marL="0" marR="0" lvl="0" indent="0" algn="ctr" rtl="0">
              <a:spcBef>
                <a:spcPts val="0"/>
              </a:spcBef>
              <a:buSzPct val="25000"/>
              <a:buNone/>
            </a:pPr>
            <a:r>
              <a:rPr lang="en-US" sz="1600">
                <a:solidFill>
                  <a:schemeClr val="dk1"/>
                </a:solidFill>
                <a:latin typeface="Rockwell"/>
                <a:ea typeface="Rockwell"/>
                <a:cs typeface="Rockwell"/>
                <a:sym typeface="Rockwell"/>
              </a:rPr>
              <a:t>See Source link for more details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Shape 1854"/>
          <p:cNvSpPr txBox="1">
            <a:spLocks noGrp="1"/>
          </p:cNvSpPr>
          <p:nvPr>
            <p:ph type="title"/>
          </p:nvPr>
        </p:nvSpPr>
        <p:spPr>
          <a:xfrm>
            <a:off x="498474" y="-709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How to Build </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a Buffer:</a:t>
            </a:r>
          </a:p>
        </p:txBody>
      </p:sp>
      <p:sp>
        <p:nvSpPr>
          <p:cNvPr id="1855" name="Shape 1855"/>
          <p:cNvSpPr txBox="1">
            <a:spLocks noGrp="1"/>
          </p:cNvSpPr>
          <p:nvPr>
            <p:ph type="body" idx="1"/>
          </p:nvPr>
        </p:nvSpPr>
        <p:spPr>
          <a:xfrm>
            <a:off x="280737" y="1222919"/>
            <a:ext cx="3875381" cy="450351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2400" b="1" i="0" u="sng" strike="noStrike" cap="none">
                <a:solidFill>
                  <a:srgbClr val="595959"/>
                </a:solidFill>
                <a:latin typeface="Rockwell"/>
                <a:ea typeface="Rockwell"/>
                <a:cs typeface="Rockwell"/>
                <a:sym typeface="Rockwell"/>
              </a:rPr>
              <a:t>Getting the pH correct:</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pH of a buffer is primarily determined by the pKa of the weak acid in the conjugate acid-base pair.</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When both species in the conjugate acid-base pair have equal concentrations, the pH of the buffer is equal to the pKa.</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Choose a conjugate acid-base pair that has a pKa closest to the pH you desire and then adjust concentrations to fine tune from there.</a:t>
            </a:r>
          </a:p>
          <a:p>
            <a:pPr marL="228600" marR="0" lvl="0" indent="-228600" algn="l" rtl="0">
              <a:lnSpc>
                <a:spcPct val="90000"/>
              </a:lnSpc>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856" name="Shape 1856"/>
          <p:cNvSpPr txBox="1">
            <a:spLocks noGrp="1"/>
          </p:cNvSpPr>
          <p:nvPr>
            <p:ph type="body" idx="2"/>
          </p:nvPr>
        </p:nvSpPr>
        <p:spPr>
          <a:xfrm>
            <a:off x="4178039" y="283012"/>
            <a:ext cx="3845563" cy="45035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2000" b="1" i="0" u="sng" strike="noStrike" cap="none">
                <a:solidFill>
                  <a:srgbClr val="595959"/>
                </a:solidFill>
                <a:latin typeface="Rockwell"/>
                <a:ea typeface="Rockwell"/>
                <a:cs typeface="Rockwell"/>
                <a:sym typeface="Rockwell"/>
              </a:rPr>
              <a:t>Estimating Buffer Capacity:</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A buffer is only effective as long as it has sufficient amounts of both members of the conjugate acid-base pair to allow equilibrium to shift during a stress.</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857" name="Shape 185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58" name="Shape 1858"/>
          <p:cNvSpPr txBox="1"/>
          <p:nvPr/>
        </p:nvSpPr>
        <p:spPr>
          <a:xfrm>
            <a:off x="0" y="5974037"/>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p>
        </p:txBody>
      </p:sp>
      <p:sp>
        <p:nvSpPr>
          <p:cNvPr id="1859" name="Shape 185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60" name="Shape 186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861" name="Shape 1861"/>
          <p:cNvPicPr preferRelativeResize="0"/>
          <p:nvPr/>
        </p:nvPicPr>
        <p:blipFill rotWithShape="1">
          <a:blip r:embed="rId5">
            <a:alphaModFix/>
          </a:blip>
          <a:srcRect/>
          <a:stretch/>
        </p:blipFill>
        <p:spPr>
          <a:xfrm>
            <a:off x="4276630" y="2626074"/>
            <a:ext cx="4658692" cy="3310708"/>
          </a:xfrm>
          <a:prstGeom prst="rect">
            <a:avLst/>
          </a:prstGeom>
          <a:noFill/>
          <a:ln w="9525" cap="flat" cmpd="sng">
            <a:solidFill>
              <a:srgbClr val="4D4D33"/>
            </a:solidFill>
            <a:prstDash val="solid"/>
            <a:round/>
            <a:headEnd type="none" w="med" len="med"/>
            <a:tailEnd type="none" w="med" len="me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Shape 1866"/>
          <p:cNvSpPr txBox="1">
            <a:spLocks noGrp="1"/>
          </p:cNvSpPr>
          <p:nvPr>
            <p:ph type="body" idx="1"/>
          </p:nvPr>
        </p:nvSpPr>
        <p:spPr>
          <a:xfrm>
            <a:off x="280737" y="1470525"/>
            <a:ext cx="7816844" cy="442873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600" b="0" i="0" u="none" strike="noStrike" cap="none">
                <a:solidFill>
                  <a:srgbClr val="595959"/>
                </a:solidFill>
                <a:latin typeface="Rockwell"/>
                <a:ea typeface="Rockwell"/>
                <a:cs typeface="Rockwell"/>
                <a:sym typeface="Rockwell"/>
              </a:rPr>
              <a:t>A 50.0 mL sample of 0.50 M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is titrated to the half equivalence point with 25.0 mL of 0.50 M NaOH.  Which of the following options shows the correct ranking of the molarities of the species in solution? </a:t>
            </a:r>
          </a:p>
          <a:p>
            <a:pPr marL="914400" marR="0" lvl="4" indent="0" algn="l" rtl="0">
              <a:lnSpc>
                <a:spcPct val="90000"/>
              </a:lnSpc>
              <a:spcBef>
                <a:spcPts val="600"/>
              </a:spcBef>
              <a:spcAft>
                <a:spcPts val="0"/>
              </a:spcAft>
              <a:buClr>
                <a:schemeClr val="accent1"/>
              </a:buClr>
              <a:buSzPct val="25000"/>
              <a:buFont typeface="Noto Sans Symbols"/>
              <a:buNone/>
            </a:pPr>
            <a:r>
              <a:rPr lang="en-US" sz="1600" b="0" i="0" u="none" strike="noStrike" cap="none">
                <a:solidFill>
                  <a:srgbClr val="595959"/>
                </a:solidFill>
                <a:latin typeface="Rockwell"/>
                <a:ea typeface="Rockwell"/>
                <a:cs typeface="Rockwell"/>
                <a:sym typeface="Rockwell"/>
              </a:rPr>
              <a:t>				(pKa for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is 4.7)</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ckwell"/>
                <a:ea typeface="Rockwell"/>
                <a:cs typeface="Rockwell"/>
                <a:sym typeface="Rockwell"/>
              </a:rPr>
              <a:t>	a.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&gt; [C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a:t>
            </a:r>
            <a:r>
              <a:rPr lang="en-US" sz="1600" b="0" i="0" u="none" strike="noStrike" cap="none" baseline="30000">
                <a:solidFill>
                  <a:srgbClr val="595959"/>
                </a:solidFill>
                <a:latin typeface="Rockwell"/>
                <a:ea typeface="Rockwell"/>
                <a:cs typeface="Rockwell"/>
                <a:sym typeface="Rockwell"/>
              </a:rPr>
              <a:t>1-</a:t>
            </a:r>
            <a:r>
              <a:rPr lang="en-US" sz="1600" b="0" i="0" u="none" strike="noStrike" cap="none">
                <a:solidFill>
                  <a:srgbClr val="595959"/>
                </a:solidFill>
                <a:latin typeface="Rockwell"/>
                <a:ea typeface="Rockwell"/>
                <a:cs typeface="Rockwell"/>
                <a:sym typeface="Rockwell"/>
              </a:rPr>
              <a:t>] &gt; [ 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 &gt; [ OH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ckwell"/>
                <a:ea typeface="Rockwell"/>
                <a:cs typeface="Rockwell"/>
                <a:sym typeface="Rockwell"/>
              </a:rPr>
              <a:t>	b.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 [C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a:t>
            </a:r>
            <a:r>
              <a:rPr lang="en-US" sz="1600" b="0" i="0" u="none" strike="noStrike" cap="none" baseline="30000">
                <a:solidFill>
                  <a:srgbClr val="595959"/>
                </a:solidFill>
                <a:latin typeface="Rockwell"/>
                <a:ea typeface="Rockwell"/>
                <a:cs typeface="Rockwell"/>
                <a:sym typeface="Rockwell"/>
              </a:rPr>
              <a:t>1-</a:t>
            </a:r>
            <a:r>
              <a:rPr lang="en-US" sz="1600" b="0" i="0" u="none" strike="noStrike" cap="none">
                <a:solidFill>
                  <a:srgbClr val="595959"/>
                </a:solidFill>
                <a:latin typeface="Rockwell"/>
                <a:ea typeface="Rockwell"/>
                <a:cs typeface="Rockwell"/>
                <a:sym typeface="Rockwell"/>
              </a:rPr>
              <a:t>] &gt; [ 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 &gt; [ OH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ckwell"/>
                <a:ea typeface="Rockwell"/>
                <a:cs typeface="Rockwell"/>
                <a:sym typeface="Rockwell"/>
              </a:rPr>
              <a:t>	c.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&gt; [C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a:t>
            </a:r>
            <a:r>
              <a:rPr lang="en-US" sz="1600" b="0" i="0" u="none" strike="noStrike" cap="none" baseline="30000">
                <a:solidFill>
                  <a:srgbClr val="595959"/>
                </a:solidFill>
                <a:latin typeface="Rockwell"/>
                <a:ea typeface="Rockwell"/>
                <a:cs typeface="Rockwell"/>
                <a:sym typeface="Rockwell"/>
              </a:rPr>
              <a:t>1-</a:t>
            </a:r>
            <a:r>
              <a:rPr lang="en-US" sz="1600" b="0" i="0" u="none" strike="noStrike" cap="none">
                <a:solidFill>
                  <a:srgbClr val="595959"/>
                </a:solidFill>
                <a:latin typeface="Rockwell"/>
                <a:ea typeface="Rockwell"/>
                <a:cs typeface="Rockwell"/>
                <a:sym typeface="Rockwell"/>
              </a:rPr>
              <a:t>] = [ 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 &gt; [ OH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a:t>
            </a:r>
          </a:p>
          <a:p>
            <a:pPr marL="228600" marR="0" lvl="1" indent="0" algn="l" rtl="0">
              <a:lnSpc>
                <a:spcPct val="90000"/>
              </a:lnSpc>
              <a:spcBef>
                <a:spcPts val="600"/>
              </a:spcBef>
              <a:spcAft>
                <a:spcPts val="0"/>
              </a:spcAft>
              <a:buClr>
                <a:srgbClr val="B86EB8"/>
              </a:buClr>
              <a:buSzPct val="25000"/>
              <a:buFont typeface="Noto Sans Symbols"/>
              <a:buNone/>
            </a:pPr>
            <a:r>
              <a:rPr lang="en-US" sz="1600" b="0" i="0" u="none" strike="noStrike" cap="none">
                <a:solidFill>
                  <a:srgbClr val="595959"/>
                </a:solidFill>
                <a:latin typeface="Rockwell"/>
                <a:ea typeface="Rockwell"/>
                <a:cs typeface="Rockwell"/>
                <a:sym typeface="Rockwell"/>
              </a:rPr>
              <a:t>	d. [C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a:t>
            </a:r>
            <a:r>
              <a:rPr lang="en-US" sz="1600" b="0" i="0" u="none" strike="noStrike" cap="none" baseline="30000">
                <a:solidFill>
                  <a:srgbClr val="595959"/>
                </a:solidFill>
                <a:latin typeface="Rockwell"/>
                <a:ea typeface="Rockwell"/>
                <a:cs typeface="Rockwell"/>
                <a:sym typeface="Rockwell"/>
              </a:rPr>
              <a:t>1-</a:t>
            </a:r>
            <a:r>
              <a:rPr lang="en-US" sz="1600" b="0" i="0" u="none" strike="noStrike" cap="none">
                <a:solidFill>
                  <a:srgbClr val="595959"/>
                </a:solidFill>
                <a:latin typeface="Rockwell"/>
                <a:ea typeface="Rockwell"/>
                <a:cs typeface="Rockwell"/>
                <a:sym typeface="Rockwell"/>
              </a:rPr>
              <a:t>] &gt; [HC</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H</a:t>
            </a:r>
            <a:r>
              <a:rPr lang="en-US" sz="1600" b="0" i="0" u="none" strike="noStrike" cap="none" baseline="-25000">
                <a:solidFill>
                  <a:srgbClr val="595959"/>
                </a:solidFill>
                <a:latin typeface="Rockwell"/>
                <a:ea typeface="Rockwell"/>
                <a:cs typeface="Rockwell"/>
                <a:sym typeface="Rockwell"/>
              </a:rPr>
              <a:t>3</a:t>
            </a:r>
            <a:r>
              <a:rPr lang="en-US" sz="1600" b="0" i="0" u="none" strike="noStrike" cap="none">
                <a:solidFill>
                  <a:srgbClr val="595959"/>
                </a:solidFill>
                <a:latin typeface="Rockwell"/>
                <a:ea typeface="Rockwell"/>
                <a:cs typeface="Rockwell"/>
                <a:sym typeface="Rockwell"/>
              </a:rPr>
              <a:t>O</a:t>
            </a:r>
            <a:r>
              <a:rPr lang="en-US" sz="1600" b="0" i="0" u="none" strike="noStrike" cap="none" baseline="-25000">
                <a:solidFill>
                  <a:srgbClr val="595959"/>
                </a:solidFill>
                <a:latin typeface="Rockwell"/>
                <a:ea typeface="Rockwell"/>
                <a:cs typeface="Rockwell"/>
                <a:sym typeface="Rockwell"/>
              </a:rPr>
              <a:t>2</a:t>
            </a:r>
            <a:r>
              <a:rPr lang="en-US" sz="1600" b="0" i="0" u="none" strike="noStrike" cap="none">
                <a:solidFill>
                  <a:srgbClr val="595959"/>
                </a:solidFill>
                <a:latin typeface="Rockwell"/>
                <a:ea typeface="Rockwell"/>
                <a:cs typeface="Rockwell"/>
                <a:sym typeface="Rockwell"/>
              </a:rPr>
              <a:t>] &gt; [ OH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 &gt; [ H</a:t>
            </a:r>
            <a:r>
              <a:rPr lang="en-US" sz="1600" b="0" i="0" u="none" strike="noStrike" cap="none" baseline="30000">
                <a:solidFill>
                  <a:srgbClr val="595959"/>
                </a:solidFill>
                <a:latin typeface="Rockwell"/>
                <a:ea typeface="Rockwell"/>
                <a:cs typeface="Rockwell"/>
                <a:sym typeface="Rockwell"/>
              </a:rPr>
              <a:t>+</a:t>
            </a:r>
            <a:r>
              <a:rPr lang="en-US" sz="1600" b="0" i="0" u="none" strike="noStrike" cap="none">
                <a:solidFill>
                  <a:srgbClr val="595959"/>
                </a:solidFill>
                <a:latin typeface="Rockwell"/>
                <a:ea typeface="Rockwell"/>
                <a:cs typeface="Rockwell"/>
                <a:sym typeface="Rockwell"/>
              </a:rPr>
              <a:t> ] </a:t>
            </a:r>
          </a:p>
          <a:p>
            <a:pPr marL="228600" marR="0" lvl="1" indent="0" algn="l" rtl="0">
              <a:lnSpc>
                <a:spcPct val="90000"/>
              </a:lnSpc>
              <a:spcBef>
                <a:spcPts val="600"/>
              </a:spcBef>
              <a:spcAft>
                <a:spcPts val="0"/>
              </a:spcAft>
              <a:buClr>
                <a:srgbClr val="B86EB8"/>
              </a:buClr>
              <a:buSzPct val="25000"/>
              <a:buFont typeface="Noto Sans Symbols"/>
              <a:buNone/>
            </a:pPr>
            <a:endParaRPr sz="1600" b="0" i="0" u="none" strike="noStrike" cap="none">
              <a:solidFill>
                <a:srgbClr val="595959"/>
              </a:solidFill>
              <a:latin typeface="Rockwell"/>
              <a:ea typeface="Rockwell"/>
              <a:cs typeface="Rockwell"/>
              <a:sym typeface="Rockwell"/>
            </a:endParaRPr>
          </a:p>
          <a:p>
            <a:pPr marL="228600" marR="0" lvl="1" indent="0" algn="l" rtl="0">
              <a:lnSpc>
                <a:spcPct val="90000"/>
              </a:lnSpc>
              <a:spcBef>
                <a:spcPts val="600"/>
              </a:spcBef>
              <a:spcAft>
                <a:spcPts val="0"/>
              </a:spcAft>
              <a:buClr>
                <a:srgbClr val="B86EB8"/>
              </a:buClr>
              <a:buSzPct val="25000"/>
              <a:buFont typeface="Noto Sans Symbols"/>
              <a:buNone/>
            </a:pPr>
            <a:r>
              <a:rPr lang="en-US" sz="1800" b="0" i="0" u="none" strike="noStrike" cap="none">
                <a:solidFill>
                  <a:srgbClr val="595959"/>
                </a:solidFill>
                <a:latin typeface="Rockwell"/>
                <a:ea typeface="Rockwell"/>
                <a:cs typeface="Rockwell"/>
                <a:sym typeface="Rockwell"/>
              </a:rPr>
              <a:t>Option B is correct.</a:t>
            </a:r>
          </a:p>
          <a:p>
            <a:pPr marL="228600" marR="0" lvl="1" indent="0" algn="l" rtl="0">
              <a:lnSpc>
                <a:spcPct val="90000"/>
              </a:lnSpc>
              <a:spcBef>
                <a:spcPts val="600"/>
              </a:spcBef>
              <a:buClr>
                <a:srgbClr val="B86EB8"/>
              </a:buClr>
              <a:buSzPct val="25000"/>
              <a:buFont typeface="Noto Sans Symbols"/>
              <a:buNone/>
            </a:pPr>
            <a:r>
              <a:rPr lang="en-US" sz="1800" b="0" i="0" u="none" strike="noStrike" cap="none">
                <a:solidFill>
                  <a:srgbClr val="595959"/>
                </a:solidFill>
                <a:latin typeface="Rockwell"/>
                <a:ea typeface="Rockwell"/>
                <a:cs typeface="Rockwell"/>
                <a:sym typeface="Rockwell"/>
              </a:rPr>
              <a:t>	At the half equivalence point, the concentrations of the weak acid and its conjugate base are equal because the OH</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ion has reacted with half of the original acetic acid.  The pH of the buffer is equal to the pKa at that point, so the [H+] is 10</a:t>
            </a:r>
            <a:r>
              <a:rPr lang="en-US" sz="1800" b="0" i="0" u="none" strike="noStrike" cap="none" baseline="30000">
                <a:solidFill>
                  <a:srgbClr val="595959"/>
                </a:solidFill>
                <a:latin typeface="Rockwell"/>
                <a:ea typeface="Rockwell"/>
                <a:cs typeface="Rockwell"/>
                <a:sym typeface="Rockwell"/>
              </a:rPr>
              <a:t>-4.7</a:t>
            </a:r>
            <a:r>
              <a:rPr lang="en-US" sz="1800" b="0" i="0" u="none" strike="noStrike" cap="none">
                <a:solidFill>
                  <a:srgbClr val="595959"/>
                </a:solidFill>
                <a:latin typeface="Rockwell"/>
                <a:ea typeface="Rockwell"/>
                <a:cs typeface="Rockwell"/>
                <a:sym typeface="Rockwell"/>
              </a:rPr>
              <a:t> which is far lower than the concentrations of the conjugates but far higher than the [OH-] which has a value of 10</a:t>
            </a:r>
            <a:r>
              <a:rPr lang="en-US" sz="1800" b="0" i="0" u="none" strike="noStrike" cap="none" baseline="30000">
                <a:solidFill>
                  <a:srgbClr val="595959"/>
                </a:solidFill>
                <a:latin typeface="Rockwell"/>
                <a:ea typeface="Rockwell"/>
                <a:cs typeface="Rockwell"/>
                <a:sym typeface="Rockwell"/>
              </a:rPr>
              <a:t>-9.3</a:t>
            </a:r>
            <a:r>
              <a:rPr lang="en-US" sz="1800" b="0" i="0" u="none" strike="noStrike" cap="none">
                <a:solidFill>
                  <a:srgbClr val="595959"/>
                </a:solidFill>
                <a:latin typeface="Rockwell"/>
                <a:ea typeface="Rockwell"/>
                <a:cs typeface="Rockwell"/>
                <a:sym typeface="Rockwell"/>
              </a:rPr>
              <a:t>.</a:t>
            </a:r>
          </a:p>
        </p:txBody>
      </p:sp>
      <p:sp>
        <p:nvSpPr>
          <p:cNvPr id="1867" name="Shape 186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Finding the Major Species</a:t>
            </a:r>
          </a:p>
        </p:txBody>
      </p:sp>
      <p:sp>
        <p:nvSpPr>
          <p:cNvPr id="1868" name="Shape 186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69" name="Shape 1869"/>
          <p:cNvSpPr txBox="1"/>
          <p:nvPr/>
        </p:nvSpPr>
        <p:spPr>
          <a:xfrm>
            <a:off x="0" y="5899258"/>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p>
        </p:txBody>
      </p:sp>
      <p:sp>
        <p:nvSpPr>
          <p:cNvPr id="1870" name="Shape 187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871" name="Shape 1871"/>
          <p:cNvSpPr/>
          <p:nvPr/>
        </p:nvSpPr>
        <p:spPr>
          <a:xfrm>
            <a:off x="238071" y="3920644"/>
            <a:ext cx="8077114" cy="191655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871"/>
                                        </p:tgtEl>
                                      </p:cBhvr>
                                    </p:animEffect>
                                    <p:set>
                                      <p:cBhvr>
                                        <p:cTn id="7" dur="1" fill="hold">
                                          <p:stCondLst>
                                            <p:cond delay="2000"/>
                                          </p:stCondLst>
                                        </p:cTn>
                                        <p:tgtEl>
                                          <p:spTgt spid="18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Shape 1876"/>
          <p:cNvSpPr txBox="1">
            <a:spLocks noGrp="1"/>
          </p:cNvSpPr>
          <p:nvPr>
            <p:ph type="title"/>
          </p:nvPr>
        </p:nvSpPr>
        <p:spPr>
          <a:xfrm>
            <a:off x="491949" y="239078"/>
            <a:ext cx="7556312" cy="472018"/>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2800" b="0" i="0" u="none" strike="noStrike" cap="none">
                <a:solidFill>
                  <a:schemeClr val="accent1"/>
                </a:solidFill>
                <a:latin typeface="Rockwell"/>
                <a:ea typeface="Rockwell"/>
                <a:cs typeface="Rockwell"/>
                <a:sym typeface="Rockwell"/>
              </a:rPr>
              <a:t>The Buffer Mechanism</a:t>
            </a:r>
          </a:p>
        </p:txBody>
      </p:sp>
      <p:sp>
        <p:nvSpPr>
          <p:cNvPr id="1877" name="Shape 187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78" name="Shape 1878"/>
          <p:cNvSpPr txBox="1"/>
          <p:nvPr/>
        </p:nvSpPr>
        <p:spPr>
          <a:xfrm>
            <a:off x="0" y="6023353"/>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p>
        </p:txBody>
      </p:sp>
      <p:sp>
        <p:nvSpPr>
          <p:cNvPr id="1879" name="Shape 1879"/>
          <p:cNvSpPr txBox="1"/>
          <p:nvPr/>
        </p:nvSpPr>
        <p:spPr>
          <a:xfrm>
            <a:off x="8048261"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80" name="Shape 1880"/>
          <p:cNvSpPr txBox="1"/>
          <p:nvPr/>
        </p:nvSpPr>
        <p:spPr>
          <a:xfrm>
            <a:off x="8083557" y="2162066"/>
            <a:ext cx="891582" cy="369332"/>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881" name="Shape 1881"/>
          <p:cNvSpPr/>
          <p:nvPr/>
        </p:nvSpPr>
        <p:spPr>
          <a:xfrm>
            <a:off x="4452848" y="2896447"/>
            <a:ext cx="3798015" cy="16466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ckwell"/>
                <a:ea typeface="Rockwell"/>
                <a:cs typeface="Rockwell"/>
                <a:sym typeface="Rockwell"/>
              </a:rPr>
              <a:t>If a strong base is added to the HF/F</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buffer, then the added base will react completely with the available acid, HF.  This results in a nearly unchanged [H</a:t>
            </a:r>
            <a:r>
              <a:rPr lang="en-US" sz="1600" baseline="-25000">
                <a:solidFill>
                  <a:schemeClr val="dk1"/>
                </a:solidFill>
                <a:latin typeface="Rockwell"/>
                <a:ea typeface="Rockwell"/>
                <a:cs typeface="Rockwell"/>
                <a:sym typeface="Rockwell"/>
              </a:rPr>
              <a:t>3</a:t>
            </a:r>
            <a:r>
              <a:rPr lang="en-US" sz="1600">
                <a:solidFill>
                  <a:schemeClr val="dk1"/>
                </a:solidFill>
                <a:latin typeface="Rockwell"/>
                <a:ea typeface="Rockwell"/>
                <a:cs typeface="Rockwell"/>
                <a:sym typeface="Rockwell"/>
              </a:rPr>
              <a:t>O</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and a nearly unchanged pH.</a:t>
            </a:r>
          </a:p>
          <a:p>
            <a:pPr marL="0" marR="0" lvl="0" indent="0" algn="ctr" rtl="0">
              <a:spcBef>
                <a:spcPts val="600"/>
              </a:spcBef>
              <a:buSzPct val="25000"/>
              <a:buNone/>
            </a:pPr>
            <a:r>
              <a:rPr lang="en-US" sz="1600" i="1">
                <a:solidFill>
                  <a:schemeClr val="dk1"/>
                </a:solidFill>
                <a:latin typeface="Rockwell"/>
                <a:ea typeface="Rockwell"/>
                <a:cs typeface="Rockwell"/>
                <a:sym typeface="Rockwell"/>
              </a:rPr>
              <a:t>HF</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OH</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F</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H</a:t>
            </a:r>
            <a:r>
              <a:rPr lang="en-US" sz="1600" i="1" baseline="-25000">
                <a:solidFill>
                  <a:schemeClr val="dk1"/>
                </a:solidFill>
                <a:latin typeface="Rockwell"/>
                <a:ea typeface="Rockwell"/>
                <a:cs typeface="Rockwell"/>
                <a:sym typeface="Rockwell"/>
              </a:rPr>
              <a:t>2</a:t>
            </a:r>
            <a:r>
              <a:rPr lang="en-US" sz="1600" i="1">
                <a:solidFill>
                  <a:schemeClr val="dk1"/>
                </a:solidFill>
                <a:latin typeface="Rockwell"/>
                <a:ea typeface="Rockwell"/>
                <a:cs typeface="Rockwell"/>
                <a:sym typeface="Rockwell"/>
              </a:rPr>
              <a:t>O</a:t>
            </a:r>
            <a:r>
              <a:rPr lang="en-US" sz="1600" i="1" baseline="-25000">
                <a:solidFill>
                  <a:schemeClr val="dk1"/>
                </a:solidFill>
                <a:latin typeface="Rockwell"/>
                <a:ea typeface="Rockwell"/>
                <a:cs typeface="Rockwell"/>
                <a:sym typeface="Rockwell"/>
              </a:rPr>
              <a:t>(l)</a:t>
            </a:r>
          </a:p>
        </p:txBody>
      </p:sp>
      <p:sp>
        <p:nvSpPr>
          <p:cNvPr id="1882" name="Shape 1882"/>
          <p:cNvSpPr txBox="1">
            <a:spLocks noGrp="1"/>
          </p:cNvSpPr>
          <p:nvPr>
            <p:ph type="body" idx="1"/>
          </p:nvPr>
        </p:nvSpPr>
        <p:spPr>
          <a:xfrm>
            <a:off x="160638" y="751931"/>
            <a:ext cx="7887624" cy="22162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572" b="0" i="0" u="none" strike="noStrike" cap="none">
                <a:solidFill>
                  <a:srgbClr val="595959"/>
                </a:solidFill>
                <a:latin typeface="Rockwell"/>
                <a:ea typeface="Rockwell"/>
                <a:cs typeface="Rockwell"/>
                <a:sym typeface="Rockwell"/>
              </a:rPr>
              <a:t>A buffer is able to resist pH change because the two components (conjugate acid and conjugate base) are both present in appreciable amounts at equilibrium and are able to neutralize small amounts of other acids and bases (in the form of H</a:t>
            </a:r>
            <a:r>
              <a:rPr lang="en-US" sz="1572" b="0" i="0" u="none" strike="noStrike" cap="none" baseline="-25000">
                <a:solidFill>
                  <a:srgbClr val="595959"/>
                </a:solidFill>
                <a:latin typeface="Rockwell"/>
                <a:ea typeface="Rockwell"/>
                <a:cs typeface="Rockwell"/>
                <a:sym typeface="Rockwell"/>
              </a:rPr>
              <a:t>3</a:t>
            </a:r>
            <a:r>
              <a:rPr lang="en-US" sz="1572" b="0" i="0" u="none" strike="noStrike" cap="none">
                <a:solidFill>
                  <a:srgbClr val="595959"/>
                </a:solidFill>
                <a:latin typeface="Rockwell"/>
                <a:ea typeface="Rockwell"/>
                <a:cs typeface="Rockwell"/>
                <a:sym typeface="Rockwell"/>
              </a:rPr>
              <a:t>O</a:t>
            </a:r>
            <a:r>
              <a:rPr lang="en-US" sz="1572" b="0" i="0" u="none" strike="noStrike" cap="none" baseline="30000">
                <a:solidFill>
                  <a:srgbClr val="595959"/>
                </a:solidFill>
                <a:latin typeface="Rockwell"/>
                <a:ea typeface="Rockwell"/>
                <a:cs typeface="Rockwell"/>
                <a:sym typeface="Rockwell"/>
              </a:rPr>
              <a:t>+</a:t>
            </a:r>
            <a:r>
              <a:rPr lang="en-US" sz="1572" b="0" i="0" u="none" strike="noStrike" cap="none">
                <a:solidFill>
                  <a:srgbClr val="595959"/>
                </a:solidFill>
                <a:latin typeface="Rockwell"/>
                <a:ea typeface="Rockwell"/>
                <a:cs typeface="Rockwell"/>
                <a:sym typeface="Rockwell"/>
              </a:rPr>
              <a:t> and OH</a:t>
            </a:r>
            <a:r>
              <a:rPr lang="en-US" sz="1572" b="0" i="0" u="none" strike="noStrike" cap="none" baseline="30000">
                <a:solidFill>
                  <a:srgbClr val="595959"/>
                </a:solidFill>
                <a:latin typeface="Rockwell"/>
                <a:ea typeface="Rockwell"/>
                <a:cs typeface="Rockwell"/>
                <a:sym typeface="Rockwell"/>
              </a:rPr>
              <a:t>-</a:t>
            </a:r>
            <a:r>
              <a:rPr lang="en-US" sz="1572" b="0" i="0" u="none" strike="noStrike" cap="none">
                <a:solidFill>
                  <a:srgbClr val="595959"/>
                </a:solidFill>
                <a:latin typeface="Rockwell"/>
                <a:ea typeface="Rockwell"/>
                <a:cs typeface="Rockwell"/>
                <a:sym typeface="Rockwell"/>
              </a:rPr>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p>
          <a:p>
            <a:pPr marL="0" marR="0" lvl="0" indent="0" algn="l" rtl="0">
              <a:spcBef>
                <a:spcPts val="2600"/>
              </a:spcBef>
              <a:spcAft>
                <a:spcPts val="0"/>
              </a:spcAft>
              <a:buClr>
                <a:schemeClr val="accent1"/>
              </a:buClr>
              <a:buSzPct val="25000"/>
              <a:buFont typeface="Noto Sans Symbols"/>
              <a:buNone/>
            </a:pPr>
            <a:endParaRPr sz="148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480" b="0" i="0" u="none" strike="noStrike" cap="none">
              <a:solidFill>
                <a:srgbClr val="595959"/>
              </a:solidFill>
              <a:latin typeface="Rockwell"/>
              <a:ea typeface="Rockwell"/>
              <a:cs typeface="Rockwell"/>
              <a:sym typeface="Rockwell"/>
            </a:endParaRPr>
          </a:p>
        </p:txBody>
      </p:sp>
      <p:sp>
        <p:nvSpPr>
          <p:cNvPr id="1883" name="Shape 1883"/>
          <p:cNvSpPr txBox="1"/>
          <p:nvPr/>
        </p:nvSpPr>
        <p:spPr>
          <a:xfrm>
            <a:off x="160638" y="2960930"/>
            <a:ext cx="3943812" cy="164660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ckwell"/>
                <a:ea typeface="Rockwell"/>
                <a:cs typeface="Rockwell"/>
                <a:sym typeface="Rockwell"/>
              </a:rPr>
              <a:t>If a strong acid is added to the HF/F</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buffer, then the the added acid will react completely with the available base, F</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This results in a nearly unchanged [H</a:t>
            </a:r>
            <a:r>
              <a:rPr lang="en-US" sz="1600" baseline="-25000">
                <a:solidFill>
                  <a:schemeClr val="dk1"/>
                </a:solidFill>
                <a:latin typeface="Rockwell"/>
                <a:ea typeface="Rockwell"/>
                <a:cs typeface="Rockwell"/>
                <a:sym typeface="Rockwell"/>
              </a:rPr>
              <a:t>3</a:t>
            </a:r>
            <a:r>
              <a:rPr lang="en-US" sz="1600">
                <a:solidFill>
                  <a:schemeClr val="dk1"/>
                </a:solidFill>
                <a:latin typeface="Rockwell"/>
                <a:ea typeface="Rockwell"/>
                <a:cs typeface="Rockwell"/>
                <a:sym typeface="Rockwell"/>
              </a:rPr>
              <a:t>O</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and a nearly unchanged pH.</a:t>
            </a:r>
          </a:p>
          <a:p>
            <a:pPr marL="0" marR="0" lvl="0" indent="0" algn="ctr" rtl="0">
              <a:spcBef>
                <a:spcPts val="600"/>
              </a:spcBef>
              <a:buSzPct val="25000"/>
              <a:buNone/>
            </a:pPr>
            <a:r>
              <a:rPr lang="en-US" sz="1600" i="1">
                <a:solidFill>
                  <a:schemeClr val="dk1"/>
                </a:solidFill>
                <a:latin typeface="Rockwell"/>
                <a:ea typeface="Rockwell"/>
                <a:cs typeface="Rockwell"/>
                <a:sym typeface="Rockwell"/>
              </a:rPr>
              <a:t>H</a:t>
            </a:r>
            <a:r>
              <a:rPr lang="en-US" sz="1600" i="1" baseline="-25000">
                <a:solidFill>
                  <a:schemeClr val="dk1"/>
                </a:solidFill>
                <a:latin typeface="Rockwell"/>
                <a:ea typeface="Rockwell"/>
                <a:cs typeface="Rockwell"/>
                <a:sym typeface="Rockwell"/>
              </a:rPr>
              <a:t>3</a:t>
            </a:r>
            <a:r>
              <a:rPr lang="en-US" sz="1600" i="1">
                <a:solidFill>
                  <a:schemeClr val="dk1"/>
                </a:solidFill>
                <a:latin typeface="Rockwell"/>
                <a:ea typeface="Rockwell"/>
                <a:cs typeface="Rockwell"/>
                <a:sym typeface="Rockwell"/>
              </a:rPr>
              <a:t>O</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F</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HF</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H</a:t>
            </a:r>
            <a:r>
              <a:rPr lang="en-US" sz="1600" i="1" baseline="-25000">
                <a:solidFill>
                  <a:schemeClr val="dk1"/>
                </a:solidFill>
                <a:latin typeface="Rockwell"/>
                <a:ea typeface="Rockwell"/>
                <a:cs typeface="Rockwell"/>
                <a:sym typeface="Rockwell"/>
              </a:rPr>
              <a:t>2</a:t>
            </a:r>
            <a:r>
              <a:rPr lang="en-US" sz="1600" i="1">
                <a:solidFill>
                  <a:schemeClr val="dk1"/>
                </a:solidFill>
                <a:latin typeface="Rockwell"/>
                <a:ea typeface="Rockwell"/>
                <a:cs typeface="Rockwell"/>
                <a:sym typeface="Rockwell"/>
              </a:rPr>
              <a:t>O</a:t>
            </a:r>
            <a:r>
              <a:rPr lang="en-US" sz="1600" i="1" baseline="-25000">
                <a:solidFill>
                  <a:schemeClr val="dk1"/>
                </a:solidFill>
                <a:latin typeface="Rockwell"/>
                <a:ea typeface="Rockwell"/>
                <a:cs typeface="Rockwell"/>
                <a:sym typeface="Rockwell"/>
              </a:rPr>
              <a:t>(l)</a:t>
            </a:r>
          </a:p>
        </p:txBody>
      </p:sp>
      <p:sp>
        <p:nvSpPr>
          <p:cNvPr id="1884" name="Shape 1884"/>
          <p:cNvSpPr txBox="1"/>
          <p:nvPr/>
        </p:nvSpPr>
        <p:spPr>
          <a:xfrm>
            <a:off x="276446" y="4945666"/>
            <a:ext cx="8133904" cy="90794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ckwell"/>
                <a:ea typeface="Rockwell"/>
                <a:cs typeface="Rockwell"/>
                <a:sym typeface="Rockwell"/>
              </a:rPr>
              <a:t>The slight shift in pH after challenge is governed by the hydrolysis equilibrium of HF, based on the new HF and F</a:t>
            </a:r>
            <a:r>
              <a:rPr lang="en-US" sz="1600" baseline="30000">
                <a:solidFill>
                  <a:schemeClr val="dk1"/>
                </a:solidFill>
                <a:latin typeface="Rockwell"/>
                <a:ea typeface="Rockwell"/>
                <a:cs typeface="Rockwell"/>
                <a:sym typeface="Rockwell"/>
              </a:rPr>
              <a:t>-</a:t>
            </a:r>
            <a:r>
              <a:rPr lang="en-US" sz="1600">
                <a:solidFill>
                  <a:schemeClr val="dk1"/>
                </a:solidFill>
                <a:latin typeface="Rockwell"/>
                <a:ea typeface="Rockwell"/>
                <a:cs typeface="Rockwell"/>
                <a:sym typeface="Rockwell"/>
              </a:rPr>
              <a:t> concentrations: </a:t>
            </a:r>
          </a:p>
          <a:p>
            <a:pPr marL="0" marR="0" lvl="0" indent="0" algn="ctr" rtl="0">
              <a:spcBef>
                <a:spcPts val="600"/>
              </a:spcBef>
              <a:buSzPct val="25000"/>
              <a:buNone/>
            </a:pPr>
            <a:r>
              <a:rPr lang="en-US" sz="1600" i="1">
                <a:solidFill>
                  <a:schemeClr val="dk1"/>
                </a:solidFill>
                <a:latin typeface="Rockwell"/>
                <a:ea typeface="Rockwell"/>
                <a:cs typeface="Rockwell"/>
                <a:sym typeface="Rockwell"/>
              </a:rPr>
              <a:t>HF</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H</a:t>
            </a:r>
            <a:r>
              <a:rPr lang="en-US" sz="1600" i="1" baseline="-25000">
                <a:solidFill>
                  <a:schemeClr val="dk1"/>
                </a:solidFill>
                <a:latin typeface="Rockwell"/>
                <a:ea typeface="Rockwell"/>
                <a:cs typeface="Rockwell"/>
                <a:sym typeface="Rockwell"/>
              </a:rPr>
              <a:t>2</a:t>
            </a:r>
            <a:r>
              <a:rPr lang="en-US" sz="1600" i="1">
                <a:solidFill>
                  <a:schemeClr val="dk1"/>
                </a:solidFill>
                <a:latin typeface="Rockwell"/>
                <a:ea typeface="Rockwell"/>
                <a:cs typeface="Rockwell"/>
                <a:sym typeface="Rockwell"/>
              </a:rPr>
              <a:t>O</a:t>
            </a:r>
            <a:r>
              <a:rPr lang="en-US" sz="1600" i="1" baseline="-25000">
                <a:solidFill>
                  <a:schemeClr val="dk1"/>
                </a:solidFill>
                <a:latin typeface="Rockwell"/>
                <a:ea typeface="Rockwell"/>
                <a:cs typeface="Rockwell"/>
                <a:sym typeface="Rockwell"/>
              </a:rPr>
              <a:t>(l)</a:t>
            </a:r>
            <a:r>
              <a:rPr lang="en-US" sz="1600" i="1">
                <a:solidFill>
                  <a:schemeClr val="dk1"/>
                </a:solidFill>
                <a:latin typeface="Rockwell"/>
                <a:ea typeface="Rockwell"/>
                <a:cs typeface="Rockwell"/>
                <a:sym typeface="Rockwell"/>
              </a:rPr>
              <a:t> ⇌ F</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 H</a:t>
            </a:r>
            <a:r>
              <a:rPr lang="en-US" sz="1600" i="1" baseline="-25000">
                <a:solidFill>
                  <a:schemeClr val="dk1"/>
                </a:solidFill>
                <a:latin typeface="Rockwell"/>
                <a:ea typeface="Rockwell"/>
                <a:cs typeface="Rockwell"/>
                <a:sym typeface="Rockwell"/>
              </a:rPr>
              <a:t>3</a:t>
            </a:r>
            <a:r>
              <a:rPr lang="en-US" sz="1600" i="1">
                <a:solidFill>
                  <a:schemeClr val="dk1"/>
                </a:solidFill>
                <a:latin typeface="Rockwell"/>
                <a:ea typeface="Rockwell"/>
                <a:cs typeface="Rockwell"/>
                <a:sym typeface="Rockwell"/>
              </a:rPr>
              <a:t>O</a:t>
            </a:r>
            <a:r>
              <a:rPr lang="en-US" sz="1600" i="1" baseline="30000">
                <a:solidFill>
                  <a:schemeClr val="dk1"/>
                </a:solidFill>
                <a:latin typeface="Rockwell"/>
                <a:ea typeface="Rockwell"/>
                <a:cs typeface="Rockwell"/>
                <a:sym typeface="Rockwell"/>
              </a:rPr>
              <a:t>+</a:t>
            </a:r>
            <a:r>
              <a:rPr lang="en-US" sz="1600" i="1" baseline="-25000">
                <a:solidFill>
                  <a:schemeClr val="dk1"/>
                </a:solidFill>
                <a:latin typeface="Rockwell"/>
                <a:ea typeface="Rockwell"/>
                <a:cs typeface="Rockwell"/>
                <a:sym typeface="Rockwell"/>
              </a:rPr>
              <a:t>(aq)</a:t>
            </a:r>
            <a:r>
              <a:rPr lang="en-US" sz="1600" i="1">
                <a:solidFill>
                  <a:schemeClr val="dk1"/>
                </a:solidFill>
                <a:latin typeface="Rockwell"/>
                <a:ea typeface="Rockwell"/>
                <a:cs typeface="Rockwell"/>
                <a:sym typeface="Rockwell"/>
              </a:rPr>
              <a:t>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Shape 188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K</a:t>
            </a:r>
            <a:r>
              <a:rPr lang="en-US" sz="3600" b="0" i="0" u="none" strike="noStrike" cap="none" baseline="-25000">
                <a:solidFill>
                  <a:schemeClr val="accent1"/>
                </a:solidFill>
                <a:latin typeface="Rockwell"/>
                <a:ea typeface="Rockwell"/>
                <a:cs typeface="Rockwell"/>
                <a:sym typeface="Rockwell"/>
              </a:rPr>
              <a:t>sp</a:t>
            </a:r>
            <a:r>
              <a:rPr lang="en-US" sz="3600" b="0" i="0" u="none" strike="noStrike" cap="none">
                <a:solidFill>
                  <a:schemeClr val="accent1"/>
                </a:solidFill>
                <a:latin typeface="Rockwell"/>
                <a:ea typeface="Rockwell"/>
                <a:cs typeface="Rockwell"/>
                <a:sym typeface="Rockwell"/>
              </a:rPr>
              <a:t> and Solubility Calculations</a:t>
            </a:r>
          </a:p>
        </p:txBody>
      </p:sp>
      <p:sp>
        <p:nvSpPr>
          <p:cNvPr id="1890" name="Shape 189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891" name="Shape 1891"/>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6.21: The student can predict the solubility of a salt, or rank the solubility of salts,</a:t>
            </a:r>
          </a:p>
          <a:p>
            <a:pPr marL="0" marR="0" lvl="0" indent="0" algn="l" rtl="0">
              <a:spcBef>
                <a:spcPts val="0"/>
              </a:spcBef>
              <a:buSzPct val="25000"/>
              <a:buNone/>
            </a:pPr>
            <a:r>
              <a:rPr lang="en-US" sz="1800">
                <a:solidFill>
                  <a:schemeClr val="dk1"/>
                </a:solidFill>
                <a:latin typeface="Rockwell"/>
                <a:ea typeface="Rockwell"/>
                <a:cs typeface="Rockwell"/>
                <a:sym typeface="Rockwell"/>
              </a:rPr>
              <a:t>given the relevant K</a:t>
            </a:r>
            <a:r>
              <a:rPr lang="en-US" sz="1800" baseline="-25000">
                <a:solidFill>
                  <a:schemeClr val="dk1"/>
                </a:solidFill>
                <a:latin typeface="Rockwell"/>
                <a:ea typeface="Rockwell"/>
                <a:cs typeface="Rockwell"/>
                <a:sym typeface="Rockwell"/>
              </a:rPr>
              <a:t>sp</a:t>
            </a:r>
            <a:r>
              <a:rPr lang="en-US" sz="1800">
                <a:solidFill>
                  <a:schemeClr val="dk1"/>
                </a:solidFill>
                <a:latin typeface="Rockwell"/>
                <a:ea typeface="Rockwell"/>
                <a:cs typeface="Rockwell"/>
                <a:sym typeface="Rockwell"/>
              </a:rPr>
              <a:t> values. 																	</a:t>
            </a:r>
          </a:p>
        </p:txBody>
      </p:sp>
      <p:sp>
        <p:nvSpPr>
          <p:cNvPr id="1892" name="Shape 189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893" name="Shape 1893"/>
          <p:cNvSpPr txBox="1"/>
          <p:nvPr/>
        </p:nvSpPr>
        <p:spPr>
          <a:xfrm>
            <a:off x="455679" y="1306104"/>
            <a:ext cx="7599107" cy="480131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Question:</a:t>
            </a:r>
          </a:p>
          <a:p>
            <a:pPr marL="0" marR="0" lvl="0" indent="0" algn="l" rtl="0">
              <a:spcBef>
                <a:spcPts val="0"/>
              </a:spcBef>
              <a:buSzPct val="25000"/>
              <a:buNone/>
            </a:pPr>
            <a:r>
              <a:rPr lang="en-US" sz="1800">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lang="en-US" sz="1800" baseline="30000">
                <a:solidFill>
                  <a:schemeClr val="dk1"/>
                </a:solidFill>
                <a:latin typeface="Rockwell"/>
                <a:ea typeface="Rockwell"/>
                <a:cs typeface="Rockwell"/>
                <a:sym typeface="Rockwell"/>
              </a:rPr>
              <a:t>-12</a:t>
            </a:r>
            <a:r>
              <a:rPr lang="en-US" sz="1800">
                <a:solidFill>
                  <a:schemeClr val="dk1"/>
                </a:solidFill>
                <a:latin typeface="Rockwell"/>
                <a:ea typeface="Rockwell"/>
                <a:cs typeface="Rockwell"/>
                <a:sym typeface="Rockwell"/>
              </a:rPr>
              <a:t>?</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4.0 x 10</a:t>
            </a:r>
            <a:r>
              <a:rPr lang="en-US" sz="1800" baseline="30000">
                <a:solidFill>
                  <a:schemeClr val="dk1"/>
                </a:solidFill>
                <a:latin typeface="Rockwell"/>
                <a:ea typeface="Rockwell"/>
                <a:cs typeface="Rockwell"/>
                <a:sym typeface="Rockwell"/>
              </a:rPr>
              <a:t>-12		</a:t>
            </a:r>
            <a:r>
              <a:rPr lang="en-US" sz="1800">
                <a:solidFill>
                  <a:schemeClr val="dk1"/>
                </a:solidFill>
                <a:latin typeface="Rockwell"/>
                <a:ea typeface="Rockwell"/>
                <a:cs typeface="Rockwell"/>
                <a:sym typeface="Rockwell"/>
              </a:rPr>
              <a:t>b. 2.0 x 10</a:t>
            </a:r>
            <a:r>
              <a:rPr lang="en-US" sz="1800" baseline="30000">
                <a:solidFill>
                  <a:schemeClr val="dk1"/>
                </a:solidFill>
                <a:latin typeface="Rockwell"/>
                <a:ea typeface="Rockwell"/>
                <a:cs typeface="Rockwell"/>
                <a:sym typeface="Rockwell"/>
              </a:rPr>
              <a:t>-12</a:t>
            </a:r>
            <a:r>
              <a:rPr lang="en-US" sz="1800">
                <a:solidFill>
                  <a:schemeClr val="dk1"/>
                </a:solidFill>
                <a:latin typeface="Rockwell"/>
                <a:ea typeface="Rockwell"/>
                <a:cs typeface="Rockwell"/>
                <a:sym typeface="Rockwell"/>
              </a:rPr>
              <a:t>		c.  4.0 x 10</a:t>
            </a:r>
            <a:r>
              <a:rPr lang="en-US" sz="1800" baseline="30000">
                <a:solidFill>
                  <a:schemeClr val="dk1"/>
                </a:solidFill>
                <a:latin typeface="Rockwell"/>
                <a:ea typeface="Rockwell"/>
                <a:cs typeface="Rockwell"/>
                <a:sym typeface="Rockwell"/>
              </a:rPr>
              <a:t>-6</a:t>
            </a:r>
            <a:r>
              <a:rPr lang="en-US" sz="1800">
                <a:solidFill>
                  <a:schemeClr val="dk1"/>
                </a:solidFill>
                <a:latin typeface="Rockwell"/>
                <a:ea typeface="Rockwell"/>
                <a:cs typeface="Rockwell"/>
                <a:sym typeface="Rockwell"/>
              </a:rPr>
              <a:t>		d. 2.0 x 10</a:t>
            </a:r>
            <a:r>
              <a:rPr lang="en-US" sz="1800" baseline="30000">
                <a:solidFill>
                  <a:schemeClr val="dk1"/>
                </a:solidFill>
                <a:latin typeface="Rockwell"/>
                <a:ea typeface="Rockwell"/>
                <a:cs typeface="Rockwell"/>
                <a:sym typeface="Rockwell"/>
              </a:rPr>
              <a:t>-6</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b="1">
                <a:solidFill>
                  <a:schemeClr val="dk1"/>
                </a:solidFill>
                <a:latin typeface="Rockwell"/>
                <a:ea typeface="Rockwell"/>
                <a:cs typeface="Rockwell"/>
                <a:sym typeface="Rockwell"/>
              </a:rPr>
              <a:t>Answer:</a:t>
            </a:r>
          </a:p>
          <a:p>
            <a:pPr marL="0" marR="0" lvl="0" indent="0" algn="l" rtl="0">
              <a:spcBef>
                <a:spcPts val="0"/>
              </a:spcBef>
              <a:buSzPct val="25000"/>
              <a:buNone/>
            </a:pPr>
            <a:r>
              <a:rPr lang="en-US" sz="1800">
                <a:solidFill>
                  <a:schemeClr val="dk1"/>
                </a:solidFill>
                <a:latin typeface="Rockwell"/>
                <a:ea typeface="Rockwell"/>
                <a:cs typeface="Rockwell"/>
                <a:sym typeface="Rockwell"/>
              </a:rPr>
              <a:t>The correct answer is “d”  2.0 x 10</a:t>
            </a:r>
            <a:r>
              <a:rPr lang="en-US" sz="1800" baseline="30000">
                <a:solidFill>
                  <a:schemeClr val="dk1"/>
                </a:solidFill>
                <a:latin typeface="Rockwell"/>
                <a:ea typeface="Rockwell"/>
                <a:cs typeface="Rockwell"/>
                <a:sym typeface="Rockwell"/>
              </a:rPr>
              <a:t>-6</a:t>
            </a:r>
            <a:r>
              <a:rPr lang="en-US" sz="1800">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p>
          <a:p>
            <a:pPr marL="0" marR="0" lvl="0" indent="0" algn="l" rtl="0">
              <a:spcBef>
                <a:spcPts val="0"/>
              </a:spcBef>
              <a:buSzPct val="25000"/>
              <a:buNone/>
            </a:pPr>
            <a:r>
              <a:rPr lang="en-US" sz="1800">
                <a:solidFill>
                  <a:schemeClr val="dk1"/>
                </a:solidFill>
                <a:latin typeface="Rockwell"/>
                <a:ea typeface="Rockwell"/>
                <a:cs typeface="Rockwell"/>
                <a:sym typeface="Rockwell"/>
              </a:rPr>
              <a:t>Ksp = [Ag+][Br-] with [Ag+] = [Br-] = X, so to solve for X we need to take the square root of  4.0 x 10</a:t>
            </a:r>
            <a:r>
              <a:rPr lang="en-US" sz="1800" baseline="30000">
                <a:solidFill>
                  <a:schemeClr val="dk1"/>
                </a:solidFill>
                <a:latin typeface="Rockwell"/>
                <a:ea typeface="Rockwell"/>
                <a:cs typeface="Rockwell"/>
                <a:sym typeface="Rockwell"/>
              </a:rPr>
              <a:t>-12</a:t>
            </a:r>
            <a:r>
              <a:rPr lang="en-US" sz="1800">
                <a:solidFill>
                  <a:schemeClr val="dk1"/>
                </a:solidFill>
                <a:latin typeface="Rockwell"/>
                <a:ea typeface="Rockwell"/>
                <a:cs typeface="Rockwell"/>
                <a:sym typeface="Rockwell"/>
              </a:rPr>
              <a:t> </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894" name="Shape 1894"/>
          <p:cNvSpPr/>
          <p:nvPr/>
        </p:nvSpPr>
        <p:spPr>
          <a:xfrm>
            <a:off x="324078" y="3997060"/>
            <a:ext cx="7730709" cy="219200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894"/>
                                        </p:tgtEl>
                                      </p:cBhvr>
                                    </p:animEffect>
                                    <p:set>
                                      <p:cBhvr>
                                        <p:cTn id="7" dur="1" fill="hold">
                                          <p:stCondLst>
                                            <p:cond delay="2000"/>
                                          </p:stCondLst>
                                        </p:cTn>
                                        <p:tgtEl>
                                          <p:spTgt spid="18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pic>
        <p:nvPicPr>
          <p:cNvPr id="1899" name="Shape 1899"/>
          <p:cNvPicPr preferRelativeResize="0"/>
          <p:nvPr/>
        </p:nvPicPr>
        <p:blipFill rotWithShape="1">
          <a:blip r:embed="rId3">
            <a:alphaModFix/>
          </a:blip>
          <a:srcRect/>
          <a:stretch/>
        </p:blipFill>
        <p:spPr>
          <a:xfrm>
            <a:off x="945723" y="863271"/>
            <a:ext cx="6661813" cy="5394332"/>
          </a:xfrm>
          <a:prstGeom prst="rect">
            <a:avLst/>
          </a:prstGeom>
          <a:noFill/>
          <a:ln>
            <a:noFill/>
          </a:ln>
        </p:spPr>
      </p:pic>
      <p:sp>
        <p:nvSpPr>
          <p:cNvPr id="1900" name="Shape 190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Find a K</a:t>
            </a:r>
            <a:r>
              <a:rPr lang="en-US" sz="3600" b="0" i="0" u="none" strike="noStrike" cap="none" baseline="-25000">
                <a:solidFill>
                  <a:schemeClr val="accent1"/>
                </a:solidFill>
                <a:latin typeface="Rockwell"/>
                <a:ea typeface="Rockwell"/>
                <a:cs typeface="Rockwell"/>
                <a:sym typeface="Rockwell"/>
              </a:rPr>
              <a:t>sp</a:t>
            </a:r>
            <a:r>
              <a:rPr lang="en-US" sz="3600" b="0" i="0" u="none" strike="noStrike" cap="none">
                <a:solidFill>
                  <a:schemeClr val="accent1"/>
                </a:solidFill>
                <a:latin typeface="Rockwell"/>
                <a:ea typeface="Rockwell"/>
                <a:cs typeface="Rockwell"/>
                <a:sym typeface="Rockwell"/>
              </a:rPr>
              <a:t> from solubility data</a:t>
            </a:r>
          </a:p>
        </p:txBody>
      </p:sp>
      <p:sp>
        <p:nvSpPr>
          <p:cNvPr id="1901" name="Shape 190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902" name="Shape 1902"/>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6.22: The student can interpret data regarding solubility of salts to determine, or</a:t>
            </a:r>
          </a:p>
          <a:p>
            <a:pPr marL="0" marR="0" lvl="0" indent="0" algn="l" rtl="0">
              <a:spcBef>
                <a:spcPts val="0"/>
              </a:spcBef>
              <a:buSzPct val="25000"/>
              <a:buNone/>
            </a:pPr>
            <a:r>
              <a:rPr lang="en-US" sz="1800">
                <a:solidFill>
                  <a:schemeClr val="dk1"/>
                </a:solidFill>
                <a:latin typeface="Rockwell"/>
                <a:ea typeface="Rockwell"/>
                <a:cs typeface="Rockwell"/>
                <a:sym typeface="Rockwell"/>
              </a:rPr>
              <a:t>rank, the relevant Ksp values. 																	</a:t>
            </a:r>
          </a:p>
        </p:txBody>
      </p:sp>
      <p:sp>
        <p:nvSpPr>
          <p:cNvPr id="1903" name="Shape 190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904" name="Shape 1904"/>
          <p:cNvSpPr/>
          <p:nvPr/>
        </p:nvSpPr>
        <p:spPr>
          <a:xfrm>
            <a:off x="218591" y="4065603"/>
            <a:ext cx="7730709" cy="219200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04"/>
                                        </p:tgtEl>
                                      </p:cBhvr>
                                    </p:animEffect>
                                    <p:set>
                                      <p:cBhvr>
                                        <p:cTn id="7" dur="1" fill="hold">
                                          <p:stCondLst>
                                            <p:cond delay="2000"/>
                                          </p:stCondLst>
                                        </p:cTn>
                                        <p:tgtEl>
                                          <p:spTgt spid="19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Shape 1909"/>
          <p:cNvSpPr txBox="1">
            <a:spLocks noGrp="1"/>
          </p:cNvSpPr>
          <p:nvPr>
            <p:ph type="title"/>
          </p:nvPr>
        </p:nvSpPr>
        <p:spPr>
          <a:xfrm>
            <a:off x="498474" y="201439"/>
            <a:ext cx="7556312" cy="663533"/>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Common Ion Effect</a:t>
            </a:r>
          </a:p>
        </p:txBody>
      </p:sp>
      <p:sp>
        <p:nvSpPr>
          <p:cNvPr id="1910" name="Shape 191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911" name="Shape 1911"/>
          <p:cNvSpPr txBox="1"/>
          <p:nvPr/>
        </p:nvSpPr>
        <p:spPr>
          <a:xfrm>
            <a:off x="0" y="622061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p>
        </p:txBody>
      </p:sp>
      <p:sp>
        <p:nvSpPr>
          <p:cNvPr id="1912" name="Shape 1912"/>
          <p:cNvSpPr txBox="1"/>
          <p:nvPr/>
        </p:nvSpPr>
        <p:spPr>
          <a:xfrm>
            <a:off x="8106199" y="1774606"/>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913" name="Shape 1913"/>
          <p:cNvSpPr txBox="1"/>
          <p:nvPr/>
        </p:nvSpPr>
        <p:spPr>
          <a:xfrm>
            <a:off x="287498" y="759331"/>
            <a:ext cx="7767286" cy="32624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is relatively insoluble in water:</a:t>
            </a:r>
          </a:p>
          <a:p>
            <a:pPr marL="0" marR="0" lvl="0" indent="0" algn="ctr" rtl="0">
              <a:spcBef>
                <a:spcPts val="600"/>
              </a:spcBef>
              <a:spcAft>
                <a:spcPts val="0"/>
              </a:spcAft>
              <a:buSzPct val="25000"/>
              <a:buNone/>
            </a:pPr>
            <a:r>
              <a:rPr lang="en-US" sz="1600">
                <a:solidFill>
                  <a:schemeClr val="dk1"/>
                </a:solidFill>
                <a:latin typeface="Rockwell"/>
                <a:ea typeface="Rockwell"/>
                <a:cs typeface="Rockwell"/>
                <a:sym typeface="Rockwell"/>
              </a:rPr>
              <a:t>Mg(OH)</a:t>
            </a:r>
            <a:r>
              <a:rPr lang="en-US" sz="1600" baseline="-25000">
                <a:solidFill>
                  <a:schemeClr val="dk1"/>
                </a:solidFill>
                <a:latin typeface="Rockwell"/>
                <a:ea typeface="Rockwell"/>
                <a:cs typeface="Rockwell"/>
                <a:sym typeface="Rockwell"/>
              </a:rPr>
              <a:t>2(s)</a:t>
            </a:r>
            <a:r>
              <a:rPr lang="en-US" sz="1600">
                <a:solidFill>
                  <a:schemeClr val="dk1"/>
                </a:solidFill>
                <a:latin typeface="Rockwell"/>
                <a:ea typeface="Rockwell"/>
                <a:cs typeface="Rockwell"/>
                <a:sym typeface="Rockwell"/>
              </a:rPr>
              <a:t> ⇌ Mg</a:t>
            </a:r>
            <a:r>
              <a:rPr lang="en-US" sz="1600" baseline="30000">
                <a:solidFill>
                  <a:schemeClr val="dk1"/>
                </a:solidFill>
                <a:latin typeface="Rockwell"/>
                <a:ea typeface="Rockwell"/>
                <a:cs typeface="Rockwell"/>
                <a:sym typeface="Rockwell"/>
              </a:rPr>
              <a:t>2+</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 + 2OH</a:t>
            </a:r>
            <a:r>
              <a:rPr lang="en-US" sz="1600" baseline="30000">
                <a:solidFill>
                  <a:schemeClr val="dk1"/>
                </a:solidFill>
                <a:latin typeface="Rockwell"/>
                <a:ea typeface="Rockwell"/>
                <a:cs typeface="Rockwell"/>
                <a:sym typeface="Rockwell"/>
              </a:rPr>
              <a:t>−</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		With  Ksp=5.61×10</a:t>
            </a:r>
            <a:r>
              <a:rPr lang="en-US" sz="1600" baseline="30000">
                <a:solidFill>
                  <a:schemeClr val="dk1"/>
                </a:solidFill>
                <a:latin typeface="Rockwell"/>
                <a:ea typeface="Rockwell"/>
                <a:cs typeface="Rockwell"/>
                <a:sym typeface="Rockwell"/>
              </a:rPr>
              <a:t>−12</a:t>
            </a:r>
          </a:p>
          <a:p>
            <a:pPr marL="0" marR="0" lvl="0" indent="0" algn="l" rtl="0">
              <a:spcBef>
                <a:spcPts val="600"/>
              </a:spcBef>
              <a:spcAft>
                <a:spcPts val="0"/>
              </a:spcAft>
              <a:buSzPct val="25000"/>
              <a:buNone/>
            </a:pPr>
            <a:r>
              <a:rPr lang="en-US" sz="1600">
                <a:solidFill>
                  <a:schemeClr val="dk1"/>
                </a:solidFill>
                <a:latin typeface="Rockwell"/>
                <a:ea typeface="Rockwell"/>
                <a:cs typeface="Rockwell"/>
                <a:sym typeface="Rockwell"/>
              </a:rPr>
              <a:t>When acid is added to a saturated solution that contains excess solid Mg(OH)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the following reaction occurs, removing OH− from solution:</a:t>
            </a:r>
          </a:p>
          <a:p>
            <a:pPr marL="0" marR="0" lvl="0" indent="0" algn="ctr" rtl="0">
              <a:spcBef>
                <a:spcPts val="600"/>
              </a:spcBef>
              <a:spcAft>
                <a:spcPts val="0"/>
              </a:spcAft>
              <a:buSzPct val="25000"/>
              <a:buNone/>
            </a:pPr>
            <a:r>
              <a:rPr lang="en-US" sz="1600">
                <a:solidFill>
                  <a:schemeClr val="dk1"/>
                </a:solidFill>
                <a:latin typeface="Rockwell"/>
                <a:ea typeface="Rockwell"/>
                <a:cs typeface="Rockwell"/>
                <a:sym typeface="Rockwell"/>
              </a:rPr>
              <a:t>H</a:t>
            </a:r>
            <a:r>
              <a:rPr lang="en-US" sz="1600" baseline="30000">
                <a:solidFill>
                  <a:schemeClr val="dk1"/>
                </a:solidFill>
                <a:latin typeface="Rockwell"/>
                <a:ea typeface="Rockwell"/>
                <a:cs typeface="Rockwell"/>
                <a:sym typeface="Rockwell"/>
              </a:rPr>
              <a:t>+</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 + OH</a:t>
            </a:r>
            <a:r>
              <a:rPr lang="en-US" sz="1600" baseline="30000">
                <a:solidFill>
                  <a:schemeClr val="dk1"/>
                </a:solidFill>
                <a:latin typeface="Rockwell"/>
                <a:ea typeface="Rockwell"/>
                <a:cs typeface="Rockwell"/>
                <a:sym typeface="Rockwell"/>
              </a:rPr>
              <a:t>−</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O</a:t>
            </a:r>
            <a:r>
              <a:rPr lang="en-US" sz="1600" baseline="-25000">
                <a:solidFill>
                  <a:schemeClr val="dk1"/>
                </a:solidFill>
                <a:latin typeface="Rockwell"/>
                <a:ea typeface="Rockwell"/>
                <a:cs typeface="Rockwell"/>
                <a:sym typeface="Rockwell"/>
              </a:rPr>
              <a:t>(l)</a:t>
            </a:r>
          </a:p>
          <a:p>
            <a:pPr marL="0" marR="0" lvl="0" indent="0" algn="l" rtl="0">
              <a:spcBef>
                <a:spcPts val="600"/>
              </a:spcBef>
              <a:spcAft>
                <a:spcPts val="0"/>
              </a:spcAft>
              <a:buSzPct val="25000"/>
              <a:buNone/>
            </a:pPr>
            <a:r>
              <a:rPr lang="en-US" sz="1600">
                <a:solidFill>
                  <a:schemeClr val="dk1"/>
                </a:solidFill>
                <a:latin typeface="Rockwell"/>
                <a:ea typeface="Rockwell"/>
                <a:cs typeface="Rockwell"/>
                <a:sym typeface="Rockwell"/>
              </a:rPr>
              <a:t>The overall equation for the reaction of Mg(OH)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with acid is thus</a:t>
            </a:r>
          </a:p>
          <a:p>
            <a:pPr marL="0" marR="0" lvl="0" indent="0" algn="ctr" rtl="0">
              <a:spcBef>
                <a:spcPts val="600"/>
              </a:spcBef>
              <a:spcAft>
                <a:spcPts val="0"/>
              </a:spcAft>
              <a:buSzPct val="25000"/>
              <a:buNone/>
            </a:pPr>
            <a:r>
              <a:rPr lang="en-US" sz="1600">
                <a:solidFill>
                  <a:schemeClr val="dk1"/>
                </a:solidFill>
                <a:latin typeface="Rockwell"/>
                <a:ea typeface="Rockwell"/>
                <a:cs typeface="Rockwell"/>
                <a:sym typeface="Rockwell"/>
              </a:rPr>
              <a:t>Mg(OH)</a:t>
            </a:r>
            <a:r>
              <a:rPr lang="en-US" sz="1600" baseline="-25000">
                <a:solidFill>
                  <a:schemeClr val="dk1"/>
                </a:solidFill>
                <a:latin typeface="Rockwell"/>
                <a:ea typeface="Rockwell"/>
                <a:cs typeface="Rockwell"/>
                <a:sym typeface="Rockwell"/>
              </a:rPr>
              <a:t>2(s)</a:t>
            </a:r>
            <a:r>
              <a:rPr lang="en-US" sz="1600">
                <a:solidFill>
                  <a:schemeClr val="dk1"/>
                </a:solidFill>
                <a:latin typeface="Rockwell"/>
                <a:ea typeface="Rockwell"/>
                <a:cs typeface="Rockwell"/>
                <a:sym typeface="Rockwell"/>
              </a:rPr>
              <a:t> + 2H</a:t>
            </a:r>
            <a:r>
              <a:rPr lang="en-US" sz="1600" baseline="30000">
                <a:solidFill>
                  <a:schemeClr val="dk1"/>
                </a:solidFill>
                <a:latin typeface="Rockwell"/>
                <a:ea typeface="Rockwell"/>
                <a:cs typeface="Rockwell"/>
                <a:sym typeface="Rockwell"/>
              </a:rPr>
              <a:t>+</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 ⇌ Mg</a:t>
            </a:r>
            <a:r>
              <a:rPr lang="en-US" sz="1600" baseline="30000">
                <a:solidFill>
                  <a:schemeClr val="dk1"/>
                </a:solidFill>
                <a:latin typeface="Rockwell"/>
                <a:ea typeface="Rockwell"/>
                <a:cs typeface="Rockwell"/>
                <a:sym typeface="Rockwell"/>
              </a:rPr>
              <a:t>2+</a:t>
            </a:r>
            <a:r>
              <a:rPr lang="en-US" sz="1600" baseline="-25000">
                <a:solidFill>
                  <a:schemeClr val="dk1"/>
                </a:solidFill>
                <a:latin typeface="Rockwell"/>
                <a:ea typeface="Rockwell"/>
                <a:cs typeface="Rockwell"/>
                <a:sym typeface="Rockwell"/>
              </a:rPr>
              <a:t>(aq)</a:t>
            </a:r>
            <a:r>
              <a:rPr lang="en-US" sz="1600">
                <a:solidFill>
                  <a:schemeClr val="dk1"/>
                </a:solidFill>
                <a:latin typeface="Rockwell"/>
                <a:ea typeface="Rockwell"/>
                <a:cs typeface="Rockwell"/>
                <a:sym typeface="Rockwell"/>
              </a:rPr>
              <a:t> + 2H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O</a:t>
            </a:r>
            <a:r>
              <a:rPr lang="en-US" sz="1600" baseline="-25000">
                <a:solidFill>
                  <a:schemeClr val="dk1"/>
                </a:solidFill>
                <a:latin typeface="Rockwell"/>
                <a:ea typeface="Rockwell"/>
                <a:cs typeface="Rockwell"/>
                <a:sym typeface="Rockwell"/>
              </a:rPr>
              <a:t>(l</a:t>
            </a:r>
            <a:r>
              <a:rPr lang="en-US" sz="1600">
                <a:solidFill>
                  <a:schemeClr val="dk1"/>
                </a:solidFill>
                <a:latin typeface="Rockwell"/>
                <a:ea typeface="Rockwell"/>
                <a:cs typeface="Rockwell"/>
                <a:sym typeface="Rockwell"/>
              </a:rPr>
              <a:t>)		</a:t>
            </a:r>
            <a:r>
              <a:rPr lang="en-US" sz="1600" i="1">
                <a:solidFill>
                  <a:schemeClr val="dk1"/>
                </a:solidFill>
                <a:latin typeface="Rockwell"/>
                <a:ea typeface="Rockwell"/>
                <a:cs typeface="Rockwell"/>
                <a:sym typeface="Rockwell"/>
              </a:rPr>
              <a:t>(18.7.7)</a:t>
            </a:r>
          </a:p>
          <a:p>
            <a:pPr marL="0" marR="0" lvl="0" indent="0" algn="l" rtl="0">
              <a:spcBef>
                <a:spcPts val="600"/>
              </a:spcBef>
              <a:buSzPct val="25000"/>
              <a:buNone/>
            </a:pPr>
            <a:r>
              <a:rPr lang="en-US" sz="1600">
                <a:solidFill>
                  <a:schemeClr val="dk1"/>
                </a:solidFill>
                <a:latin typeface="Rockwell"/>
                <a:ea typeface="Rockwell"/>
                <a:cs typeface="Rockwell"/>
                <a:sym typeface="Rockwell"/>
              </a:rPr>
              <a:t>As more acid is added to a suspension of Mg(OH)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the equilibrium shown in Equation </a:t>
            </a:r>
            <a:r>
              <a:rPr lang="en-US" sz="1600" u="sng">
                <a:solidFill>
                  <a:schemeClr val="hlink"/>
                </a:solidFill>
                <a:latin typeface="Rockwell"/>
                <a:ea typeface="Rockwell"/>
                <a:cs typeface="Rockwell"/>
                <a:sym typeface="Rockwell"/>
                <a:hlinkClick r:id="rId5"/>
              </a:rPr>
              <a:t>18.7.7</a:t>
            </a:r>
            <a:r>
              <a:rPr lang="en-US" sz="1600">
                <a:solidFill>
                  <a:schemeClr val="dk1"/>
                </a:solidFill>
                <a:latin typeface="Rockwell"/>
                <a:ea typeface="Rockwell"/>
                <a:cs typeface="Rockwell"/>
                <a:sym typeface="Rockwell"/>
              </a:rPr>
              <a:t> is driven to the right, so more Mg(OH)</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dissolves.</a:t>
            </a:r>
          </a:p>
        </p:txBody>
      </p:sp>
      <p:sp>
        <p:nvSpPr>
          <p:cNvPr id="1914" name="Shape 1914"/>
          <p:cNvSpPr txBox="1"/>
          <p:nvPr/>
        </p:nvSpPr>
        <p:spPr>
          <a:xfrm>
            <a:off x="287498" y="4521026"/>
            <a:ext cx="8522869"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is added to a saturated Mg(OH)</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solution, additional Mg(OH)</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will precipitate out.  The additional Mg</a:t>
            </a:r>
            <a:r>
              <a:rPr lang="en-US" sz="1800" baseline="30000">
                <a:solidFill>
                  <a:schemeClr val="dk1"/>
                </a:solidFill>
                <a:latin typeface="Rockwell"/>
                <a:ea typeface="Rockwell"/>
                <a:cs typeface="Rockwell"/>
                <a:sym typeface="Rockwell"/>
              </a:rPr>
              <a:t>2+ </a:t>
            </a:r>
            <a:r>
              <a:rPr lang="en-US" sz="1800">
                <a:solidFill>
                  <a:schemeClr val="dk1"/>
                </a:solidFill>
                <a:latin typeface="Rockwell"/>
                <a:ea typeface="Rockwell"/>
                <a:cs typeface="Rockwell"/>
                <a:sym typeface="Rockwell"/>
              </a:rPr>
              <a:t>ions will shift the original equilibrium to the left, thus reducing the solubility of the magnesium hydroxide.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98474" y="6072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Chemical Reactivity </a:t>
            </a:r>
          </a:p>
        </p:txBody>
      </p:sp>
      <p:sp>
        <p:nvSpPr>
          <p:cNvPr id="384" name="Shape 384"/>
          <p:cNvSpPr txBox="1">
            <a:spLocks noGrp="1"/>
          </p:cNvSpPr>
          <p:nvPr>
            <p:ph type="body" idx="1"/>
          </p:nvPr>
        </p:nvSpPr>
        <p:spPr>
          <a:xfrm>
            <a:off x="199654" y="622606"/>
            <a:ext cx="6461847" cy="589618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700" b="1" i="0" u="none" strike="noStrike" cap="none">
                <a:solidFill>
                  <a:srgbClr val="595959"/>
                </a:solidFill>
                <a:latin typeface="Rockwell"/>
                <a:ea typeface="Rockwell"/>
                <a:cs typeface="Rockwell"/>
                <a:sym typeface="Rockwell"/>
              </a:rPr>
              <a:t>Using Trends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Nonmetals have higher electronegativities than metals --&gt; causes the formation of ionic solids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Compounds formed between nonmetals are </a:t>
            </a:r>
            <a:r>
              <a:rPr lang="en-US" sz="1700" b="1" i="0" u="none" strike="noStrike" cap="none">
                <a:solidFill>
                  <a:srgbClr val="595959"/>
                </a:solidFill>
                <a:latin typeface="Rockwell"/>
                <a:ea typeface="Rockwell"/>
                <a:cs typeface="Rockwell"/>
                <a:sym typeface="Rockwell"/>
              </a:rPr>
              <a:t>molecular</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ckwell"/>
                <a:ea typeface="Rockwell"/>
                <a:cs typeface="Rockwell"/>
                <a:sym typeface="Rockwell"/>
              </a:rPr>
              <a:t>Usually gases, liquids, or volatile solids at room temperature</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Elements in the 3rd period and below can accommodate a larger number of bonds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The first element in a group (upper most element of a group) forms pi bonds more easily (most significant in 2nd row, non-metals)</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ckwell"/>
                <a:ea typeface="Rockwell"/>
                <a:cs typeface="Rockwell"/>
                <a:sym typeface="Rockwell"/>
              </a:rPr>
              <a:t>Accounts for stronger bonds in molecules containing these elements</a:t>
            </a:r>
          </a:p>
          <a:p>
            <a:pPr marL="457200" marR="0" lvl="1" indent="-228600" algn="l" rtl="0">
              <a:lnSpc>
                <a:spcPct val="9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ckwell"/>
                <a:ea typeface="Rockwell"/>
                <a:cs typeface="Rockwell"/>
                <a:sym typeface="Rockwell"/>
              </a:rPr>
              <a:t>Major factor in determining the structures of compounds formed from these elements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Elements in periods 3-6 tend to form only single bonds</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700" b="0" i="0" u="none" strike="noStrike" cap="none">
                <a:solidFill>
                  <a:srgbClr val="595959"/>
                </a:solidFill>
                <a:latin typeface="Rockwell"/>
                <a:ea typeface="Rockwell"/>
                <a:cs typeface="Rockwell"/>
                <a:sym typeface="Rockwell"/>
              </a:rPr>
              <a:t>Reactivity tends to increase as you go down a group for metals and up a group for non-metals.</a:t>
            </a:r>
          </a:p>
          <a:p>
            <a:pPr marL="228600" marR="0" lvl="0" indent="-228600" algn="l" rtl="0">
              <a:lnSpc>
                <a:spcPct val="90000"/>
              </a:lnSpc>
              <a:spcBef>
                <a:spcPts val="2000"/>
              </a:spcBef>
              <a:buClr>
                <a:schemeClr val="accent1"/>
              </a:buClr>
              <a:buSzPct val="75000"/>
              <a:buFont typeface="Noto Sans Symbols"/>
              <a:buNone/>
            </a:pPr>
            <a:endParaRPr sz="1700" b="0" i="0" u="none" strike="noStrike" cap="none">
              <a:solidFill>
                <a:srgbClr val="595959"/>
              </a:solidFill>
              <a:latin typeface="Rockwell"/>
              <a:ea typeface="Rockwell"/>
              <a:cs typeface="Rockwell"/>
              <a:sym typeface="Rockwell"/>
            </a:endParaRPr>
          </a:p>
        </p:txBody>
      </p:sp>
      <p:sp>
        <p:nvSpPr>
          <p:cNvPr id="385" name="Shape 385">
            <a:hlinkClick r:id="rId3"/>
          </p:cNvPr>
          <p:cNvSpPr txBox="1"/>
          <p:nvPr/>
        </p:nvSpPr>
        <p:spPr>
          <a:xfrm>
            <a:off x="116569" y="6233130"/>
            <a:ext cx="893586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1.10: Students can justify with evidence the arrangement of the periodic table and can apply periodic properties to chemical reactivity</a:t>
            </a:r>
          </a:p>
        </p:txBody>
      </p:sp>
      <p:sp>
        <p:nvSpPr>
          <p:cNvPr id="386" name="Shape 386"/>
          <p:cNvSpPr txBox="1"/>
          <p:nvPr/>
        </p:nvSpPr>
        <p:spPr>
          <a:xfrm>
            <a:off x="8026836" y="-74711"/>
            <a:ext cx="1116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387" name="Shape 387"/>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388" name="Shape 388" descr="Screen Shot 2016-04-09 at 3.36.48 PM.png"/>
          <p:cNvPicPr preferRelativeResize="0"/>
          <p:nvPr/>
        </p:nvPicPr>
        <p:blipFill rotWithShape="1">
          <a:blip r:embed="rId5">
            <a:alphaModFix/>
          </a:blip>
          <a:srcRect/>
          <a:stretch/>
        </p:blipFill>
        <p:spPr>
          <a:xfrm>
            <a:off x="6661502" y="2369286"/>
            <a:ext cx="2215211" cy="2374966"/>
          </a:xfrm>
          <a:prstGeom prst="rect">
            <a:avLst/>
          </a:prstGeom>
          <a:noFill/>
          <a:ln>
            <a:noFill/>
          </a:ln>
        </p:spPr>
      </p:pic>
      <p:sp>
        <p:nvSpPr>
          <p:cNvPr id="389" name="Shape 389"/>
          <p:cNvSpPr txBox="1"/>
          <p:nvPr/>
        </p:nvSpPr>
        <p:spPr>
          <a:xfrm>
            <a:off x="1880161" y="910317"/>
            <a:ext cx="4006702" cy="4406713"/>
          </a:xfrm>
          <a:prstGeom prst="rect">
            <a:avLst/>
          </a:prstGeom>
          <a:solidFill>
            <a:schemeClr val="lt1"/>
          </a:solidFill>
          <a:ln w="1492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Clr>
                <a:schemeClr val="accent1"/>
              </a:buClr>
              <a:buFont typeface="Noto Sans Symbols"/>
              <a:buNone/>
            </a:pPr>
            <a:endParaRPr sz="2000">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ckwell"/>
                <a:ea typeface="Rockwell"/>
                <a:cs typeface="Rockwell"/>
                <a:sym typeface="Rockwell"/>
              </a:rPr>
              <a:t>46) Of the elements below, __________ is the most chemically reactive.</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ckwell"/>
                <a:ea typeface="Rockwell"/>
                <a:cs typeface="Rockwell"/>
                <a:sym typeface="Rockwell"/>
              </a:rPr>
              <a:t> A) sodium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ckwell"/>
                <a:ea typeface="Rockwell"/>
                <a:cs typeface="Rockwell"/>
                <a:sym typeface="Rockwell"/>
              </a:rPr>
              <a:t>B) barium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ckwell"/>
                <a:ea typeface="Rockwell"/>
                <a:cs typeface="Rockwell"/>
                <a:sym typeface="Rockwell"/>
              </a:rPr>
              <a:t>C) calcium </a:t>
            </a:r>
          </a:p>
          <a:p>
            <a:pPr marL="0" marR="0" lvl="0" indent="0" algn="l" rtl="0">
              <a:spcBef>
                <a:spcPts val="2000"/>
              </a:spcBef>
              <a:spcAft>
                <a:spcPts val="0"/>
              </a:spcAft>
              <a:buClr>
                <a:schemeClr val="accent1"/>
              </a:buClr>
              <a:buSzPct val="25000"/>
              <a:buFont typeface="Noto Sans Symbols"/>
              <a:buNone/>
            </a:pPr>
            <a:r>
              <a:rPr lang="en-US" sz="2000">
                <a:solidFill>
                  <a:srgbClr val="595959"/>
                </a:solidFill>
                <a:latin typeface="Rockwell"/>
                <a:ea typeface="Rockwell"/>
                <a:cs typeface="Rockwell"/>
                <a:sym typeface="Rockwell"/>
              </a:rPr>
              <a:t>D) cesium</a:t>
            </a:r>
          </a:p>
          <a:p>
            <a:pPr marL="0" marR="0" lvl="0" indent="0" algn="l" rtl="0">
              <a:spcBef>
                <a:spcPts val="2000"/>
              </a:spcBef>
              <a:buClr>
                <a:schemeClr val="accent1"/>
              </a:buClr>
              <a:buSzPct val="25000"/>
              <a:buFont typeface="Noto Sans Symbols"/>
              <a:buNone/>
            </a:pPr>
            <a:r>
              <a:rPr lang="en-US" sz="2000">
                <a:solidFill>
                  <a:srgbClr val="595959"/>
                </a:solidFill>
                <a:latin typeface="Rockwell"/>
                <a:ea typeface="Rockwell"/>
                <a:cs typeface="Rockwell"/>
                <a:sym typeface="Rockwell"/>
              </a:rPr>
              <a:t> E) magnesium</a:t>
            </a:r>
          </a:p>
        </p:txBody>
      </p:sp>
      <p:sp>
        <p:nvSpPr>
          <p:cNvPr id="390" name="Shape 390"/>
          <p:cNvSpPr/>
          <p:nvPr/>
        </p:nvSpPr>
        <p:spPr>
          <a:xfrm>
            <a:off x="2229264" y="4333335"/>
            <a:ext cx="1543510" cy="410918"/>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500"/>
                                        <p:tgtEl>
                                          <p:spTgt spid="3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0"/>
                                        </p:tgtEl>
                                        <p:attrNameLst>
                                          <p:attrName>style.visibility</p:attrName>
                                        </p:attrNameLst>
                                      </p:cBhvr>
                                      <p:to>
                                        <p:strVal val="visible"/>
                                      </p:to>
                                    </p:set>
                                    <p:anim calcmode="lin" valueType="num">
                                      <p:cBhvr additive="base">
                                        <p:cTn id="12" dur="500"/>
                                        <p:tgtEl>
                                          <p:spTgt spid="3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Shape 1919"/>
          <p:cNvSpPr txBox="1">
            <a:spLocks noGrp="1"/>
          </p:cNvSpPr>
          <p:nvPr>
            <p:ph type="title"/>
          </p:nvPr>
        </p:nvSpPr>
        <p:spPr>
          <a:xfrm>
            <a:off x="498474" y="126264"/>
            <a:ext cx="7556312" cy="985658"/>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Salt dissolution: ∆H and ∆S</a:t>
            </a:r>
          </a:p>
        </p:txBody>
      </p:sp>
      <p:sp>
        <p:nvSpPr>
          <p:cNvPr id="1920" name="Shape 192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921" name="Shape 1921"/>
          <p:cNvSpPr txBox="1"/>
          <p:nvPr/>
        </p:nvSpPr>
        <p:spPr>
          <a:xfrm>
            <a:off x="21994" y="618158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p>
        </p:txBody>
      </p:sp>
      <p:sp>
        <p:nvSpPr>
          <p:cNvPr id="1922" name="Shape 192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923" name="Shape 1923"/>
          <p:cNvSpPr txBox="1"/>
          <p:nvPr/>
        </p:nvSpPr>
        <p:spPr>
          <a:xfrm>
            <a:off x="3595817" y="765837"/>
            <a:ext cx="4129089" cy="830996"/>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ckwell"/>
                <a:ea typeface="Rockwell"/>
                <a:cs typeface="Rockwell"/>
                <a:sym typeface="Rockwell"/>
              </a:rPr>
              <a:t>The enthalpy (∆H</a:t>
            </a:r>
            <a:r>
              <a:rPr lang="en-US" sz="1600" baseline="-25000">
                <a:solidFill>
                  <a:schemeClr val="dk1"/>
                </a:solidFill>
                <a:latin typeface="Rockwell"/>
                <a:ea typeface="Rockwell"/>
                <a:cs typeface="Rockwell"/>
                <a:sym typeface="Rockwell"/>
              </a:rPr>
              <a:t>soln</a:t>
            </a:r>
            <a:r>
              <a:rPr lang="en-US" sz="1600">
                <a:solidFill>
                  <a:schemeClr val="dk1"/>
                </a:solidFill>
                <a:latin typeface="Rockwell"/>
                <a:ea typeface="Rockwell"/>
                <a:cs typeface="Rockwell"/>
                <a:sym typeface="Rockwell"/>
              </a:rPr>
              <a:t>) of dissolution is dependent upon the intermolecular forces of the solute and solvent.</a:t>
            </a:r>
          </a:p>
        </p:txBody>
      </p:sp>
      <p:sp>
        <p:nvSpPr>
          <p:cNvPr id="1924" name="Shape 1924"/>
          <p:cNvSpPr txBox="1"/>
          <p:nvPr/>
        </p:nvSpPr>
        <p:spPr>
          <a:xfrm>
            <a:off x="3330103" y="5404287"/>
            <a:ext cx="4660518" cy="58477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a:solidFill>
                  <a:schemeClr val="dk1"/>
                </a:solidFill>
                <a:latin typeface="Rockwell"/>
                <a:ea typeface="Rockwell"/>
                <a:cs typeface="Rockwell"/>
                <a:sym typeface="Rockwell"/>
              </a:rPr>
              <a:t>The entropy (∆S</a:t>
            </a:r>
            <a:r>
              <a:rPr lang="en-US" sz="1600" baseline="-25000">
                <a:solidFill>
                  <a:schemeClr val="dk1"/>
                </a:solidFill>
                <a:latin typeface="Rockwell"/>
                <a:ea typeface="Rockwell"/>
                <a:cs typeface="Rockwell"/>
                <a:sym typeface="Rockwell"/>
              </a:rPr>
              <a:t>soln</a:t>
            </a:r>
            <a:r>
              <a:rPr lang="en-US" sz="1600">
                <a:solidFill>
                  <a:schemeClr val="dk1"/>
                </a:solidFill>
                <a:latin typeface="Rockwell"/>
                <a:ea typeface="Rockwell"/>
                <a:cs typeface="Rockwell"/>
                <a:sym typeface="Rockwell"/>
              </a:rPr>
              <a:t>) of dissolution generally increases the disorder of the system.</a:t>
            </a:r>
          </a:p>
        </p:txBody>
      </p:sp>
      <p:pic>
        <p:nvPicPr>
          <p:cNvPr id="1925" name="Shape 1925"/>
          <p:cNvPicPr preferRelativeResize="0"/>
          <p:nvPr/>
        </p:nvPicPr>
        <p:blipFill rotWithShape="1">
          <a:blip r:embed="rId5">
            <a:alphaModFix/>
          </a:blip>
          <a:srcRect/>
          <a:stretch/>
        </p:blipFill>
        <p:spPr>
          <a:xfrm>
            <a:off x="167041" y="896908"/>
            <a:ext cx="3324225" cy="2695574"/>
          </a:xfrm>
          <a:prstGeom prst="rect">
            <a:avLst/>
          </a:prstGeom>
          <a:noFill/>
          <a:ln>
            <a:noFill/>
          </a:ln>
        </p:spPr>
      </p:pic>
      <p:sp>
        <p:nvSpPr>
          <p:cNvPr id="1926" name="Shape 1926"/>
          <p:cNvSpPr txBox="1"/>
          <p:nvPr/>
        </p:nvSpPr>
        <p:spPr>
          <a:xfrm>
            <a:off x="7590971" y="2081748"/>
            <a:ext cx="148618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Java Tutorial</a:t>
            </a:r>
          </a:p>
        </p:txBody>
      </p:sp>
      <p:sp>
        <p:nvSpPr>
          <p:cNvPr id="1927" name="Shape 1927"/>
          <p:cNvSpPr/>
          <p:nvPr/>
        </p:nvSpPr>
        <p:spPr>
          <a:xfrm>
            <a:off x="1806266" y="2554514"/>
            <a:ext cx="501345" cy="856342"/>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1928" name="Shape 1928"/>
          <p:cNvPicPr preferRelativeResize="0"/>
          <p:nvPr/>
        </p:nvPicPr>
        <p:blipFill rotWithShape="1">
          <a:blip r:embed="rId7">
            <a:alphaModFix/>
          </a:blip>
          <a:srcRect/>
          <a:stretch/>
        </p:blipFill>
        <p:spPr>
          <a:xfrm>
            <a:off x="3595817" y="1567649"/>
            <a:ext cx="3924299" cy="3162300"/>
          </a:xfrm>
          <a:prstGeom prst="rect">
            <a:avLst/>
          </a:prstGeom>
          <a:noFill/>
          <a:ln>
            <a:noFill/>
          </a:ln>
        </p:spPr>
      </p:pic>
      <p:sp>
        <p:nvSpPr>
          <p:cNvPr id="1929" name="Shape 1929"/>
          <p:cNvSpPr/>
          <p:nvPr/>
        </p:nvSpPr>
        <p:spPr>
          <a:xfrm>
            <a:off x="6211351" y="3135084"/>
            <a:ext cx="494248" cy="1606364"/>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30" name="Shape 1930"/>
          <p:cNvSpPr/>
          <p:nvPr/>
        </p:nvSpPr>
        <p:spPr>
          <a:xfrm>
            <a:off x="7001546" y="1364763"/>
            <a:ext cx="281432" cy="299244"/>
          </a:xfrm>
          <a:prstGeom prst="down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31" name="Shape 1931"/>
          <p:cNvSpPr/>
          <p:nvPr/>
        </p:nvSpPr>
        <p:spPr>
          <a:xfrm>
            <a:off x="3420166" y="1052795"/>
            <a:ext cx="265713" cy="334499"/>
          </a:xfrm>
          <a:prstGeom prst="lef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32" name="Shape 1932"/>
          <p:cNvSpPr/>
          <p:nvPr/>
        </p:nvSpPr>
        <p:spPr>
          <a:xfrm>
            <a:off x="3369712" y="5676278"/>
            <a:ext cx="265713" cy="334499"/>
          </a:xfrm>
          <a:prstGeom prst="lef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cxnSp>
        <p:nvCxnSpPr>
          <p:cNvPr id="1933" name="Shape 1933"/>
          <p:cNvCxnSpPr/>
          <p:nvPr/>
        </p:nvCxnSpPr>
        <p:spPr>
          <a:xfrm>
            <a:off x="317500" y="3614198"/>
            <a:ext cx="647700" cy="0"/>
          </a:xfrm>
          <a:prstGeom prst="straightConnector1">
            <a:avLst/>
          </a:prstGeom>
          <a:noFill/>
          <a:ln w="28575" cap="flat" cmpd="sng">
            <a:solidFill>
              <a:schemeClr val="accent1"/>
            </a:solidFill>
            <a:prstDash val="solid"/>
            <a:round/>
            <a:headEnd type="none" w="med" len="med"/>
            <a:tailEnd type="none" w="med" len="med"/>
          </a:ln>
        </p:spPr>
      </p:cxnSp>
      <p:cxnSp>
        <p:nvCxnSpPr>
          <p:cNvPr id="1934" name="Shape 1934"/>
          <p:cNvCxnSpPr/>
          <p:nvPr/>
        </p:nvCxnSpPr>
        <p:spPr>
          <a:xfrm>
            <a:off x="3810000" y="4744153"/>
            <a:ext cx="787400" cy="0"/>
          </a:xfrm>
          <a:prstGeom prst="straightConnector1">
            <a:avLst/>
          </a:prstGeom>
          <a:noFill/>
          <a:ln w="28575" cap="flat" cmpd="sng">
            <a:solidFill>
              <a:schemeClr val="accent1"/>
            </a:solidFill>
            <a:prstDash val="solid"/>
            <a:round/>
            <a:headEnd type="none" w="med" len="med"/>
            <a:tailEnd type="none" w="med" len="med"/>
          </a:ln>
        </p:spPr>
      </p:cxnSp>
      <p:pic>
        <p:nvPicPr>
          <p:cNvPr id="1935" name="Shape 1935"/>
          <p:cNvPicPr preferRelativeResize="0"/>
          <p:nvPr/>
        </p:nvPicPr>
        <p:blipFill rotWithShape="1">
          <a:blip r:embed="rId8">
            <a:alphaModFix/>
          </a:blip>
          <a:srcRect/>
          <a:stretch/>
        </p:blipFill>
        <p:spPr>
          <a:xfrm>
            <a:off x="76386" y="4771887"/>
            <a:ext cx="3209925" cy="14097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Shape 1940"/>
          <p:cNvSpPr txBox="1">
            <a:spLocks noGrp="1"/>
          </p:cNvSpPr>
          <p:nvPr>
            <p:ph type="title"/>
          </p:nvPr>
        </p:nvSpPr>
        <p:spPr>
          <a:xfrm>
            <a:off x="603489" y="6509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K, ∆G° and thermodynamic favorability</a:t>
            </a:r>
          </a:p>
        </p:txBody>
      </p:sp>
      <p:sp>
        <p:nvSpPr>
          <p:cNvPr id="1941" name="Shape 194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942" name="Shape 1942"/>
          <p:cNvSpPr txBox="1"/>
          <p:nvPr/>
        </p:nvSpPr>
        <p:spPr>
          <a:xfrm>
            <a:off x="21994" y="583004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p>
        </p:txBody>
      </p:sp>
      <p:pic>
        <p:nvPicPr>
          <p:cNvPr id="1943" name="Shape 1943"/>
          <p:cNvPicPr preferRelativeResize="0"/>
          <p:nvPr/>
        </p:nvPicPr>
        <p:blipFill rotWithShape="1">
          <a:blip r:embed="rId4">
            <a:alphaModFix/>
          </a:blip>
          <a:srcRect/>
          <a:stretch/>
        </p:blipFill>
        <p:spPr>
          <a:xfrm>
            <a:off x="5764012" y="843161"/>
            <a:ext cx="2124074" cy="1343024"/>
          </a:xfrm>
          <a:prstGeom prst="rect">
            <a:avLst/>
          </a:prstGeom>
          <a:noFill/>
          <a:ln>
            <a:noFill/>
          </a:ln>
        </p:spPr>
      </p:pic>
      <p:sp>
        <p:nvSpPr>
          <p:cNvPr id="1944" name="Shape 194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945" name="Shape 1945"/>
          <p:cNvSpPr/>
          <p:nvPr/>
        </p:nvSpPr>
        <p:spPr>
          <a:xfrm>
            <a:off x="5764012" y="850870"/>
            <a:ext cx="578730" cy="455233"/>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46" name="Shape 1946"/>
          <p:cNvSpPr/>
          <p:nvPr/>
        </p:nvSpPr>
        <p:spPr>
          <a:xfrm>
            <a:off x="6139221" y="1237921"/>
            <a:ext cx="1582377" cy="455233"/>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47" name="Shape 1947"/>
          <p:cNvSpPr txBox="1"/>
          <p:nvPr/>
        </p:nvSpPr>
        <p:spPr>
          <a:xfrm>
            <a:off x="55552" y="4698273"/>
            <a:ext cx="9216409"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p>
        </p:txBody>
      </p:sp>
      <p:pic>
        <p:nvPicPr>
          <p:cNvPr id="1948" name="Shape 1948" descr="https://soxteacher.files.wordpress.com/2015/03/dg.gif"/>
          <p:cNvPicPr preferRelativeResize="0"/>
          <p:nvPr/>
        </p:nvPicPr>
        <p:blipFill rotWithShape="1">
          <a:blip r:embed="rId6">
            <a:alphaModFix/>
          </a:blip>
          <a:srcRect/>
          <a:stretch/>
        </p:blipFill>
        <p:spPr>
          <a:xfrm>
            <a:off x="55552" y="1465538"/>
            <a:ext cx="5708461" cy="2934632"/>
          </a:xfrm>
          <a:prstGeom prst="rect">
            <a:avLst/>
          </a:prstGeom>
          <a:noFill/>
          <a:ln>
            <a:noFill/>
          </a:ln>
        </p:spPr>
      </p:pic>
      <p:sp>
        <p:nvSpPr>
          <p:cNvPr id="1949" name="Shape 1949"/>
          <p:cNvSpPr/>
          <p:nvPr/>
        </p:nvSpPr>
        <p:spPr>
          <a:xfrm>
            <a:off x="3269022" y="2705238"/>
            <a:ext cx="2494991" cy="609461"/>
          </a:xfrm>
          <a:prstGeom prst="ellipse">
            <a:avLst/>
          </a:prstGeom>
          <a:noFill/>
          <a:ln w="28575"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rgbClr val="C00000"/>
              </a:solidFill>
              <a:latin typeface="Rockwell"/>
              <a:ea typeface="Rockwell"/>
              <a:cs typeface="Rockwell"/>
              <a:sym typeface="Rockwell"/>
            </a:endParaRPr>
          </a:p>
        </p:txBody>
      </p:sp>
      <p:pic>
        <p:nvPicPr>
          <p:cNvPr id="1950" name="Shape 1950"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preferRelativeResize="0"/>
          <p:nvPr/>
        </p:nvPicPr>
        <p:blipFill rotWithShape="1">
          <a:blip r:embed="rId7">
            <a:alphaModFix/>
          </a:blip>
          <a:srcRect b="48382"/>
          <a:stretch/>
        </p:blipFill>
        <p:spPr>
          <a:xfrm>
            <a:off x="6132253" y="2533000"/>
            <a:ext cx="2894842" cy="1496536"/>
          </a:xfrm>
          <a:prstGeom prst="rect">
            <a:avLst/>
          </a:prstGeom>
          <a:noFill/>
          <a:ln w="9525" cap="flat" cmpd="sng">
            <a:solidFill>
              <a:schemeClr val="lt2"/>
            </a:solidFill>
            <a:prstDash val="solid"/>
            <a:round/>
            <a:headEnd type="none" w="med" len="med"/>
            <a:tailEnd type="none" w="med" len="med"/>
          </a:ln>
        </p:spPr>
      </p:pic>
      <p:sp>
        <p:nvSpPr>
          <p:cNvPr id="1951" name="Shape 1951"/>
          <p:cNvSpPr txBox="1"/>
          <p:nvPr/>
        </p:nvSpPr>
        <p:spPr>
          <a:xfrm>
            <a:off x="1317624" y="1761091"/>
            <a:ext cx="793114"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rgbClr val="4C264C"/>
                </a:solidFill>
                <a:latin typeface="Rockwell"/>
                <a:ea typeface="Rockwell"/>
                <a:cs typeface="Rockwell"/>
                <a:sym typeface="Rockwell"/>
              </a:rPr>
              <a:t>G°</a:t>
            </a:r>
            <a:r>
              <a:rPr lang="en-US" sz="1200" baseline="-25000">
                <a:solidFill>
                  <a:srgbClr val="4C264C"/>
                </a:solidFill>
                <a:latin typeface="Rockwell"/>
                <a:ea typeface="Rockwell"/>
                <a:cs typeface="Rockwell"/>
                <a:sym typeface="Rockwell"/>
              </a:rPr>
              <a:t>reactants</a:t>
            </a:r>
          </a:p>
        </p:txBody>
      </p:sp>
      <p:cxnSp>
        <p:nvCxnSpPr>
          <p:cNvPr id="1952" name="Shape 1952"/>
          <p:cNvCxnSpPr/>
          <p:nvPr/>
        </p:nvCxnSpPr>
        <p:spPr>
          <a:xfrm>
            <a:off x="1041400" y="1895346"/>
            <a:ext cx="320039" cy="0"/>
          </a:xfrm>
          <a:prstGeom prst="straightConnector1">
            <a:avLst/>
          </a:prstGeom>
          <a:noFill/>
          <a:ln w="25400" cap="flat" cmpd="sng">
            <a:solidFill>
              <a:schemeClr val="accent1"/>
            </a:solidFill>
            <a:prstDash val="dot"/>
            <a:round/>
            <a:headEnd type="none" w="med" len="med"/>
            <a:tailEnd type="none" w="med" len="med"/>
          </a:ln>
        </p:spPr>
      </p:cxnSp>
      <p:sp>
        <p:nvSpPr>
          <p:cNvPr id="1953" name="Shape 1953"/>
          <p:cNvSpPr/>
          <p:nvPr/>
        </p:nvSpPr>
        <p:spPr>
          <a:xfrm>
            <a:off x="755650" y="1761091"/>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54" name="Shape 1954"/>
          <p:cNvSpPr/>
          <p:nvPr/>
        </p:nvSpPr>
        <p:spPr>
          <a:xfrm>
            <a:off x="3321050" y="2393055"/>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55" name="Shape 1955"/>
          <p:cNvSpPr txBox="1"/>
          <p:nvPr/>
        </p:nvSpPr>
        <p:spPr>
          <a:xfrm>
            <a:off x="2475907" y="2407538"/>
            <a:ext cx="793114"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a:solidFill>
                  <a:srgbClr val="4C264C"/>
                </a:solidFill>
                <a:latin typeface="Rockwell"/>
                <a:ea typeface="Rockwell"/>
                <a:cs typeface="Rockwell"/>
                <a:sym typeface="Rockwell"/>
              </a:rPr>
              <a:t>G°</a:t>
            </a:r>
            <a:r>
              <a:rPr lang="en-US" sz="1200" baseline="-25000">
                <a:solidFill>
                  <a:srgbClr val="4C264C"/>
                </a:solidFill>
                <a:latin typeface="Rockwell"/>
                <a:ea typeface="Rockwell"/>
                <a:cs typeface="Rockwell"/>
                <a:sym typeface="Rockwell"/>
              </a:rPr>
              <a:t>products</a:t>
            </a:r>
          </a:p>
        </p:txBody>
      </p:sp>
      <p:sp>
        <p:nvSpPr>
          <p:cNvPr id="1956" name="Shape 1956"/>
          <p:cNvSpPr txBox="1"/>
          <p:nvPr/>
        </p:nvSpPr>
        <p:spPr>
          <a:xfrm>
            <a:off x="2136596" y="2046900"/>
            <a:ext cx="1184454" cy="338554"/>
          </a:xfrm>
          <a:prstGeom prst="rect">
            <a:avLst/>
          </a:prstGeom>
          <a:solidFill>
            <a:schemeClr val="lt1"/>
          </a:solidFill>
          <a:ln>
            <a:noFill/>
          </a:ln>
        </p:spPr>
        <p:txBody>
          <a:bodyPr lIns="91425" tIns="45700" rIns="91425" bIns="45700" anchor="t" anchorCtr="0">
            <a:noAutofit/>
          </a:bodyPr>
          <a:lstStyle/>
          <a:p>
            <a:pPr marL="0" marR="0" lvl="0" indent="0" algn="r" rtl="0">
              <a:spcBef>
                <a:spcPts val="0"/>
              </a:spcBef>
              <a:buSzPct val="25000"/>
              <a:buNone/>
            </a:pPr>
            <a:r>
              <a:rPr lang="en-US" sz="1600">
                <a:solidFill>
                  <a:srgbClr val="4C264C"/>
                </a:solidFill>
                <a:latin typeface="Rockwell"/>
                <a:ea typeface="Rockwell"/>
                <a:cs typeface="Rockwell"/>
                <a:sym typeface="Rockwell"/>
              </a:rPr>
              <a:t>∆G°rxn &lt;0</a:t>
            </a:r>
          </a:p>
        </p:txBody>
      </p:sp>
      <p:cxnSp>
        <p:nvCxnSpPr>
          <p:cNvPr id="1957" name="Shape 1957"/>
          <p:cNvCxnSpPr/>
          <p:nvPr/>
        </p:nvCxnSpPr>
        <p:spPr>
          <a:xfrm>
            <a:off x="2783977" y="2523996"/>
            <a:ext cx="511036" cy="0"/>
          </a:xfrm>
          <a:prstGeom prst="straightConnector1">
            <a:avLst/>
          </a:prstGeom>
          <a:noFill/>
          <a:ln w="25400" cap="flat" cmpd="sng">
            <a:solidFill>
              <a:schemeClr val="accent1"/>
            </a:solidFill>
            <a:prstDash val="dot"/>
            <a:round/>
            <a:headEnd type="none" w="med" len="med"/>
            <a:tailEnd type="none" w="med" len="med"/>
          </a:ln>
        </p:spPr>
      </p:cxnSp>
      <p:sp>
        <p:nvSpPr>
          <p:cNvPr id="1958" name="Shape 1958"/>
          <p:cNvSpPr/>
          <p:nvPr/>
        </p:nvSpPr>
        <p:spPr>
          <a:xfrm>
            <a:off x="3238689" y="1901255"/>
            <a:ext cx="105370" cy="622740"/>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cxnSp>
        <p:nvCxnSpPr>
          <p:cNvPr id="1959" name="Shape 1959"/>
          <p:cNvCxnSpPr/>
          <p:nvPr/>
        </p:nvCxnSpPr>
        <p:spPr>
          <a:xfrm>
            <a:off x="3274323" y="1908358"/>
            <a:ext cx="0" cy="622740"/>
          </a:xfrm>
          <a:prstGeom prst="straightConnector1">
            <a:avLst/>
          </a:prstGeom>
          <a:noFill/>
          <a:ln w="25400" cap="flat" cmpd="sng">
            <a:solidFill>
              <a:schemeClr val="accent1"/>
            </a:solidFill>
            <a:prstDash val="solid"/>
            <a:round/>
            <a:headEnd type="triangle" w="lg" len="lg"/>
            <a:tailEnd type="triangle" w="lg" len="lg"/>
          </a:ln>
        </p:spPr>
      </p:cxnSp>
      <p:sp>
        <p:nvSpPr>
          <p:cNvPr id="1960" name="Shape 1960"/>
          <p:cNvSpPr/>
          <p:nvPr/>
        </p:nvSpPr>
        <p:spPr>
          <a:xfrm>
            <a:off x="1021644" y="3962905"/>
            <a:ext cx="285750" cy="312183"/>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61" name="Shape 1961"/>
          <p:cNvSpPr/>
          <p:nvPr/>
        </p:nvSpPr>
        <p:spPr>
          <a:xfrm>
            <a:off x="2500907" y="3962905"/>
            <a:ext cx="5661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62" name="Shape 1962"/>
          <p:cNvSpPr/>
          <p:nvPr/>
        </p:nvSpPr>
        <p:spPr>
          <a:xfrm>
            <a:off x="3010950" y="4015100"/>
            <a:ext cx="5661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963" name="Shape 1963"/>
          <p:cNvSpPr/>
          <p:nvPr/>
        </p:nvSpPr>
        <p:spPr>
          <a:xfrm>
            <a:off x="812800" y="4005444"/>
            <a:ext cx="2821443" cy="437264"/>
          </a:xfrm>
          <a:prstGeom prst="roundRect">
            <a:avLst>
              <a:gd name="adj" fmla="val 16667"/>
            </a:avLst>
          </a:prstGeom>
          <a:solidFill>
            <a:schemeClr val="lt1"/>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400">
                <a:solidFill>
                  <a:srgbClr val="4C264C"/>
                </a:solidFill>
                <a:latin typeface="Rockwell"/>
                <a:ea typeface="Rockwell"/>
                <a:cs typeface="Rockwell"/>
                <a:sym typeface="Rockwell"/>
              </a:rPr>
              <a:t>Extent of Reaction </a:t>
            </a:r>
          </a:p>
          <a:p>
            <a:pPr marL="0" marR="0" lvl="0" indent="0" algn="ctr" rtl="0">
              <a:spcBef>
                <a:spcPts val="0"/>
              </a:spcBef>
              <a:buNone/>
            </a:pPr>
            <a:endParaRPr sz="1400">
              <a:solidFill>
                <a:srgbClr val="4C264C"/>
              </a:solidFill>
              <a:latin typeface="Rockwell"/>
              <a:ea typeface="Rockwell"/>
              <a:cs typeface="Rockwell"/>
              <a:sym typeface="Rockwell"/>
            </a:endParaRPr>
          </a:p>
        </p:txBody>
      </p:sp>
      <p:cxnSp>
        <p:nvCxnSpPr>
          <p:cNvPr id="1964" name="Shape 1964"/>
          <p:cNvCxnSpPr/>
          <p:nvPr/>
        </p:nvCxnSpPr>
        <p:spPr>
          <a:xfrm>
            <a:off x="2597150" y="3219450"/>
            <a:ext cx="413799" cy="0"/>
          </a:xfrm>
          <a:prstGeom prst="straightConnector1">
            <a:avLst/>
          </a:prstGeom>
          <a:noFill/>
          <a:ln w="25400" cap="flat" cmpd="sng">
            <a:solidFill>
              <a:schemeClr val="accent1"/>
            </a:solidFill>
            <a:prstDash val="solid"/>
            <a:round/>
            <a:headEnd type="none" w="med" len="med"/>
            <a:tailEnd type="none" w="med" len="med"/>
          </a:ln>
        </p:spPr>
      </p:cxnSp>
      <p:cxnSp>
        <p:nvCxnSpPr>
          <p:cNvPr id="1965" name="Shape 1965"/>
          <p:cNvCxnSpPr/>
          <p:nvPr/>
        </p:nvCxnSpPr>
        <p:spPr>
          <a:xfrm>
            <a:off x="1238108" y="2327360"/>
            <a:ext cx="545731" cy="614491"/>
          </a:xfrm>
          <a:prstGeom prst="straightConnector1">
            <a:avLst/>
          </a:prstGeom>
          <a:noFill/>
          <a:ln w="25400" cap="flat" cmpd="sng">
            <a:solidFill>
              <a:schemeClr val="accent1"/>
            </a:solidFill>
            <a:prstDash val="solid"/>
            <a:round/>
            <a:headEnd type="none" w="med" len="med"/>
            <a:tailEnd type="none" w="med" len="med"/>
          </a:ln>
        </p:spPr>
      </p:cxnSp>
      <p:sp>
        <p:nvSpPr>
          <p:cNvPr id="1966" name="Shape 1966"/>
          <p:cNvSpPr txBox="1"/>
          <p:nvPr/>
        </p:nvSpPr>
        <p:spPr>
          <a:xfrm>
            <a:off x="1606349" y="2304081"/>
            <a:ext cx="77320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4C264C"/>
                </a:solidFill>
                <a:latin typeface="Rockwell"/>
                <a:ea typeface="Rockwell"/>
                <a:cs typeface="Rockwell"/>
                <a:sym typeface="Rockwell"/>
              </a:rPr>
              <a:t>Q=1, </a:t>
            </a:r>
          </a:p>
          <a:p>
            <a:pPr marL="0" marR="0" lvl="0" indent="0" algn="l" rtl="0">
              <a:spcBef>
                <a:spcPts val="0"/>
              </a:spcBef>
              <a:buSzPct val="25000"/>
              <a:buNone/>
            </a:pPr>
            <a:r>
              <a:rPr lang="en-US" sz="1200" i="1">
                <a:solidFill>
                  <a:srgbClr val="4C264C"/>
                </a:solidFill>
                <a:latin typeface="Rockwell"/>
                <a:ea typeface="Rockwell"/>
                <a:cs typeface="Rockwell"/>
                <a:sym typeface="Rockwell"/>
              </a:rPr>
              <a:t>m</a:t>
            </a:r>
            <a:r>
              <a:rPr lang="en-US" sz="1200">
                <a:solidFill>
                  <a:srgbClr val="4C264C"/>
                </a:solidFill>
                <a:latin typeface="Rockwell"/>
                <a:ea typeface="Rockwell"/>
                <a:cs typeface="Rockwell"/>
                <a:sym typeface="Rockwell"/>
              </a:rPr>
              <a:t> = ∆G</a:t>
            </a:r>
          </a:p>
        </p:txBody>
      </p:sp>
      <p:cxnSp>
        <p:nvCxnSpPr>
          <p:cNvPr id="1967" name="Shape 1967"/>
          <p:cNvCxnSpPr/>
          <p:nvPr/>
        </p:nvCxnSpPr>
        <p:spPr>
          <a:xfrm flipH="1">
            <a:off x="1510974" y="2525492"/>
            <a:ext cx="149534" cy="115148"/>
          </a:xfrm>
          <a:prstGeom prst="straightConnector1">
            <a:avLst/>
          </a:prstGeom>
          <a:noFill/>
          <a:ln w="25400" cap="flat" cmpd="sng">
            <a:solidFill>
              <a:schemeClr val="accent1"/>
            </a:solidFill>
            <a:prstDash val="solid"/>
            <a:round/>
            <a:headEnd type="none" w="med" len="med"/>
            <a:tailEnd type="triangle" w="lg" len="lg"/>
          </a:ln>
        </p:spPr>
      </p:cxn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Shape 1973"/>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Science Practices</a:t>
            </a:r>
          </a:p>
        </p:txBody>
      </p:sp>
      <p:sp>
        <p:nvSpPr>
          <p:cNvPr id="1974" name="Shape 1974"/>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Laboratory Exercises</a:t>
            </a:r>
          </a:p>
        </p:txBody>
      </p:sp>
      <p:pic>
        <p:nvPicPr>
          <p:cNvPr id="1975" name="Shape 1975" descr="http://images.clipartpanda.com/chemistry-lab-equipment-clipart-chemistry-20clipart-home-chemistry-lab.jpg"/>
          <p:cNvPicPr preferRelativeResize="0"/>
          <p:nvPr/>
        </p:nvPicPr>
        <p:blipFill rotWithShape="1">
          <a:blip r:embed="rId3">
            <a:alphaModFix/>
          </a:blip>
          <a:srcRect/>
          <a:stretch/>
        </p:blipFill>
        <p:spPr>
          <a:xfrm>
            <a:off x="5014178" y="553302"/>
            <a:ext cx="3467099" cy="3257550"/>
          </a:xfrm>
          <a:prstGeom prst="rect">
            <a:avLst/>
          </a:prstGeom>
          <a:noFill/>
          <a:ln w="38100" cap="flat" cmpd="sng">
            <a:solidFill>
              <a:srgbClr val="00B0F0"/>
            </a:solidFill>
            <a:prstDash val="solid"/>
            <a:round/>
            <a:headEnd type="none" w="med" len="med"/>
            <a:tailEnd type="none" w="med" len="me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Shape 1980"/>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Gravimetric Analysis</a:t>
            </a:r>
            <a:br>
              <a:rPr lang="en-US" sz="3600" b="0" i="0" u="none" strike="noStrike" cap="none">
                <a:solidFill>
                  <a:srgbClr val="00B0F0"/>
                </a:solidFill>
                <a:latin typeface="Rockwell"/>
                <a:ea typeface="Rockwell"/>
                <a:cs typeface="Rockwell"/>
                <a:sym typeface="Rockwell"/>
              </a:rPr>
            </a:br>
            <a:endParaRPr lang="en-US" sz="3600" b="0" i="0" u="none" strike="noStrike" cap="none">
              <a:solidFill>
                <a:srgbClr val="00B0F0"/>
              </a:solidFill>
              <a:latin typeface="Rockwell"/>
              <a:ea typeface="Rockwell"/>
              <a:cs typeface="Rockwell"/>
              <a:sym typeface="Rockwell"/>
            </a:endParaRPr>
          </a:p>
        </p:txBody>
      </p:sp>
      <p:sp>
        <p:nvSpPr>
          <p:cNvPr id="1981" name="Shape 1981"/>
          <p:cNvSpPr txBox="1">
            <a:spLocks noGrp="1"/>
          </p:cNvSpPr>
          <p:nvPr>
            <p:ph type="body" idx="1"/>
          </p:nvPr>
        </p:nvSpPr>
        <p:spPr>
          <a:xfrm>
            <a:off x="35073" y="678764"/>
            <a:ext cx="3567932"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What It Determines: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amount of analyte by mass measurements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 composition</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empirical formulas</a:t>
            </a:r>
          </a:p>
          <a:p>
            <a:pPr marL="228600" marR="0" lvl="0" indent="-228600" algn="l" rtl="0">
              <a:spcBef>
                <a:spcPts val="20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How It Can Be Done: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Dehydration of a hydrate</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Forming a precipitate, which is then isolated and massed</a:t>
            </a:r>
          </a:p>
          <a:p>
            <a:pPr marL="228600" marR="0" lvl="0" indent="-228600" algn="l" rtl="0">
              <a:spcBef>
                <a:spcPts val="20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Analysis: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Remember to ALWAYS go to moles!</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use mole ratios to convert between various components</a:t>
            </a:r>
          </a:p>
          <a:p>
            <a:pPr marL="228600" marR="0" lvl="0" indent="-228600" algn="l" rtl="0">
              <a:spcBef>
                <a:spcPts val="2000"/>
              </a:spcBef>
              <a:buClr>
                <a:schemeClr val="accent1"/>
              </a:buClr>
              <a:buSzPct val="75000"/>
              <a:buFont typeface="Noto Sans Symbols"/>
              <a:buNone/>
            </a:pPr>
            <a:endParaRPr sz="1600" b="0" i="0" u="none" strike="noStrike" cap="none">
              <a:solidFill>
                <a:srgbClr val="595959"/>
              </a:solidFill>
              <a:latin typeface="Rockwell"/>
              <a:ea typeface="Rockwell"/>
              <a:cs typeface="Rockwell"/>
              <a:sym typeface="Rockwell"/>
            </a:endParaRPr>
          </a:p>
        </p:txBody>
      </p:sp>
      <p:sp>
        <p:nvSpPr>
          <p:cNvPr id="1982" name="Shape 198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83" name="Shape 1983"/>
          <p:cNvSpPr txBox="1"/>
          <p:nvPr/>
        </p:nvSpPr>
        <p:spPr>
          <a:xfrm>
            <a:off x="4571996" y="5590100"/>
            <a:ext cx="4572000" cy="128015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900">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p>
          <a:p>
            <a:pPr marL="0" marR="0" lvl="0" indent="0" algn="l" rtl="0">
              <a:spcBef>
                <a:spcPts val="0"/>
              </a:spcBef>
              <a:buSzPct val="25000"/>
              <a:buNone/>
            </a:pPr>
            <a:r>
              <a:rPr lang="en-US" sz="900">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p>
          <a:p>
            <a:pPr marL="0" marR="0" lvl="0" indent="0" algn="l" rtl="0">
              <a:spcBef>
                <a:spcPts val="0"/>
              </a:spcBef>
              <a:buSzPct val="25000"/>
              <a:buNone/>
            </a:pPr>
            <a:r>
              <a:rPr lang="en-US" sz="900">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a:solidFill>
                  <a:schemeClr val="dk1"/>
                </a:solidFill>
                <a:latin typeface="Rockwell"/>
                <a:ea typeface="Rockwell"/>
                <a:cs typeface="Rockwell"/>
                <a:sym typeface="Rockwell"/>
              </a:rPr>
              <a:t>				</a:t>
            </a:r>
          </a:p>
        </p:txBody>
      </p:sp>
      <p:sp>
        <p:nvSpPr>
          <p:cNvPr id="1984" name="Shape 198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985" name="Shape 198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986" name="Shape 1986"/>
          <p:cNvSpPr txBox="1"/>
          <p:nvPr/>
        </p:nvSpPr>
        <p:spPr>
          <a:xfrm>
            <a:off x="0" y="5586907"/>
            <a:ext cx="4572000" cy="128015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p>
        </p:txBody>
      </p:sp>
      <p:graphicFrame>
        <p:nvGraphicFramePr>
          <p:cNvPr id="1987" name="Shape 1987"/>
          <p:cNvGraphicFramePr/>
          <p:nvPr/>
        </p:nvGraphicFramePr>
        <p:xfrm>
          <a:off x="-3" y="4550587"/>
          <a:ext cx="3000000" cy="3000000"/>
        </p:xfrm>
        <a:graphic>
          <a:graphicData uri="http://schemas.openxmlformats.org/drawingml/2006/table">
            <a:tbl>
              <a:tblPr firstRow="1" bandRow="1">
                <a:noFill/>
                <a:tableStyleId>{607D1C51-4ADC-4752-B98D-56E9545C2C9E}</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spcBef>
                          <a:spcPts val="0"/>
                        </a:spcBef>
                        <a:buSzPct val="25000"/>
                        <a:buNone/>
                      </a:pPr>
                      <a:r>
                        <a:rPr lang="en-US" sz="1600" b="1"/>
                        <a:t>Possible Source of Error</a:t>
                      </a:r>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ct val="25000"/>
                        <a:buFont typeface="Rockwell"/>
                        <a:buNone/>
                      </a:pPr>
                      <a:r>
                        <a:rPr lang="en-US" sz="1400"/>
                        <a:t>Contamination in solid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ckwell"/>
                        <a:buNone/>
                      </a:pPr>
                      <a:r>
                        <a:rPr lang="en-US" sz="1400"/>
                        <a:t>Incomplete Precipitation</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ckwell"/>
                        <a:buNone/>
                      </a:pPr>
                      <a:r>
                        <a:rPr lang="en-US" sz="1400"/>
                        <a:t>Solid not fully dehydrated </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buSzPct val="25000"/>
                        <a:buNone/>
                      </a:pPr>
                      <a:r>
                        <a:rPr lang="en-US" sz="1600" b="1"/>
                        <a:t>Impact on Results</a:t>
                      </a:r>
                    </a:p>
                  </a:txBody>
                  <a:tcPr marL="91450" marR="91450" marT="45725" marB="45725">
                    <a:solidFill>
                      <a:srgbClr val="B660BD"/>
                    </a:solidFill>
                  </a:tcPr>
                </a:tc>
                <a:tc>
                  <a:txBody>
                    <a:bodyPr/>
                    <a:lstStyle/>
                    <a:p>
                      <a:pPr marL="0" marR="0" lvl="0" indent="0" algn="l" rtl="0">
                        <a:spcBef>
                          <a:spcPts val="0"/>
                        </a:spcBef>
                        <a:buSzPct val="25000"/>
                        <a:buNone/>
                      </a:pPr>
                      <a:r>
                        <a:rPr lang="en-US" sz="1400"/>
                        <a:t>measured mass too large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Rockwell"/>
                        <a:buNone/>
                      </a:pPr>
                      <a:r>
                        <a:rPr lang="en-US" sz="1400"/>
                        <a:t>Lose ion in filtrate – mass too small</a:t>
                      </a:r>
                    </a:p>
                  </a:txBody>
                  <a:tcPr marL="91450" marR="91450" marT="45725" marB="45725"/>
                </a:tc>
                <a:tc>
                  <a:txBody>
                    <a:bodyPr/>
                    <a:lstStyle/>
                    <a:p>
                      <a:pPr marL="0" marR="0" lvl="0" indent="0" algn="l" rtl="0">
                        <a:spcBef>
                          <a:spcPts val="0"/>
                        </a:spcBef>
                        <a:buSzPct val="25000"/>
                        <a:buNone/>
                      </a:pPr>
                      <a:r>
                        <a:rPr lang="en-US" sz="1400"/>
                        <a:t>measured mass too large </a:t>
                      </a:r>
                    </a:p>
                  </a:txBody>
                  <a:tcPr marL="91450" marR="91450" marT="45725" marB="45725"/>
                </a:tc>
                <a:extLst>
                  <a:ext uri="{0D108BD9-81ED-4DB2-BD59-A6C34878D82A}">
                    <a16:rowId xmlns:a16="http://schemas.microsoft.com/office/drawing/2014/main" val="10001"/>
                  </a:ext>
                </a:extLst>
              </a:tr>
            </a:tbl>
          </a:graphicData>
        </a:graphic>
      </p:graphicFrame>
      <p:sp>
        <p:nvSpPr>
          <p:cNvPr id="1988" name="Shape 1988"/>
          <p:cNvSpPr txBox="1"/>
          <p:nvPr/>
        </p:nvSpPr>
        <p:spPr>
          <a:xfrm>
            <a:off x="7678757" y="2117318"/>
            <a:ext cx="13763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Virtual Lab</a:t>
            </a:r>
          </a:p>
        </p:txBody>
      </p:sp>
      <p:pic>
        <p:nvPicPr>
          <p:cNvPr id="1989" name="Shape 1989" descr="Gravimetric4.png"/>
          <p:cNvPicPr preferRelativeResize="0"/>
          <p:nvPr/>
        </p:nvPicPr>
        <p:blipFill rotWithShape="1">
          <a:blip r:embed="rId6">
            <a:alphaModFix/>
          </a:blip>
          <a:srcRect/>
          <a:stretch/>
        </p:blipFill>
        <p:spPr>
          <a:xfrm>
            <a:off x="4735773" y="1086141"/>
            <a:ext cx="2719025" cy="2675519"/>
          </a:xfrm>
          <a:prstGeom prst="rect">
            <a:avLst/>
          </a:prstGeom>
          <a:noFill/>
          <a:ln>
            <a:noFill/>
          </a:ln>
        </p:spPr>
      </p:pic>
      <p:pic>
        <p:nvPicPr>
          <p:cNvPr id="1990" name="Shape 1990"/>
          <p:cNvPicPr preferRelativeResize="0"/>
          <p:nvPr/>
        </p:nvPicPr>
        <p:blipFill rotWithShape="1">
          <a:blip r:embed="rId7">
            <a:alphaModFix/>
          </a:blip>
          <a:srcRect t="18604" r="7013" b="7976"/>
          <a:stretch/>
        </p:blipFill>
        <p:spPr>
          <a:xfrm>
            <a:off x="4571996" y="808312"/>
            <a:ext cx="3081519" cy="2926079"/>
          </a:xfrm>
          <a:prstGeom prst="rect">
            <a:avLst/>
          </a:prstGeom>
          <a:noFill/>
          <a:ln>
            <a:noFill/>
          </a:ln>
        </p:spPr>
      </p:pic>
      <p:pic>
        <p:nvPicPr>
          <p:cNvPr id="1991" name="Shape 1991"/>
          <p:cNvPicPr preferRelativeResize="0"/>
          <p:nvPr/>
        </p:nvPicPr>
        <p:blipFill rotWithShape="1">
          <a:blip r:embed="rId8">
            <a:alphaModFix/>
          </a:blip>
          <a:srcRect/>
          <a:stretch/>
        </p:blipFill>
        <p:spPr>
          <a:xfrm>
            <a:off x="3775935" y="922953"/>
            <a:ext cx="3902821" cy="2743199"/>
          </a:xfrm>
          <a:prstGeom prst="rect">
            <a:avLst/>
          </a:prstGeom>
          <a:noFill/>
          <a:ln>
            <a:noFill/>
          </a:ln>
        </p:spPr>
      </p:pic>
      <p:pic>
        <p:nvPicPr>
          <p:cNvPr id="1992" name="Shape 1992"/>
          <p:cNvPicPr preferRelativeResize="0"/>
          <p:nvPr/>
        </p:nvPicPr>
        <p:blipFill rotWithShape="1">
          <a:blip r:embed="rId9">
            <a:alphaModFix/>
          </a:blip>
          <a:srcRect r="5343"/>
          <a:stretch/>
        </p:blipFill>
        <p:spPr>
          <a:xfrm>
            <a:off x="3723630"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7"/>
                                        </p:tgtEl>
                                        <p:attrNameLst>
                                          <p:attrName>style.visibility</p:attrName>
                                        </p:attrNameLst>
                                      </p:cBhvr>
                                      <p:to>
                                        <p:strVal val="visible"/>
                                      </p:to>
                                    </p:set>
                                    <p:animEffect transition="in" filter="fade">
                                      <p:cBhvr>
                                        <p:cTn id="7"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Shape 1997"/>
          <p:cNvSpPr txBox="1">
            <a:spLocks noGrp="1"/>
          </p:cNvSpPr>
          <p:nvPr>
            <p:ph type="body" idx="1"/>
          </p:nvPr>
        </p:nvSpPr>
        <p:spPr>
          <a:xfrm>
            <a:off x="0" y="1025458"/>
            <a:ext cx="4754879" cy="3108959"/>
          </a:xfrm>
          <a:prstGeom prst="rect">
            <a:avLst/>
          </a:prstGeom>
          <a:solidFill>
            <a:srgbClr val="DACEDF"/>
          </a:solid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How It’s Done/Analysis:</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Volatile liquid heated until completely vaporized</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PV=nRT to solve for n:</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Temperature of water bath=T</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Small hole in stopper means Pressure = room pressure </a:t>
            </a:r>
          </a:p>
          <a:p>
            <a:pPr marL="685800" marR="0" lvl="2" indent="-228600" algn="l" rtl="0">
              <a:lnSpc>
                <a:spcPct val="90000"/>
              </a:lnSpc>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Volume=volume of flask</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Divide Mass of recondensed unknown by moles, compare to known molar mass to ID unknown</a:t>
            </a:r>
          </a:p>
          <a:p>
            <a:pPr marL="457200" marR="0" lvl="1" indent="-228600" algn="l" rtl="0">
              <a:lnSpc>
                <a:spcPct val="90000"/>
              </a:lnSpc>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Assume vapor completely recondenses </a:t>
            </a:r>
          </a:p>
          <a:p>
            <a:pPr marL="457200" marR="0" lvl="1" indent="-228600" algn="l" rtl="0">
              <a:lnSpc>
                <a:spcPct val="90000"/>
              </a:lnSpc>
              <a:spcBef>
                <a:spcPts val="60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→If lose vapor, then mass would be too low, and moles would be low</a:t>
            </a:r>
          </a:p>
          <a:p>
            <a:pPr marL="457200" marR="0" lvl="1" indent="-228600" algn="l" rtl="0">
              <a:lnSpc>
                <a:spcPct val="90000"/>
              </a:lnSpc>
              <a:spcBef>
                <a:spcPts val="600"/>
              </a:spcBef>
              <a:buClr>
                <a:srgbClr val="B86EB8"/>
              </a:buClr>
              <a:buSzPct val="25000"/>
              <a:buFont typeface="Noto Sans Symbols"/>
              <a:buNone/>
            </a:pPr>
            <a:endParaRPr sz="1600" b="0" i="0" u="none" strike="noStrike" cap="none">
              <a:solidFill>
                <a:srgbClr val="595959"/>
              </a:solidFill>
              <a:latin typeface="Rockwell"/>
              <a:ea typeface="Rockwell"/>
              <a:cs typeface="Rockwell"/>
              <a:sym typeface="Rockwell"/>
            </a:endParaRPr>
          </a:p>
        </p:txBody>
      </p:sp>
      <p:sp>
        <p:nvSpPr>
          <p:cNvPr id="1998" name="Shape 199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Gas Laws Labs</a:t>
            </a:r>
          </a:p>
        </p:txBody>
      </p:sp>
      <p:sp>
        <p:nvSpPr>
          <p:cNvPr id="1999" name="Shape 1999"/>
          <p:cNvSpPr txBox="1"/>
          <p:nvPr/>
        </p:nvSpPr>
        <p:spPr>
          <a:xfrm>
            <a:off x="7895968" y="-32651"/>
            <a:ext cx="118119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 1</a:t>
            </a:r>
          </a:p>
        </p:txBody>
      </p:sp>
      <p:sp>
        <p:nvSpPr>
          <p:cNvPr id="2000" name="Shape 2000"/>
          <p:cNvSpPr txBox="1"/>
          <p:nvPr/>
        </p:nvSpPr>
        <p:spPr>
          <a:xfrm>
            <a:off x="7895970" y="2361510"/>
            <a:ext cx="115652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 1</a:t>
            </a:r>
          </a:p>
        </p:txBody>
      </p:sp>
      <p:pic>
        <p:nvPicPr>
          <p:cNvPr id="2001" name="Shape 2001" descr="http://chemskills.com/sites/default/files/ideal-gas2.png"/>
          <p:cNvPicPr preferRelativeResize="0"/>
          <p:nvPr/>
        </p:nvPicPr>
        <p:blipFill rotWithShape="1">
          <a:blip r:embed="rId5">
            <a:alphaModFix/>
          </a:blip>
          <a:srcRect l="14232"/>
          <a:stretch/>
        </p:blipFill>
        <p:spPr>
          <a:xfrm>
            <a:off x="0" y="1347917"/>
            <a:ext cx="4754879" cy="2765849"/>
          </a:xfrm>
          <a:prstGeom prst="rect">
            <a:avLst/>
          </a:prstGeom>
          <a:noFill/>
          <a:ln w="28575" cap="flat" cmpd="sng">
            <a:solidFill>
              <a:srgbClr val="00B0F0"/>
            </a:solidFill>
            <a:prstDash val="solid"/>
            <a:round/>
            <a:headEnd type="none" w="med" len="med"/>
            <a:tailEnd type="none" w="med" len="med"/>
          </a:ln>
        </p:spPr>
      </p:pic>
      <p:sp>
        <p:nvSpPr>
          <p:cNvPr id="2002" name="Shape 2002"/>
          <p:cNvSpPr txBox="1"/>
          <p:nvPr/>
        </p:nvSpPr>
        <p:spPr>
          <a:xfrm>
            <a:off x="1803" y="996286"/>
            <a:ext cx="4769518" cy="338554"/>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Determination of Molar Mass of  a Volatile Liquid</a:t>
            </a:r>
          </a:p>
        </p:txBody>
      </p:sp>
      <p:sp>
        <p:nvSpPr>
          <p:cNvPr id="2003" name="Shape 2003"/>
          <p:cNvSpPr txBox="1"/>
          <p:nvPr/>
        </p:nvSpPr>
        <p:spPr>
          <a:xfrm>
            <a:off x="4981389" y="5656775"/>
            <a:ext cx="4162607" cy="1361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1050">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p>
          <a:p>
            <a:pPr marL="0" marR="0" lvl="0" indent="0" algn="l" rtl="0">
              <a:spcBef>
                <a:spcPts val="0"/>
              </a:spcBef>
              <a:buSzPct val="25000"/>
              <a:buNone/>
            </a:pPr>
            <a:r>
              <a:rPr lang="en-US" sz="1050">
                <a:solidFill>
                  <a:schemeClr val="dk1"/>
                </a:solidFill>
                <a:latin typeface="Rockwell"/>
                <a:ea typeface="Rockwell"/>
                <a:cs typeface="Rockwell"/>
                <a:sym typeface="Rockwell"/>
              </a:rPr>
              <a:t>LO 2.6: The student can apply mathematical relationships or estimation to determine macroscopic variables for ideal gases. </a:t>
            </a:r>
          </a:p>
          <a:p>
            <a:pPr marL="0" marR="0" lvl="0" indent="0" algn="l" rtl="0">
              <a:spcBef>
                <a:spcPts val="0"/>
              </a:spcBef>
              <a:buSzPct val="25000"/>
              <a:buNone/>
            </a:pPr>
            <a:r>
              <a:rPr lang="en-US" sz="1050">
                <a:solidFill>
                  <a:schemeClr val="dk1"/>
                </a:solidFill>
                <a:latin typeface="Rockwell"/>
                <a:ea typeface="Rockwell"/>
                <a:cs typeface="Rockwell"/>
                <a:sym typeface="Rockwell"/>
              </a:rPr>
              <a:t>			</a:t>
            </a:r>
          </a:p>
        </p:txBody>
      </p:sp>
      <p:sp>
        <p:nvSpPr>
          <p:cNvPr id="2004" name="Shape 2004"/>
          <p:cNvSpPr txBox="1"/>
          <p:nvPr/>
        </p:nvSpPr>
        <p:spPr>
          <a:xfrm>
            <a:off x="0" y="5672632"/>
            <a:ext cx="4981388" cy="1338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p>
          <a:p>
            <a:pPr marL="0" marR="0" lvl="1" indent="0" algn="l" rtl="0">
              <a:spcBef>
                <a:spcPts val="0"/>
              </a:spcBef>
              <a:buNone/>
            </a:pPr>
            <a:endParaRPr sz="900" b="0" i="0" u="none" strike="noStrike" cap="none">
              <a:solidFill>
                <a:schemeClr val="dk1"/>
              </a:solidFill>
              <a:latin typeface="Rockwell"/>
              <a:ea typeface="Rockwell"/>
              <a:cs typeface="Rockwell"/>
              <a:sym typeface="Rockwell"/>
            </a:endParaRPr>
          </a:p>
        </p:txBody>
      </p:sp>
      <p:sp>
        <p:nvSpPr>
          <p:cNvPr id="2005" name="Shape 2005"/>
          <p:cNvSpPr txBox="1"/>
          <p:nvPr/>
        </p:nvSpPr>
        <p:spPr>
          <a:xfrm>
            <a:off x="3134333" y="3695342"/>
            <a:ext cx="1636987" cy="18466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a:solidFill>
                  <a:schemeClr val="dk1"/>
                </a:solidFill>
                <a:latin typeface="Rockwell"/>
                <a:ea typeface="Rockwell"/>
                <a:cs typeface="Rockwell"/>
                <a:sym typeface="Rockwell"/>
              </a:rPr>
              <a:t>http://chemskills.com/?q=ideal_gas_law</a:t>
            </a:r>
          </a:p>
        </p:txBody>
      </p:sp>
      <p:sp>
        <p:nvSpPr>
          <p:cNvPr id="2006" name="Shape 2006"/>
          <p:cNvSpPr txBox="1">
            <a:spLocks noGrp="1"/>
          </p:cNvSpPr>
          <p:nvPr>
            <p:ph type="body" idx="1"/>
          </p:nvPr>
        </p:nvSpPr>
        <p:spPr>
          <a:xfrm>
            <a:off x="5870301" y="51380"/>
            <a:ext cx="1554479" cy="3828628"/>
          </a:xfrm>
          <a:prstGeom prst="rect">
            <a:avLst/>
          </a:prstGeom>
          <a:solidFill>
            <a:srgbClr val="F5DAF5"/>
          </a:solidFill>
          <a:ln>
            <a:noFill/>
          </a:ln>
        </p:spPr>
        <p:txBody>
          <a:bodyPr lIns="91425" tIns="45700" rIns="91425" bIns="45700" anchor="t" anchorCtr="0">
            <a:noAutofit/>
          </a:bodyPr>
          <a:lstStyle/>
          <a:p>
            <a:pPr marL="457200" marR="0" lvl="1" indent="-228600" algn="l" rtl="0">
              <a:spcBef>
                <a:spcPts val="0"/>
              </a:spcBef>
              <a:spcAft>
                <a:spcPts val="0"/>
              </a:spcAft>
              <a:buClr>
                <a:srgbClr val="B86EB8"/>
              </a:buClr>
              <a:buSzPct val="75000"/>
              <a:buFont typeface="Noto Sans Symbols"/>
              <a:buChar char="■"/>
            </a:pPr>
            <a:r>
              <a:rPr lang="en-US" sz="1000" b="0" i="0" u="none" strike="noStrike" cap="none">
                <a:solidFill>
                  <a:srgbClr val="595959"/>
                </a:solidFill>
                <a:latin typeface="Rockwell"/>
                <a:ea typeface="Rockwell"/>
                <a:cs typeface="Rockwell"/>
                <a:sym typeface="Rockwell"/>
              </a:rPr>
              <a:t>After rxn, eudiometer lowered into water until levels equal so pressure inside room and tube are same</a:t>
            </a:r>
          </a:p>
          <a:p>
            <a:pPr marL="457200" marR="0" lvl="1" indent="-228600" algn="l" rtl="0">
              <a:spcBef>
                <a:spcPts val="600"/>
              </a:spcBef>
              <a:spcAft>
                <a:spcPts val="0"/>
              </a:spcAft>
              <a:buClr>
                <a:srgbClr val="B86EB8"/>
              </a:buClr>
              <a:buSzPct val="75000"/>
              <a:buFont typeface="Noto Sans Symbols"/>
              <a:buChar char="■"/>
            </a:pPr>
            <a:r>
              <a:rPr lang="en-US" sz="1000" b="0" i="0" u="none" strike="noStrike" cap="none">
                <a:solidFill>
                  <a:srgbClr val="595959"/>
                </a:solidFill>
                <a:latin typeface="Rockwell"/>
                <a:ea typeface="Rockwell"/>
                <a:cs typeface="Rockwell"/>
                <a:sym typeface="Rockwell"/>
              </a:rPr>
              <a:t>Use Dalton’s Law to subtract P</a:t>
            </a:r>
            <a:r>
              <a:rPr lang="en-US" sz="1000" b="0" i="0" u="none" strike="noStrike" cap="none" baseline="-25000">
                <a:solidFill>
                  <a:srgbClr val="595959"/>
                </a:solidFill>
                <a:latin typeface="Rockwell"/>
                <a:ea typeface="Rockwell"/>
                <a:cs typeface="Rockwell"/>
                <a:sym typeface="Rockwell"/>
              </a:rPr>
              <a:t>water</a:t>
            </a:r>
          </a:p>
          <a:p>
            <a:pPr marL="457200" marR="0" lvl="1" indent="-228600" algn="l" rtl="0">
              <a:spcBef>
                <a:spcPts val="600"/>
              </a:spcBef>
              <a:spcAft>
                <a:spcPts val="0"/>
              </a:spcAft>
              <a:buClr>
                <a:srgbClr val="B86EB8"/>
              </a:buClr>
              <a:buSzPct val="75000"/>
              <a:buFont typeface="Noto Sans Symbols"/>
              <a:buChar char="■"/>
            </a:pPr>
            <a:r>
              <a:rPr lang="en-US" sz="1000" b="0" i="0" u="none" strike="noStrike" cap="none">
                <a:solidFill>
                  <a:srgbClr val="595959"/>
                </a:solidFill>
                <a:latin typeface="Rockwell"/>
                <a:ea typeface="Rockwell"/>
                <a:cs typeface="Rockwell"/>
                <a:sym typeface="Rockwell"/>
              </a:rPr>
              <a:t>Sources of error:</a:t>
            </a:r>
          </a:p>
          <a:p>
            <a:pPr marL="685800" marR="0" lvl="2" indent="-228600" algn="l" rtl="0">
              <a:spcBef>
                <a:spcPts val="600"/>
              </a:spcBef>
              <a:spcAft>
                <a:spcPts val="0"/>
              </a:spcAft>
              <a:buClr>
                <a:schemeClr val="accent1"/>
              </a:buClr>
              <a:buSzPct val="75000"/>
              <a:buFont typeface="Noto Sans Symbols"/>
              <a:buChar char="■"/>
            </a:pPr>
            <a:r>
              <a:rPr lang="en-US" sz="1000" b="0" i="0" u="none" strike="noStrike" cap="none">
                <a:solidFill>
                  <a:srgbClr val="595959"/>
                </a:solidFill>
                <a:latin typeface="Rockwell"/>
                <a:ea typeface="Rockwell"/>
                <a:cs typeface="Rockwell"/>
                <a:sym typeface="Rockwell"/>
              </a:rPr>
              <a:t>Mg left: moles of H</a:t>
            </a:r>
            <a:r>
              <a:rPr lang="en-US" sz="1000" b="0" i="0" u="none" strike="noStrike" cap="none" baseline="-25000">
                <a:solidFill>
                  <a:srgbClr val="595959"/>
                </a:solidFill>
                <a:latin typeface="Rockwell"/>
                <a:ea typeface="Rockwell"/>
                <a:cs typeface="Rockwell"/>
                <a:sym typeface="Rockwell"/>
              </a:rPr>
              <a:t>2</a:t>
            </a:r>
            <a:r>
              <a:rPr lang="en-US" sz="1000" b="0" i="0" u="none" strike="noStrike" cap="none">
                <a:solidFill>
                  <a:srgbClr val="595959"/>
                </a:solidFill>
                <a:latin typeface="Rockwell"/>
                <a:ea typeface="Rockwell"/>
                <a:cs typeface="Rockwell"/>
                <a:sym typeface="Rockwell"/>
              </a:rPr>
              <a:t> too low</a:t>
            </a:r>
          </a:p>
          <a:p>
            <a:pPr marL="685800" marR="0" lvl="2" indent="-228600" algn="l" rtl="0">
              <a:spcBef>
                <a:spcPts val="600"/>
              </a:spcBef>
              <a:buClr>
                <a:schemeClr val="accent1"/>
              </a:buClr>
              <a:buSzPct val="75000"/>
              <a:buFont typeface="Noto Sans Symbols"/>
              <a:buChar char="■"/>
            </a:pPr>
            <a:r>
              <a:rPr lang="en-US" sz="1000" b="0" i="0" u="none" strike="noStrike" cap="none">
                <a:solidFill>
                  <a:srgbClr val="595959"/>
                </a:solidFill>
                <a:latin typeface="Rockwell"/>
                <a:ea typeface="Rockwell"/>
                <a:cs typeface="Rockwell"/>
                <a:sym typeface="Rockwell"/>
              </a:rPr>
              <a:t>Air bubble at start: volume of gas too high	</a:t>
            </a:r>
          </a:p>
        </p:txBody>
      </p:sp>
      <p:pic>
        <p:nvPicPr>
          <p:cNvPr id="2007" name="Shape 2007" descr="Molar Volume of Gas 3.png"/>
          <p:cNvPicPr preferRelativeResize="0"/>
          <p:nvPr/>
        </p:nvPicPr>
        <p:blipFill rotWithShape="1">
          <a:blip r:embed="rId6">
            <a:alphaModFix/>
          </a:blip>
          <a:srcRect/>
          <a:stretch/>
        </p:blipFill>
        <p:spPr>
          <a:xfrm>
            <a:off x="6181076" y="51380"/>
            <a:ext cx="1737359" cy="4113453"/>
          </a:xfrm>
          <a:prstGeom prst="rect">
            <a:avLst/>
          </a:prstGeom>
          <a:noFill/>
          <a:ln>
            <a:noFill/>
          </a:ln>
        </p:spPr>
      </p:pic>
      <p:pic>
        <p:nvPicPr>
          <p:cNvPr id="2008" name="Shape 2008" descr="Molar Volume of Gas 2.png"/>
          <p:cNvPicPr preferRelativeResize="0"/>
          <p:nvPr/>
        </p:nvPicPr>
        <p:blipFill rotWithShape="1">
          <a:blip r:embed="rId7">
            <a:alphaModFix/>
          </a:blip>
          <a:srcRect/>
          <a:stretch/>
        </p:blipFill>
        <p:spPr>
          <a:xfrm>
            <a:off x="6089317" y="14646"/>
            <a:ext cx="1737359" cy="4113456"/>
          </a:xfrm>
          <a:prstGeom prst="rect">
            <a:avLst/>
          </a:prstGeom>
          <a:noFill/>
          <a:ln>
            <a:noFill/>
          </a:ln>
        </p:spPr>
      </p:pic>
      <p:pic>
        <p:nvPicPr>
          <p:cNvPr id="2009" name="Shape 2009" descr="Molar Volume of Gas 1.png"/>
          <p:cNvPicPr preferRelativeResize="0"/>
          <p:nvPr/>
        </p:nvPicPr>
        <p:blipFill rotWithShape="1">
          <a:blip r:embed="rId8">
            <a:alphaModFix/>
          </a:blip>
          <a:srcRect/>
          <a:stretch/>
        </p:blipFill>
        <p:spPr>
          <a:xfrm>
            <a:off x="6181076" y="29067"/>
            <a:ext cx="1418460" cy="4114800"/>
          </a:xfrm>
          <a:prstGeom prst="rect">
            <a:avLst/>
          </a:prstGeom>
          <a:noFill/>
          <a:ln w="9525" cap="flat" cmpd="sng">
            <a:solidFill>
              <a:srgbClr val="00B0F0"/>
            </a:solidFill>
            <a:prstDash val="solid"/>
            <a:round/>
            <a:headEnd type="none" w="med" len="med"/>
            <a:tailEnd type="none" w="med" len="med"/>
          </a:ln>
        </p:spPr>
      </p:pic>
      <p:sp>
        <p:nvSpPr>
          <p:cNvPr id="2010" name="Shape 2010"/>
          <p:cNvSpPr txBox="1"/>
          <p:nvPr/>
        </p:nvSpPr>
        <p:spPr>
          <a:xfrm rot="-5400000">
            <a:off x="3938633" y="1925194"/>
            <a:ext cx="4114800" cy="338554"/>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Determination of Molar Volume of a Gas</a:t>
            </a:r>
          </a:p>
        </p:txBody>
      </p:sp>
      <p:sp>
        <p:nvSpPr>
          <p:cNvPr id="2011" name="Shape 2011"/>
          <p:cNvSpPr txBox="1"/>
          <p:nvPr/>
        </p:nvSpPr>
        <p:spPr>
          <a:xfrm>
            <a:off x="1155724" y="4242912"/>
            <a:ext cx="1167339" cy="1077217"/>
          </a:xfrm>
          <a:prstGeom prst="rect">
            <a:avLst/>
          </a:prstGeom>
          <a:solidFill>
            <a:schemeClr val="lt1"/>
          </a:solidFill>
          <a:ln w="28575" cap="flat" cmpd="sng">
            <a:solidFill>
              <a:srgbClr val="00B0F0"/>
            </a:solidFill>
            <a:prstDash val="solid"/>
            <a:round/>
            <a:headEnd type="none" w="med" len="med"/>
            <a:tailEnd type="none" w="med" len="med"/>
          </a:ln>
        </p:spPr>
        <p:txBody>
          <a:bodyPr lIns="91425" tIns="45700" rIns="91425" bIns="45700" anchor="t" anchorCtr="0">
            <a:noAutofit/>
          </a:bodyPr>
          <a:lstStyle/>
          <a:p>
            <a:pPr marL="0" marR="0" lvl="0" indent="0" algn="r" rtl="0">
              <a:spcBef>
                <a:spcPts val="0"/>
              </a:spcBef>
              <a:buSzPct val="25000"/>
              <a:buNone/>
            </a:pPr>
            <a:r>
              <a:rPr lang="en-US" sz="1600">
                <a:solidFill>
                  <a:schemeClr val="dk1"/>
                </a:solidFill>
                <a:latin typeface="Rockwell"/>
                <a:ea typeface="Rockwell"/>
                <a:cs typeface="Rockwell"/>
                <a:sym typeface="Rockwell"/>
              </a:rPr>
              <a:t>Diffusion : Graham’s Law </a:t>
            </a:r>
          </a:p>
          <a:p>
            <a:pPr marL="0" marR="0" lvl="0" indent="0" algn="r" rtl="0">
              <a:spcBef>
                <a:spcPts val="0"/>
              </a:spcBef>
              <a:buSzPct val="25000"/>
              <a:buNone/>
            </a:pPr>
            <a:r>
              <a:rPr lang="en-US" sz="1600">
                <a:solidFill>
                  <a:schemeClr val="dk1"/>
                </a:solidFill>
                <a:latin typeface="Rockwell"/>
                <a:ea typeface="Rockwell"/>
                <a:cs typeface="Rockwell"/>
                <a:sym typeface="Rockwell"/>
              </a:rPr>
              <a:t>Demo</a:t>
            </a:r>
          </a:p>
        </p:txBody>
      </p:sp>
      <p:sp>
        <p:nvSpPr>
          <p:cNvPr id="2012" name="Shape 2012"/>
          <p:cNvSpPr txBox="1">
            <a:spLocks noGrp="1"/>
          </p:cNvSpPr>
          <p:nvPr>
            <p:ph type="body" idx="1"/>
          </p:nvPr>
        </p:nvSpPr>
        <p:spPr>
          <a:xfrm>
            <a:off x="2350234" y="4304698"/>
            <a:ext cx="6457579" cy="1077217"/>
          </a:xfrm>
          <a:prstGeom prst="rect">
            <a:avLst/>
          </a:prstGeom>
          <a:solidFill>
            <a:srgbClr val="F5DAF5"/>
          </a:solid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500"/>
              <a:buFont typeface="Noto Sans Symbols"/>
              <a:buChar char="■"/>
            </a:pPr>
            <a:r>
              <a:rPr lang="en-US" sz="980" b="0" i="0" u="none" strike="noStrike" cap="none">
                <a:solidFill>
                  <a:srgbClr val="595959"/>
                </a:solidFill>
                <a:latin typeface="Rockwell"/>
                <a:ea typeface="Rockwell"/>
                <a:cs typeface="Rockwell"/>
                <a:sym typeface="Rockwell"/>
              </a:rPr>
              <a:t>How It’s Done/Analysis:</a:t>
            </a: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ckwell"/>
                <a:ea typeface="Rockwell"/>
                <a:cs typeface="Rockwell"/>
                <a:sym typeface="Rockwell"/>
              </a:rPr>
              <a:t>Ends of glass tube plugged with soaked cotton</a:t>
            </a: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ckwell"/>
                <a:ea typeface="Rockwell"/>
                <a:cs typeface="Rockwell"/>
                <a:sym typeface="Rockwell"/>
              </a:rPr>
              <a:t>White ring is NH</a:t>
            </a:r>
            <a:r>
              <a:rPr lang="en-US" sz="980" b="0" i="0" u="none" strike="noStrike" cap="none" baseline="-25000">
                <a:solidFill>
                  <a:srgbClr val="595959"/>
                </a:solidFill>
                <a:latin typeface="Rockwell"/>
                <a:ea typeface="Rockwell"/>
                <a:cs typeface="Rockwell"/>
                <a:sym typeface="Rockwell"/>
              </a:rPr>
              <a:t>4</a:t>
            </a:r>
            <a:r>
              <a:rPr lang="en-US" sz="980" b="0" i="0" u="none" strike="noStrike" cap="none">
                <a:solidFill>
                  <a:srgbClr val="595959"/>
                </a:solidFill>
                <a:latin typeface="Rockwell"/>
                <a:ea typeface="Rockwell"/>
                <a:cs typeface="Rockwell"/>
                <a:sym typeface="Rockwell"/>
              </a:rPr>
              <a:t>Cl ppt</a:t>
            </a:r>
          </a:p>
          <a:p>
            <a:pPr marL="457200" marR="0" lvl="1" indent="-228600" algn="l" rtl="0">
              <a:lnSpc>
                <a:spcPct val="80000"/>
              </a:lnSpc>
              <a:spcBef>
                <a:spcPts val="600"/>
              </a:spcBef>
              <a:spcAft>
                <a:spcPts val="0"/>
              </a:spcAft>
              <a:buClr>
                <a:srgbClr val="B86EB8"/>
              </a:buClr>
              <a:buSzPct val="25000"/>
              <a:buFont typeface="Noto Sans Symbols"/>
              <a:buNone/>
            </a:pPr>
            <a:endParaRPr sz="980" b="0" i="0" u="none" strike="noStrike" cap="none">
              <a:solidFill>
                <a:srgbClr val="595959"/>
              </a:solidFill>
              <a:latin typeface="Rockwell"/>
              <a:ea typeface="Rockwell"/>
              <a:cs typeface="Rockwell"/>
              <a:sym typeface="Rockwell"/>
            </a:endParaRPr>
          </a:p>
          <a:p>
            <a:pPr marL="457200" marR="0" lvl="1" indent="-228600" algn="l" rtl="0">
              <a:lnSpc>
                <a:spcPct val="80000"/>
              </a:lnSpc>
              <a:spcBef>
                <a:spcPts val="600"/>
              </a:spcBef>
              <a:spcAft>
                <a:spcPts val="0"/>
              </a:spcAft>
              <a:buClr>
                <a:srgbClr val="B86EB8"/>
              </a:buClr>
              <a:buSzPct val="73500"/>
              <a:buFont typeface="Noto Sans Symbols"/>
              <a:buChar char="■"/>
            </a:pPr>
            <a:r>
              <a:rPr lang="en-US" sz="980" b="0" i="0" u="none" strike="noStrike" cap="none">
                <a:solidFill>
                  <a:srgbClr val="595959"/>
                </a:solidFill>
                <a:latin typeface="Rockwell"/>
                <a:ea typeface="Rockwell"/>
                <a:cs typeface="Rockwell"/>
                <a:sym typeface="Rockwell"/>
              </a:rPr>
              <a:t>Ppt will not be exactly in middle… </a:t>
            </a:r>
          </a:p>
          <a:p>
            <a:pPr marL="685800" marR="0" lvl="2" indent="-228600" algn="l" rtl="0">
              <a:lnSpc>
                <a:spcPct val="80000"/>
              </a:lnSpc>
              <a:spcBef>
                <a:spcPts val="600"/>
              </a:spcBef>
              <a:spcAft>
                <a:spcPts val="0"/>
              </a:spcAft>
              <a:buClr>
                <a:schemeClr val="accent1"/>
              </a:buClr>
              <a:buSzPct val="73500"/>
              <a:buFont typeface="Noto Sans Symbols"/>
              <a:buChar char="■"/>
            </a:pPr>
            <a:r>
              <a:rPr lang="en-US" sz="980" b="0" i="0" u="none" strike="noStrike" cap="none">
                <a:solidFill>
                  <a:srgbClr val="595959"/>
                </a:solidFill>
                <a:latin typeface="Rockwell"/>
                <a:ea typeface="Rockwell"/>
                <a:cs typeface="Rockwell"/>
                <a:sym typeface="Rockwell"/>
              </a:rPr>
              <a:t>Molar mass of NH</a:t>
            </a:r>
            <a:r>
              <a:rPr lang="en-US" sz="980" b="0" i="0" u="none" strike="noStrike" cap="none" baseline="-25000">
                <a:solidFill>
                  <a:srgbClr val="595959"/>
                </a:solidFill>
                <a:latin typeface="Rockwell"/>
                <a:ea typeface="Rockwell"/>
                <a:cs typeface="Rockwell"/>
                <a:sym typeface="Rockwell"/>
              </a:rPr>
              <a:t>3</a:t>
            </a:r>
            <a:r>
              <a:rPr lang="en-US" sz="980" b="0" i="0" u="none" strike="noStrike" cap="none">
                <a:solidFill>
                  <a:srgbClr val="595959"/>
                </a:solidFill>
                <a:latin typeface="Rockwell"/>
                <a:ea typeface="Rockwell"/>
                <a:cs typeface="Rockwell"/>
                <a:sym typeface="Rockwell"/>
              </a:rPr>
              <a:t> is lower than MM of HCl, so ring will be toward right side of tube</a:t>
            </a:r>
          </a:p>
          <a:p>
            <a:pPr marL="685800" marR="0" lvl="2" indent="-228600" algn="l" rtl="0">
              <a:lnSpc>
                <a:spcPct val="80000"/>
              </a:lnSpc>
              <a:spcBef>
                <a:spcPts val="600"/>
              </a:spcBef>
              <a:buClr>
                <a:schemeClr val="accent1"/>
              </a:buClr>
              <a:buSzPct val="73500"/>
              <a:buFont typeface="Noto Sans Symbols"/>
              <a:buChar char="■"/>
            </a:pPr>
            <a:r>
              <a:rPr lang="en-US" sz="980" b="0" i="0" u="none" strike="noStrike" cap="none">
                <a:solidFill>
                  <a:srgbClr val="595959"/>
                </a:solidFill>
                <a:latin typeface="Rockwell"/>
                <a:ea typeface="Rockwell"/>
                <a:cs typeface="Rockwell"/>
                <a:sym typeface="Rockwell"/>
              </a:rPr>
              <a:t>Graham’s Law can be used to establish ratios which can be applied to distances </a:t>
            </a:r>
          </a:p>
        </p:txBody>
      </p:sp>
      <p:sp>
        <p:nvSpPr>
          <p:cNvPr id="2013" name="Shape 2013"/>
          <p:cNvSpPr/>
          <p:nvPr/>
        </p:nvSpPr>
        <p:spPr>
          <a:xfrm>
            <a:off x="7826678" y="1955108"/>
            <a:ext cx="1092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9"/>
              </a:rPr>
              <a:t>Source 2</a:t>
            </a:r>
          </a:p>
        </p:txBody>
      </p:sp>
      <p:sp>
        <p:nvSpPr>
          <p:cNvPr id="2014" name="Shape 2014"/>
          <p:cNvSpPr txBox="1"/>
          <p:nvPr/>
        </p:nvSpPr>
        <p:spPr>
          <a:xfrm>
            <a:off x="7895971" y="2730842"/>
            <a:ext cx="10537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0"/>
              </a:rPr>
              <a:t>Video 2</a:t>
            </a:r>
          </a:p>
        </p:txBody>
      </p:sp>
      <p:sp>
        <p:nvSpPr>
          <p:cNvPr id="2015" name="Shape 2015"/>
          <p:cNvSpPr txBox="1"/>
          <p:nvPr/>
        </p:nvSpPr>
        <p:spPr>
          <a:xfrm>
            <a:off x="7883611" y="3100175"/>
            <a:ext cx="10537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1"/>
              </a:rPr>
              <a:t>Video 3</a:t>
            </a:r>
          </a:p>
        </p:txBody>
      </p:sp>
      <p:pic>
        <p:nvPicPr>
          <p:cNvPr id="2016" name="Shape 2016" descr="http://www.docbrown.info/page03/3_52states/NH3HCldiffexpt.gif"/>
          <p:cNvPicPr preferRelativeResize="0"/>
          <p:nvPr/>
        </p:nvPicPr>
        <p:blipFill rotWithShape="1">
          <a:blip r:embed="rId12">
            <a:alphaModFix/>
          </a:blip>
          <a:srcRect/>
          <a:stretch/>
        </p:blipFill>
        <p:spPr>
          <a:xfrm>
            <a:off x="2334468" y="4227898"/>
            <a:ext cx="6457579" cy="1248466"/>
          </a:xfrm>
          <a:prstGeom prst="rect">
            <a:avLst/>
          </a:prstGeom>
          <a:noFill/>
          <a:ln w="9525" cap="flat" cmpd="sng">
            <a:solidFill>
              <a:srgbClr val="00B0F0"/>
            </a:solidFill>
            <a:prstDash val="solid"/>
            <a:round/>
            <a:headEnd type="none" w="med" len="med"/>
            <a:tailEnd type="none" w="med" len="med"/>
          </a:ln>
        </p:spPr>
      </p:pic>
      <p:sp>
        <p:nvSpPr>
          <p:cNvPr id="2017" name="Shape 2017"/>
          <p:cNvSpPr/>
          <p:nvPr/>
        </p:nvSpPr>
        <p:spPr>
          <a:xfrm>
            <a:off x="12768" y="720131"/>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2018" name="Shape 2018"/>
          <p:cNvPicPr preferRelativeResize="0"/>
          <p:nvPr/>
        </p:nvPicPr>
        <p:blipFill rotWithShape="1">
          <a:blip r:embed="rId13">
            <a:alphaModFix/>
          </a:blip>
          <a:srcRect l="26889" t="26727" r="32513" b="35493"/>
          <a:stretch/>
        </p:blipFill>
        <p:spPr>
          <a:xfrm>
            <a:off x="236978" y="942584"/>
            <a:ext cx="8366473" cy="4377546"/>
          </a:xfrm>
          <a:prstGeom prst="rect">
            <a:avLst/>
          </a:prstGeom>
          <a:noFill/>
          <a:ln>
            <a:noFill/>
          </a:ln>
        </p:spPr>
      </p:pic>
      <p:sp>
        <p:nvSpPr>
          <p:cNvPr id="2019" name="Shape 2019"/>
          <p:cNvSpPr/>
          <p:nvPr/>
        </p:nvSpPr>
        <p:spPr>
          <a:xfrm>
            <a:off x="402280" y="4289667"/>
            <a:ext cx="6972548" cy="970830"/>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01"/>
                                        </p:tgtEl>
                                        <p:attrNameLst>
                                          <p:attrName>ppt_y</p:attrName>
                                        </p:attrNameLst>
                                      </p:cBhvr>
                                      <p:tavLst>
                                        <p:tav tm="0">
                                          <p:val>
                                            <p:strVal val="#ppt_y"/>
                                          </p:val>
                                        </p:tav>
                                        <p:tav tm="100000">
                                          <p:val>
                                            <p:strVal val="#ppt_y+1"/>
                                          </p:val>
                                        </p:tav>
                                      </p:tavLst>
                                    </p:anim>
                                    <p:set>
                                      <p:cBhvr>
                                        <p:cTn id="7" dur="1" fill="hold">
                                          <p:stCondLst>
                                            <p:cond delay="500"/>
                                          </p:stCondLst>
                                        </p:cTn>
                                        <p:tgtEl>
                                          <p:spTgt spid="2001"/>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2005"/>
                                        </p:tgtEl>
                                        <p:attrNameLst>
                                          <p:attrName>ppt_y</p:attrName>
                                        </p:attrNameLst>
                                      </p:cBhvr>
                                      <p:tavLst>
                                        <p:tav tm="0">
                                          <p:val>
                                            <p:strVal val="#ppt_y"/>
                                          </p:val>
                                        </p:tav>
                                        <p:tav tm="100000">
                                          <p:val>
                                            <p:strVal val="#ppt_y+1"/>
                                          </p:val>
                                        </p:tav>
                                      </p:tavLst>
                                    </p:anim>
                                    <p:set>
                                      <p:cBhvr>
                                        <p:cTn id="10" dur="1" fill="hold">
                                          <p:stCondLst>
                                            <p:cond delay="500"/>
                                          </p:stCondLst>
                                        </p:cTn>
                                        <p:tgtEl>
                                          <p:spTgt spid="200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009"/>
                                        </p:tgtEl>
                                        <p:attrNameLst>
                                          <p:attrName>ppt_y</p:attrName>
                                        </p:attrNameLst>
                                      </p:cBhvr>
                                      <p:tavLst>
                                        <p:tav tm="0">
                                          <p:val>
                                            <p:strVal val="#ppt_y"/>
                                          </p:val>
                                        </p:tav>
                                        <p:tav tm="100000">
                                          <p:val>
                                            <p:strVal val="#ppt_y+1"/>
                                          </p:val>
                                        </p:tav>
                                      </p:tavLst>
                                    </p:anim>
                                    <p:set>
                                      <p:cBhvr>
                                        <p:cTn id="15" dur="1" fill="hold">
                                          <p:stCondLst>
                                            <p:cond delay="500"/>
                                          </p:stCondLst>
                                        </p:cTn>
                                        <p:tgtEl>
                                          <p:spTgt spid="200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008"/>
                                        </p:tgtEl>
                                        <p:attrNameLst>
                                          <p:attrName>ppt_y</p:attrName>
                                        </p:attrNameLst>
                                      </p:cBhvr>
                                      <p:tavLst>
                                        <p:tav tm="0">
                                          <p:val>
                                            <p:strVal val="#ppt_y"/>
                                          </p:val>
                                        </p:tav>
                                        <p:tav tm="100000">
                                          <p:val>
                                            <p:strVal val="#ppt_y+1"/>
                                          </p:val>
                                        </p:tav>
                                      </p:tavLst>
                                    </p:anim>
                                    <p:set>
                                      <p:cBhvr>
                                        <p:cTn id="20" dur="1" fill="hold">
                                          <p:stCondLst>
                                            <p:cond delay="500"/>
                                          </p:stCondLst>
                                        </p:cTn>
                                        <p:tgtEl>
                                          <p:spTgt spid="200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07"/>
                                        </p:tgtEl>
                                        <p:attrNameLst>
                                          <p:attrName>ppt_y</p:attrName>
                                        </p:attrNameLst>
                                      </p:cBhvr>
                                      <p:tavLst>
                                        <p:tav tm="0">
                                          <p:val>
                                            <p:strVal val="#ppt_y"/>
                                          </p:val>
                                        </p:tav>
                                        <p:tav tm="100000">
                                          <p:val>
                                            <p:strVal val="#ppt_y+1"/>
                                          </p:val>
                                        </p:tav>
                                      </p:tavLst>
                                    </p:anim>
                                    <p:set>
                                      <p:cBhvr>
                                        <p:cTn id="25" dur="1" fill="hold">
                                          <p:stCondLst>
                                            <p:cond delay="500"/>
                                          </p:stCondLst>
                                        </p:cTn>
                                        <p:tgtEl>
                                          <p:spTgt spid="200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2016"/>
                                        </p:tgtEl>
                                        <p:attrNameLst>
                                          <p:attrName>ppt_y</p:attrName>
                                        </p:attrNameLst>
                                      </p:cBhvr>
                                      <p:tavLst>
                                        <p:tav tm="0">
                                          <p:val>
                                            <p:strVal val="#ppt_y"/>
                                          </p:val>
                                        </p:tav>
                                        <p:tav tm="100000">
                                          <p:val>
                                            <p:strVal val="#ppt_y+1"/>
                                          </p:val>
                                        </p:tav>
                                      </p:tavLst>
                                    </p:anim>
                                    <p:set>
                                      <p:cBhvr>
                                        <p:cTn id="30" dur="1" fill="hold">
                                          <p:stCondLst>
                                            <p:cond delay="500"/>
                                          </p:stCondLst>
                                        </p:cTn>
                                        <p:tgtEl>
                                          <p:spTgt spid="20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Shape 2024"/>
          <p:cNvSpPr txBox="1"/>
          <p:nvPr/>
        </p:nvSpPr>
        <p:spPr>
          <a:xfrm>
            <a:off x="7659532" y="2153919"/>
            <a:ext cx="1392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Virtual Lab</a:t>
            </a:r>
          </a:p>
        </p:txBody>
      </p:sp>
      <p:sp>
        <p:nvSpPr>
          <p:cNvPr id="2025" name="Shape 202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Chromatography</a:t>
            </a:r>
          </a:p>
        </p:txBody>
      </p:sp>
      <p:sp>
        <p:nvSpPr>
          <p:cNvPr id="2026" name="Shape 202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2027" name="Shape 202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2028" name="Shape 2028" descr="http://4.bp.blogspot.com/-AUAIUsg1hPA/Td6OGmD8hXI/AAAAAAAACQw/74lwLwTsvOU/s1600/Chromatography-2.jpg"/>
          <p:cNvPicPr preferRelativeResize="0"/>
          <p:nvPr/>
        </p:nvPicPr>
        <p:blipFill rotWithShape="1">
          <a:blip r:embed="rId6">
            <a:alphaModFix/>
          </a:blip>
          <a:srcRect/>
          <a:stretch/>
        </p:blipFill>
        <p:spPr>
          <a:xfrm>
            <a:off x="0" y="703375"/>
            <a:ext cx="4547285" cy="3160364"/>
          </a:xfrm>
          <a:prstGeom prst="rect">
            <a:avLst/>
          </a:prstGeom>
          <a:noFill/>
          <a:ln>
            <a:noFill/>
          </a:ln>
        </p:spPr>
      </p:pic>
      <p:sp>
        <p:nvSpPr>
          <p:cNvPr id="2029" name="Shape 2029"/>
          <p:cNvSpPr txBox="1"/>
          <p:nvPr/>
        </p:nvSpPr>
        <p:spPr>
          <a:xfrm>
            <a:off x="88303" y="3299939"/>
            <a:ext cx="462697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r>
              <a:rPr lang="en-US" sz="1800">
                <a:solidFill>
                  <a:schemeClr val="dk1"/>
                </a:solidFill>
                <a:latin typeface="Rockwell"/>
                <a:ea typeface="Rockwell"/>
                <a:cs typeface="Rockwell"/>
                <a:sym typeface="Rockwell"/>
              </a:rPr>
              <a:t> </a:t>
            </a:r>
            <a:r>
              <a:rPr lang="en-US" sz="1200">
                <a:solidFill>
                  <a:schemeClr val="dk1"/>
                </a:solidFill>
                <a:latin typeface="Rockwell"/>
                <a:ea typeface="Rockwell"/>
                <a:cs typeface="Rockwell"/>
                <a:sym typeface="Rockwell"/>
              </a:rPr>
              <a:t>(includes nice discussion of biological applications)</a:t>
            </a:r>
          </a:p>
        </p:txBody>
      </p:sp>
      <p:sp>
        <p:nvSpPr>
          <p:cNvPr id="2030" name="Shape 2030"/>
          <p:cNvSpPr txBox="1"/>
          <p:nvPr/>
        </p:nvSpPr>
        <p:spPr>
          <a:xfrm>
            <a:off x="4981389" y="5805058"/>
            <a:ext cx="4162607" cy="1051560"/>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900">
                <a:solidFill>
                  <a:schemeClr val="dk1"/>
                </a:solidFill>
                <a:latin typeface="Rockwell"/>
                <a:ea typeface="Rockwell"/>
                <a:cs typeface="Rockwell"/>
                <a:sym typeface="Rockwell"/>
              </a:rPr>
              <a:t>LO 2.7: The student is able to explain how solutes can be separated by chromatography based on intermolecular interactions. </a:t>
            </a:r>
          </a:p>
          <a:p>
            <a:pPr marL="0" marR="0" lvl="0" indent="0" algn="l" rtl="0">
              <a:spcBef>
                <a:spcPts val="0"/>
              </a:spcBef>
              <a:buSzPct val="25000"/>
              <a:buNone/>
            </a:pPr>
            <a:r>
              <a:rPr lang="en-US" sz="900">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lang="en-US" sz="1050">
                <a:solidFill>
                  <a:schemeClr val="dk1"/>
                </a:solidFill>
                <a:latin typeface="Rockwell"/>
                <a:ea typeface="Rockwell"/>
                <a:cs typeface="Rockwell"/>
                <a:sym typeface="Rockwell"/>
              </a:rPr>
              <a:t>			</a:t>
            </a:r>
          </a:p>
        </p:txBody>
      </p:sp>
      <p:sp>
        <p:nvSpPr>
          <p:cNvPr id="2031" name="Shape 2031"/>
          <p:cNvSpPr txBox="1"/>
          <p:nvPr/>
        </p:nvSpPr>
        <p:spPr>
          <a:xfrm>
            <a:off x="0" y="5820917"/>
            <a:ext cx="4981388" cy="1051560"/>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6.2 The student can </a:t>
            </a:r>
            <a:r>
              <a:rPr lang="en-US" sz="900" b="0" i="1" u="none" strike="noStrike" cap="none">
                <a:solidFill>
                  <a:schemeClr val="dk1"/>
                </a:solidFill>
                <a:latin typeface="Rockwell"/>
                <a:ea typeface="Rockwell"/>
                <a:cs typeface="Rockwell"/>
                <a:sym typeface="Rockwell"/>
              </a:rPr>
              <a:t>construct explanations of phenomena based on evidence </a:t>
            </a:r>
            <a:r>
              <a:rPr lang="en-US" sz="900" b="0" i="0" u="none" strike="noStrike" cap="none">
                <a:solidFill>
                  <a:schemeClr val="dk1"/>
                </a:solidFill>
                <a:latin typeface="Rockwell"/>
                <a:ea typeface="Rockwell"/>
                <a:cs typeface="Rockwell"/>
                <a:sym typeface="Rockwell"/>
              </a:rPr>
              <a:t>produced through scientific practices.</a:t>
            </a:r>
          </a:p>
          <a:p>
            <a:pPr marL="0" marR="0" lvl="1" indent="0" algn="l" rtl="0">
              <a:spcBef>
                <a:spcPts val="0"/>
              </a:spcBef>
              <a:buNone/>
            </a:pPr>
            <a:endParaRPr sz="900" b="0" i="0" u="none" strike="noStrike" cap="none">
              <a:solidFill>
                <a:schemeClr val="dk1"/>
              </a:solidFill>
              <a:latin typeface="Rockwell"/>
              <a:ea typeface="Rockwell"/>
              <a:cs typeface="Rockwell"/>
              <a:sym typeface="Rockwell"/>
            </a:endParaRPr>
          </a:p>
        </p:txBody>
      </p:sp>
      <p:pic>
        <p:nvPicPr>
          <p:cNvPr id="2032" name="Shape 2032">
            <a:hlinkClick r:id="rId8"/>
          </p:cNvPr>
          <p:cNvPicPr preferRelativeResize="0"/>
          <p:nvPr/>
        </p:nvPicPr>
        <p:blipFill rotWithShape="1">
          <a:blip r:embed="rId9">
            <a:alphaModFix/>
          </a:blip>
          <a:srcRect l="13094" t="13382" r="23563" b="6038"/>
          <a:stretch/>
        </p:blipFill>
        <p:spPr>
          <a:xfrm>
            <a:off x="4602851" y="189997"/>
            <a:ext cx="3056680" cy="2186185"/>
          </a:xfrm>
          <a:prstGeom prst="rect">
            <a:avLst/>
          </a:prstGeom>
          <a:noFill/>
          <a:ln>
            <a:noFill/>
          </a:ln>
        </p:spPr>
      </p:pic>
      <p:sp>
        <p:nvSpPr>
          <p:cNvPr id="2033" name="Shape 2033"/>
          <p:cNvSpPr/>
          <p:nvPr/>
        </p:nvSpPr>
        <p:spPr>
          <a:xfrm>
            <a:off x="1682133" y="0"/>
            <a:ext cx="3299254" cy="1677555"/>
          </a:xfrm>
          <a:prstGeom prst="wedgeEllipseCallout">
            <a:avLst>
              <a:gd name="adj1" fmla="val 57445"/>
              <a:gd name="adj2" fmla="val 3303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here to watch animation explaining column chromatography</a:t>
            </a:r>
          </a:p>
        </p:txBody>
      </p:sp>
      <p:pic>
        <p:nvPicPr>
          <p:cNvPr id="2034" name="Shape 2034" descr="Column Chromatography Column chromatography: technique that uses an adsorbent packed in a glass column, and a solvent that..."/>
          <p:cNvPicPr preferRelativeResize="0"/>
          <p:nvPr/>
        </p:nvPicPr>
        <p:blipFill rotWithShape="1">
          <a:blip r:embed="rId10">
            <a:alphaModFix/>
          </a:blip>
          <a:srcRect l="7769" t="6931" r="7811" b="10562"/>
          <a:stretch/>
        </p:blipFill>
        <p:spPr>
          <a:xfrm>
            <a:off x="4696412" y="2497703"/>
            <a:ext cx="4337221" cy="3275909"/>
          </a:xfrm>
          <a:prstGeom prst="rect">
            <a:avLst/>
          </a:prstGeom>
          <a:noFill/>
          <a:ln>
            <a:noFill/>
          </a:ln>
        </p:spPr>
      </p:pic>
      <p:sp>
        <p:nvSpPr>
          <p:cNvPr id="2035" name="Shape 2035"/>
          <p:cNvSpPr/>
          <p:nvPr/>
        </p:nvSpPr>
        <p:spPr>
          <a:xfrm>
            <a:off x="3193583" y="3669271"/>
            <a:ext cx="2035138" cy="1265336"/>
          </a:xfrm>
          <a:prstGeom prst="rightArrow">
            <a:avLst>
              <a:gd name="adj1" fmla="val 50000"/>
              <a:gd name="adj2"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500">
                <a:solidFill>
                  <a:schemeClr val="lt1"/>
                </a:solidFill>
                <a:latin typeface="Rockwell"/>
                <a:ea typeface="Rockwell"/>
                <a:cs typeface="Rockwell"/>
                <a:sym typeface="Rockwell"/>
              </a:rPr>
              <a:t>Advantage: We can collect and use the fractions </a:t>
            </a:r>
          </a:p>
        </p:txBody>
      </p:sp>
      <p:sp>
        <p:nvSpPr>
          <p:cNvPr id="2036" name="Shape 2036"/>
          <p:cNvSpPr txBox="1">
            <a:spLocks noGrp="1"/>
          </p:cNvSpPr>
          <p:nvPr>
            <p:ph type="body" idx="1"/>
          </p:nvPr>
        </p:nvSpPr>
        <p:spPr>
          <a:xfrm>
            <a:off x="88303" y="3724594"/>
            <a:ext cx="3567932" cy="2096323"/>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4000"/>
              <a:buFont typeface="Noto Sans Symbols"/>
              <a:buChar char="■"/>
            </a:pPr>
            <a:r>
              <a:rPr lang="en-US" sz="1480" b="0" i="0" u="none" strike="noStrike" cap="none">
                <a:solidFill>
                  <a:srgbClr val="595959"/>
                </a:solidFill>
                <a:latin typeface="Rockwell"/>
                <a:ea typeface="Rockwell"/>
                <a:cs typeface="Rockwell"/>
                <a:sym typeface="Rockwell"/>
              </a:rPr>
              <a:t>Main Error:</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ckwell"/>
                <a:ea typeface="Rockwell"/>
                <a:cs typeface="Rockwell"/>
                <a:sym typeface="Rockwell"/>
              </a:rPr>
              <a:t>Incomplete Separation</a:t>
            </a:r>
          </a:p>
          <a:p>
            <a:pPr marL="228600" marR="0" lvl="0" indent="-228600" algn="l" rtl="0">
              <a:lnSpc>
                <a:spcPct val="80000"/>
              </a:lnSpc>
              <a:spcBef>
                <a:spcPts val="2000"/>
              </a:spcBef>
              <a:spcAft>
                <a:spcPts val="0"/>
              </a:spcAft>
              <a:buClr>
                <a:schemeClr val="accent1"/>
              </a:buClr>
              <a:buSzPct val="74000"/>
              <a:buFont typeface="Noto Sans Symbols"/>
              <a:buChar char="■"/>
            </a:pPr>
            <a:r>
              <a:rPr lang="en-US" sz="1480" b="0" i="0" u="none" strike="noStrike" cap="none">
                <a:solidFill>
                  <a:srgbClr val="595959"/>
                </a:solidFill>
                <a:latin typeface="Rockwell"/>
                <a:ea typeface="Rockwell"/>
                <a:cs typeface="Rockwell"/>
                <a:sym typeface="Rockwell"/>
              </a:rPr>
              <a:t>Can be caused by:</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ckwell"/>
                <a:ea typeface="Rockwell"/>
                <a:cs typeface="Rockwell"/>
                <a:sym typeface="Rockwell"/>
              </a:rPr>
              <a:t>Inconsistent spotting</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ckwell"/>
                <a:ea typeface="Rockwell"/>
                <a:cs typeface="Rockwell"/>
                <a:sym typeface="Rockwell"/>
              </a:rPr>
              <a:t>Overloading</a:t>
            </a:r>
          </a:p>
          <a:p>
            <a:pPr marL="457200" marR="0" lvl="1" indent="-228600" algn="l" rtl="0">
              <a:lnSpc>
                <a:spcPct val="80000"/>
              </a:lnSpc>
              <a:spcBef>
                <a:spcPts val="600"/>
              </a:spcBef>
              <a:spcAft>
                <a:spcPts val="0"/>
              </a:spcAft>
              <a:buClr>
                <a:srgbClr val="B86EB8"/>
              </a:buClr>
              <a:buSzPct val="74000"/>
              <a:buFont typeface="Noto Sans Symbols"/>
              <a:buChar char="■"/>
            </a:pPr>
            <a:r>
              <a:rPr lang="en-US" sz="1480" b="0" i="0" u="none" strike="noStrike" cap="none">
                <a:solidFill>
                  <a:srgbClr val="595959"/>
                </a:solidFill>
                <a:latin typeface="Rockwell"/>
                <a:ea typeface="Rockwell"/>
                <a:cs typeface="Rockwell"/>
                <a:sym typeface="Rockwell"/>
              </a:rPr>
              <a:t>Improper packing (column)</a:t>
            </a:r>
          </a:p>
          <a:p>
            <a:pPr marL="457200" marR="0" lvl="1" indent="-228600" algn="l" rtl="0">
              <a:lnSpc>
                <a:spcPct val="80000"/>
              </a:lnSpc>
              <a:spcBef>
                <a:spcPts val="600"/>
              </a:spcBef>
              <a:buClr>
                <a:srgbClr val="B86EB8"/>
              </a:buClr>
              <a:buSzPct val="74000"/>
              <a:buFont typeface="Noto Sans Symbols"/>
              <a:buChar char="■"/>
            </a:pPr>
            <a:r>
              <a:rPr lang="en-US" sz="1480" b="0" i="0" u="none" strike="noStrike" cap="none">
                <a:solidFill>
                  <a:srgbClr val="595959"/>
                </a:solidFill>
                <a:latin typeface="Rockwell"/>
                <a:ea typeface="Rockwell"/>
                <a:cs typeface="Rockwell"/>
                <a:sym typeface="Rockwell"/>
              </a:rPr>
              <a:t>Poor solvent choice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3"/>
                                        </p:tgtEl>
                                        <p:attrNameLst>
                                          <p:attrName>style.visibility</p:attrName>
                                        </p:attrNameLst>
                                      </p:cBhvr>
                                      <p:to>
                                        <p:strVal val="visible"/>
                                      </p:to>
                                    </p:set>
                                    <p:animEffect transition="in" filter="fade">
                                      <p:cBhvr>
                                        <p:cTn id="7" dur="500"/>
                                        <p:tgtEl>
                                          <p:spTgt spid="20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6">
                                            <p:txEl>
                                              <p:pRg st="0" end="0"/>
                                            </p:txEl>
                                          </p:spTgt>
                                        </p:tgtEl>
                                        <p:attrNameLst>
                                          <p:attrName>style.visibility</p:attrName>
                                        </p:attrNameLst>
                                      </p:cBhvr>
                                      <p:to>
                                        <p:strVal val="visible"/>
                                      </p:to>
                                    </p:set>
                                    <p:animEffect transition="in" filter="fade">
                                      <p:cBhvr>
                                        <p:cTn id="12" dur="500"/>
                                        <p:tgtEl>
                                          <p:spTgt spid="203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6">
                                            <p:txEl>
                                              <p:pRg st="1" end="1"/>
                                            </p:txEl>
                                          </p:spTgt>
                                        </p:tgtEl>
                                        <p:attrNameLst>
                                          <p:attrName>style.visibility</p:attrName>
                                        </p:attrNameLst>
                                      </p:cBhvr>
                                      <p:to>
                                        <p:strVal val="visible"/>
                                      </p:to>
                                    </p:set>
                                    <p:animEffect transition="in" filter="fade">
                                      <p:cBhvr>
                                        <p:cTn id="17" dur="500"/>
                                        <p:tgtEl>
                                          <p:spTgt spid="20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6">
                                            <p:txEl>
                                              <p:pRg st="2" end="2"/>
                                            </p:txEl>
                                          </p:spTgt>
                                        </p:tgtEl>
                                        <p:attrNameLst>
                                          <p:attrName>style.visibility</p:attrName>
                                        </p:attrNameLst>
                                      </p:cBhvr>
                                      <p:to>
                                        <p:strVal val="visible"/>
                                      </p:to>
                                    </p:set>
                                    <p:animEffect transition="in" filter="fade">
                                      <p:cBhvr>
                                        <p:cTn id="22" dur="500"/>
                                        <p:tgtEl>
                                          <p:spTgt spid="203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6">
                                            <p:txEl>
                                              <p:pRg st="3" end="3"/>
                                            </p:txEl>
                                          </p:spTgt>
                                        </p:tgtEl>
                                        <p:attrNameLst>
                                          <p:attrName>style.visibility</p:attrName>
                                        </p:attrNameLst>
                                      </p:cBhvr>
                                      <p:to>
                                        <p:strVal val="visible"/>
                                      </p:to>
                                    </p:set>
                                    <p:animEffect transition="in" filter="fade">
                                      <p:cBhvr>
                                        <p:cTn id="27" dur="500"/>
                                        <p:tgtEl>
                                          <p:spTgt spid="203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36">
                                            <p:txEl>
                                              <p:pRg st="4" end="4"/>
                                            </p:txEl>
                                          </p:spTgt>
                                        </p:tgtEl>
                                        <p:attrNameLst>
                                          <p:attrName>style.visibility</p:attrName>
                                        </p:attrNameLst>
                                      </p:cBhvr>
                                      <p:to>
                                        <p:strVal val="visible"/>
                                      </p:to>
                                    </p:set>
                                    <p:animEffect transition="in" filter="fade">
                                      <p:cBhvr>
                                        <p:cTn id="32" dur="500"/>
                                        <p:tgtEl>
                                          <p:spTgt spid="203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36">
                                            <p:txEl>
                                              <p:pRg st="5" end="5"/>
                                            </p:txEl>
                                          </p:spTgt>
                                        </p:tgtEl>
                                        <p:attrNameLst>
                                          <p:attrName>style.visibility</p:attrName>
                                        </p:attrNameLst>
                                      </p:cBhvr>
                                      <p:to>
                                        <p:strVal val="visible"/>
                                      </p:to>
                                    </p:set>
                                    <p:animEffect transition="in" filter="fade">
                                      <p:cBhvr>
                                        <p:cTn id="37" dur="500"/>
                                        <p:tgtEl>
                                          <p:spTgt spid="203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36">
                                            <p:txEl>
                                              <p:pRg st="6" end="6"/>
                                            </p:txEl>
                                          </p:spTgt>
                                        </p:tgtEl>
                                        <p:attrNameLst>
                                          <p:attrName>style.visibility</p:attrName>
                                        </p:attrNameLst>
                                      </p:cBhvr>
                                      <p:to>
                                        <p:strVal val="visible"/>
                                      </p:to>
                                    </p:set>
                                    <p:animEffect transition="in" filter="fade">
                                      <p:cBhvr>
                                        <p:cTn id="42" dur="500"/>
                                        <p:tgtEl>
                                          <p:spTgt spid="203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Shape 2041"/>
          <p:cNvSpPr txBox="1"/>
          <p:nvPr/>
        </p:nvSpPr>
        <p:spPr>
          <a:xfrm>
            <a:off x="311560" y="3807116"/>
            <a:ext cx="3396749" cy="1661993"/>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Filter and collect alum crystals</a:t>
            </a:r>
          </a:p>
          <a:p>
            <a:pPr marL="0" marR="0" lvl="0" indent="0" algn="l" rtl="0">
              <a:spcBef>
                <a:spcPts val="0"/>
              </a:spcBef>
              <a:buNone/>
            </a:pPr>
            <a:endParaRPr sz="1800">
              <a:solidFill>
                <a:schemeClr val="lt1"/>
              </a:solidFill>
              <a:latin typeface="Rockwell"/>
              <a:ea typeface="Rockwell"/>
              <a:cs typeface="Rockwell"/>
              <a:sym typeface="Rockwell"/>
            </a:endParaRPr>
          </a:p>
          <a:p>
            <a:pPr marL="0" marR="0" lvl="0" indent="0" algn="l" rtl="0">
              <a:spcBef>
                <a:spcPts val="0"/>
              </a:spcBef>
              <a:buSzPct val="25000"/>
              <a:buNone/>
            </a:pPr>
            <a:r>
              <a:rPr lang="en-US" sz="1600">
                <a:solidFill>
                  <a:schemeClr val="lt1"/>
                </a:solidFill>
                <a:latin typeface="Rockwell"/>
                <a:ea typeface="Rockwell"/>
                <a:cs typeface="Rockwell"/>
                <a:sym typeface="Rockwell"/>
              </a:rPr>
              <a:t>Possible Error Sources: crystals escape to filtrate, crystals not washed well and remain wet</a:t>
            </a:r>
          </a:p>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2042" name="Shape 2042"/>
          <p:cNvSpPr txBox="1"/>
          <p:nvPr/>
        </p:nvSpPr>
        <p:spPr>
          <a:xfrm>
            <a:off x="311560" y="3807116"/>
            <a:ext cx="3396749" cy="1661993"/>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Recrystallize alum in ice bath</a:t>
            </a:r>
          </a:p>
          <a:p>
            <a:pPr marL="0" marR="0" lvl="0" indent="0" algn="l" rtl="0">
              <a:spcBef>
                <a:spcPts val="0"/>
              </a:spcBef>
              <a:buNone/>
            </a:pPr>
            <a:endParaRPr sz="1800">
              <a:solidFill>
                <a:schemeClr val="lt1"/>
              </a:solidFill>
              <a:latin typeface="Rockwell"/>
              <a:ea typeface="Rockwell"/>
              <a:cs typeface="Rockwell"/>
              <a:sym typeface="Rockwell"/>
            </a:endParaRPr>
          </a:p>
          <a:p>
            <a:pPr marL="0" marR="0" lvl="0" indent="0" algn="l" rtl="0">
              <a:spcBef>
                <a:spcPts val="0"/>
              </a:spcBef>
              <a:buSzPct val="25000"/>
              <a:buNone/>
            </a:pPr>
            <a:r>
              <a:rPr lang="en-US" sz="1600">
                <a:solidFill>
                  <a:schemeClr val="lt1"/>
                </a:solidFill>
                <a:latin typeface="Rockwell"/>
                <a:ea typeface="Rockwell"/>
                <a:cs typeface="Rockwell"/>
                <a:sym typeface="Rockwell"/>
              </a:rPr>
              <a:t>Possible Error Sources: crystals form too quickly, incomplete recrystallization</a:t>
            </a:r>
          </a:p>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2043" name="Shape 204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Synthesis</a:t>
            </a:r>
          </a:p>
        </p:txBody>
      </p:sp>
      <p:sp>
        <p:nvSpPr>
          <p:cNvPr id="2044" name="Shape 2044"/>
          <p:cNvSpPr txBox="1">
            <a:spLocks noGrp="1"/>
          </p:cNvSpPr>
          <p:nvPr>
            <p:ph type="body" idx="1"/>
          </p:nvPr>
        </p:nvSpPr>
        <p:spPr>
          <a:xfrm>
            <a:off x="455722" y="965540"/>
            <a:ext cx="7599065" cy="2441291"/>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2692"/>
              <a:buFont typeface="Noto Sans Symbols"/>
              <a:buChar char="■"/>
            </a:pPr>
            <a:r>
              <a:rPr lang="en-US" sz="1260" b="0" i="0" u="none" strike="noStrike" cap="none">
                <a:solidFill>
                  <a:srgbClr val="595959"/>
                </a:solidFill>
                <a:latin typeface="Rockwell"/>
                <a:ea typeface="Rockwell"/>
                <a:cs typeface="Rockwell"/>
                <a:sym typeface="Rockwell"/>
              </a:rPr>
              <a:t>Inorganic Synthesis Examples: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ckwell"/>
                <a:ea typeface="Rockwell"/>
                <a:cs typeface="Rockwell"/>
                <a:sym typeface="Rockwell"/>
              </a:rPr>
              <a:t>Synthesis of Coordination Compound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ckwell"/>
                <a:ea typeface="Rockwell"/>
                <a:cs typeface="Rockwell"/>
                <a:sym typeface="Rockwell"/>
              </a:rPr>
              <a:t>Synthesis of Alum from aluminum</a:t>
            </a:r>
          </a:p>
          <a:p>
            <a:pPr marL="228600" marR="0" lvl="0" indent="-228600" algn="l" rtl="0">
              <a:lnSpc>
                <a:spcPct val="80000"/>
              </a:lnSpc>
              <a:spcBef>
                <a:spcPts val="2000"/>
              </a:spcBef>
              <a:spcAft>
                <a:spcPts val="0"/>
              </a:spcAft>
              <a:buClr>
                <a:schemeClr val="accent1"/>
              </a:buClr>
              <a:buSzPct val="72692"/>
              <a:buFont typeface="Noto Sans Symbols"/>
              <a:buChar char="■"/>
            </a:pPr>
            <a:r>
              <a:rPr lang="en-US" sz="1260" b="0" i="0" u="none" strike="noStrike" cap="none">
                <a:solidFill>
                  <a:srgbClr val="595959"/>
                </a:solidFill>
                <a:latin typeface="Rockwell"/>
                <a:ea typeface="Rockwell"/>
                <a:cs typeface="Rockwell"/>
                <a:sym typeface="Rockwell"/>
              </a:rPr>
              <a:t>Organic Synthesis Example: </a:t>
            </a:r>
          </a:p>
          <a:p>
            <a:pPr marL="457200" marR="0" lvl="1" indent="-228600" algn="l" rtl="0">
              <a:lnSpc>
                <a:spcPct val="80000"/>
              </a:lnSpc>
              <a:spcBef>
                <a:spcPts val="600"/>
              </a:spcBef>
              <a:spcAft>
                <a:spcPts val="0"/>
              </a:spcAft>
              <a:buClr>
                <a:srgbClr val="B86EB8"/>
              </a:buClr>
              <a:buSzPct val="72692"/>
              <a:buFont typeface="Noto Sans Symbols"/>
              <a:buChar char="■"/>
            </a:pPr>
            <a:r>
              <a:rPr lang="en-US" sz="1260" b="0" i="0" u="none" strike="noStrike" cap="none">
                <a:solidFill>
                  <a:srgbClr val="595959"/>
                </a:solidFill>
                <a:latin typeface="Rockwell"/>
                <a:ea typeface="Rockwell"/>
                <a:cs typeface="Rockwell"/>
                <a:sym typeface="Rockwell"/>
              </a:rPr>
              <a:t>Synthesis of Aspirin</a:t>
            </a:r>
          </a:p>
          <a:p>
            <a:pPr marL="228600" marR="0" lvl="0" indent="-228600" algn="l" rtl="0">
              <a:lnSpc>
                <a:spcPct val="80000"/>
              </a:lnSpc>
              <a:spcBef>
                <a:spcPts val="2000"/>
              </a:spcBef>
              <a:spcAft>
                <a:spcPts val="0"/>
              </a:spcAft>
              <a:buClr>
                <a:schemeClr val="accent1"/>
              </a:buClr>
              <a:buSzPct val="72692"/>
              <a:buFont typeface="Noto Sans Symbols"/>
              <a:buChar char="■"/>
            </a:pPr>
            <a:r>
              <a:rPr lang="en-US" sz="1260" b="0" i="0" u="none" strike="noStrike" cap="none">
                <a:solidFill>
                  <a:srgbClr val="595959"/>
                </a:solidFill>
                <a:latin typeface="Rockwell"/>
                <a:ea typeface="Rockwell"/>
                <a:cs typeface="Rockwell"/>
                <a:sym typeface="Rockwell"/>
              </a:rPr>
              <a:t>Syntheses are done in solution, and require purification by filtration, recrystalization, column chromatography or a combination</a:t>
            </a:r>
          </a:p>
          <a:p>
            <a:pPr marL="228600" marR="0" lvl="0" indent="-228600" algn="l" rtl="0">
              <a:lnSpc>
                <a:spcPct val="80000"/>
              </a:lnSpc>
              <a:spcBef>
                <a:spcPts val="2000"/>
              </a:spcBef>
              <a:buClr>
                <a:schemeClr val="accent1"/>
              </a:buClr>
              <a:buSzPct val="72692"/>
              <a:buFont typeface="Noto Sans Symbols"/>
              <a:buChar char="■"/>
            </a:pPr>
            <a:r>
              <a:rPr lang="en-US" sz="1260" b="0" i="0" u="none" strike="noStrike" cap="none">
                <a:solidFill>
                  <a:srgbClr val="595959"/>
                </a:solidFill>
                <a:latin typeface="Rockwell"/>
                <a:ea typeface="Rockwell"/>
                <a:cs typeface="Rockwell"/>
                <a:sym typeface="Rockwell"/>
              </a:rPr>
              <a:t>% Yield is calculated; analysis is done by melting point, NMR, IR</a:t>
            </a:r>
          </a:p>
        </p:txBody>
      </p:sp>
      <p:sp>
        <p:nvSpPr>
          <p:cNvPr id="2045" name="Shape 204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2046" name="Shape 2046"/>
          <p:cNvSpPr txBox="1"/>
          <p:nvPr/>
        </p:nvSpPr>
        <p:spPr>
          <a:xfrm>
            <a:off x="0" y="6430210"/>
            <a:ext cx="91440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a:t>
            </a:r>
          </a:p>
        </p:txBody>
      </p:sp>
      <p:sp>
        <p:nvSpPr>
          <p:cNvPr id="2047" name="Shape 204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2048" name="Shape 2048" descr="http://4.bp.blogspot.com/-gGOVRTq5yEc/Tm0VVn-SxjI/AAAAAAAAJxE/gPNnyv6MyQw/s1600/Synthesis_of_Aspirin_3.png"/>
          <p:cNvPicPr preferRelativeResize="0"/>
          <p:nvPr/>
        </p:nvPicPr>
        <p:blipFill rotWithShape="1">
          <a:blip r:embed="rId5">
            <a:alphaModFix/>
          </a:blip>
          <a:srcRect/>
          <a:stretch/>
        </p:blipFill>
        <p:spPr>
          <a:xfrm>
            <a:off x="4086653" y="1465237"/>
            <a:ext cx="3572880" cy="910980"/>
          </a:xfrm>
          <a:prstGeom prst="rect">
            <a:avLst/>
          </a:prstGeom>
          <a:noFill/>
          <a:ln>
            <a:noFill/>
          </a:ln>
        </p:spPr>
      </p:pic>
      <p:sp>
        <p:nvSpPr>
          <p:cNvPr id="2049" name="Shape 2049"/>
          <p:cNvSpPr/>
          <p:nvPr/>
        </p:nvSpPr>
        <p:spPr>
          <a:xfrm rot="10800000" flipH="1">
            <a:off x="2211859" y="2252647"/>
            <a:ext cx="4031428" cy="268128"/>
          </a:xfrm>
          <a:prstGeom prst="uturnArrow">
            <a:avLst>
              <a:gd name="adj1" fmla="val 25000"/>
              <a:gd name="adj2" fmla="val 25000"/>
              <a:gd name="adj3" fmla="val 25000"/>
              <a:gd name="adj4" fmla="val 43750"/>
              <a:gd name="adj5" fmla="val 7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2050" name="Shape 2050"/>
          <p:cNvSpPr txBox="1"/>
          <p:nvPr/>
        </p:nvSpPr>
        <p:spPr>
          <a:xfrm>
            <a:off x="7659532" y="2277490"/>
            <a:ext cx="13929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Virtual Lab</a:t>
            </a:r>
          </a:p>
        </p:txBody>
      </p:sp>
      <p:sp>
        <p:nvSpPr>
          <p:cNvPr id="2051" name="Shape 2051"/>
          <p:cNvSpPr txBox="1"/>
          <p:nvPr/>
        </p:nvSpPr>
        <p:spPr>
          <a:xfrm>
            <a:off x="159159" y="3406830"/>
            <a:ext cx="33667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Synthesizing Alum Procedure:</a:t>
            </a:r>
          </a:p>
        </p:txBody>
      </p:sp>
      <p:pic>
        <p:nvPicPr>
          <p:cNvPr id="2052" name="Shape 2052" descr="http://www.chem.uiuc.edu/chem103/aluminum/product.jpg"/>
          <p:cNvPicPr preferRelativeResize="0"/>
          <p:nvPr/>
        </p:nvPicPr>
        <p:blipFill rotWithShape="1">
          <a:blip r:embed="rId7">
            <a:alphaModFix/>
          </a:blip>
          <a:srcRect r="7177"/>
          <a:stretch/>
        </p:blipFill>
        <p:spPr>
          <a:xfrm>
            <a:off x="6387944" y="3776162"/>
            <a:ext cx="2360640" cy="1904999"/>
          </a:xfrm>
          <a:prstGeom prst="rect">
            <a:avLst/>
          </a:prstGeom>
          <a:noFill/>
          <a:ln>
            <a:noFill/>
          </a:ln>
        </p:spPr>
      </p:pic>
      <p:grpSp>
        <p:nvGrpSpPr>
          <p:cNvPr id="2053" name="Shape 2053"/>
          <p:cNvGrpSpPr/>
          <p:nvPr/>
        </p:nvGrpSpPr>
        <p:grpSpPr>
          <a:xfrm>
            <a:off x="4223064" y="3776162"/>
            <a:ext cx="4525520" cy="2004181"/>
            <a:chOff x="4223064" y="3776162"/>
            <a:chExt cx="4525520" cy="2004181"/>
          </a:xfrm>
        </p:grpSpPr>
        <p:pic>
          <p:nvPicPr>
            <p:cNvPr id="2054" name="Shape 2054" descr="http://www.chem.uiuc.edu/chem103/aluminum/filterppt.jpg"/>
            <p:cNvPicPr preferRelativeResize="0"/>
            <p:nvPr/>
          </p:nvPicPr>
          <p:blipFill rotWithShape="1">
            <a:blip r:embed="rId8">
              <a:alphaModFix/>
            </a:blip>
            <a:srcRect/>
            <a:stretch/>
          </p:blipFill>
          <p:spPr>
            <a:xfrm>
              <a:off x="6837214" y="3776162"/>
              <a:ext cx="1911370" cy="1904999"/>
            </a:xfrm>
            <a:prstGeom prst="rect">
              <a:avLst/>
            </a:prstGeom>
            <a:noFill/>
            <a:ln>
              <a:noFill/>
            </a:ln>
          </p:spPr>
        </p:pic>
        <p:pic>
          <p:nvPicPr>
            <p:cNvPr id="2055" name="Shape 2055" descr="http://www.chem.uiuc.edu/chem103/aluminum/filterapparatus3.jpg"/>
            <p:cNvPicPr preferRelativeResize="0"/>
            <p:nvPr/>
          </p:nvPicPr>
          <p:blipFill rotWithShape="1">
            <a:blip r:embed="rId9">
              <a:alphaModFix/>
            </a:blip>
            <a:srcRect/>
            <a:stretch/>
          </p:blipFill>
          <p:spPr>
            <a:xfrm>
              <a:off x="4223064" y="3776162"/>
              <a:ext cx="2614149" cy="2004181"/>
            </a:xfrm>
            <a:prstGeom prst="rect">
              <a:avLst/>
            </a:prstGeom>
            <a:noFill/>
            <a:ln>
              <a:noFill/>
            </a:ln>
          </p:spPr>
        </p:pic>
      </p:grpSp>
      <p:grpSp>
        <p:nvGrpSpPr>
          <p:cNvPr id="2056" name="Shape 2056"/>
          <p:cNvGrpSpPr/>
          <p:nvPr/>
        </p:nvGrpSpPr>
        <p:grpSpPr>
          <a:xfrm>
            <a:off x="4223063" y="3764494"/>
            <a:ext cx="4525520" cy="2015849"/>
            <a:chOff x="5189837" y="3285082"/>
            <a:chExt cx="3741280" cy="2522391"/>
          </a:xfrm>
        </p:grpSpPr>
        <p:pic>
          <p:nvPicPr>
            <p:cNvPr id="2057" name="Shape 2057" descr="http://www.chem.uiuc.edu/chem103/aluminum/AddEtOHcold.jpg"/>
            <p:cNvPicPr preferRelativeResize="0"/>
            <p:nvPr/>
          </p:nvPicPr>
          <p:blipFill rotWithShape="1">
            <a:blip r:embed="rId10">
              <a:alphaModFix/>
            </a:blip>
            <a:srcRect/>
            <a:stretch/>
          </p:blipFill>
          <p:spPr>
            <a:xfrm>
              <a:off x="7083945" y="3317446"/>
              <a:ext cx="1847172" cy="2462896"/>
            </a:xfrm>
            <a:prstGeom prst="rect">
              <a:avLst/>
            </a:prstGeom>
            <a:noFill/>
            <a:ln>
              <a:noFill/>
            </a:ln>
          </p:spPr>
        </p:pic>
        <p:pic>
          <p:nvPicPr>
            <p:cNvPr id="2058" name="Shape 2058" descr="http://www.chem.uiuc.edu/chem103/aluminum/cool.jpg"/>
            <p:cNvPicPr preferRelativeResize="0"/>
            <p:nvPr/>
          </p:nvPicPr>
          <p:blipFill rotWithShape="1">
            <a:blip r:embed="rId11">
              <a:alphaModFix/>
            </a:blip>
            <a:srcRect/>
            <a:stretch/>
          </p:blipFill>
          <p:spPr>
            <a:xfrm>
              <a:off x="5189837" y="3285082"/>
              <a:ext cx="1891792" cy="2522391"/>
            </a:xfrm>
            <a:prstGeom prst="rect">
              <a:avLst/>
            </a:prstGeom>
            <a:noFill/>
            <a:ln>
              <a:noFill/>
            </a:ln>
          </p:spPr>
        </p:pic>
      </p:grpSp>
      <p:grpSp>
        <p:nvGrpSpPr>
          <p:cNvPr id="2059" name="Shape 2059"/>
          <p:cNvGrpSpPr/>
          <p:nvPr/>
        </p:nvGrpSpPr>
        <p:grpSpPr>
          <a:xfrm>
            <a:off x="4086651" y="3406830"/>
            <a:ext cx="4667055" cy="2361157"/>
            <a:chOff x="4086651" y="3418498"/>
            <a:chExt cx="4667055" cy="2361157"/>
          </a:xfrm>
        </p:grpSpPr>
        <p:pic>
          <p:nvPicPr>
            <p:cNvPr id="2060" name="Shape 2060" descr="http://www.chem.uiuc.edu/chem103/aluminum/translucent.jpg"/>
            <p:cNvPicPr preferRelativeResize="0"/>
            <p:nvPr/>
          </p:nvPicPr>
          <p:blipFill rotWithShape="1">
            <a:blip r:embed="rId12">
              <a:alphaModFix/>
            </a:blip>
            <a:srcRect l="9699" r="9957"/>
            <a:stretch/>
          </p:blipFill>
          <p:spPr>
            <a:xfrm>
              <a:off x="7482329" y="3433862"/>
              <a:ext cx="1271377" cy="2345122"/>
            </a:xfrm>
            <a:prstGeom prst="rect">
              <a:avLst/>
            </a:prstGeom>
            <a:noFill/>
            <a:ln>
              <a:noFill/>
            </a:ln>
          </p:spPr>
        </p:pic>
        <p:pic>
          <p:nvPicPr>
            <p:cNvPr id="2061" name="Shape 2061" descr="http://www.chem.uiuc.edu/chem103/aluminum/stirrAl2O3ppt.jpg"/>
            <p:cNvPicPr preferRelativeResize="0"/>
            <p:nvPr/>
          </p:nvPicPr>
          <p:blipFill rotWithShape="1">
            <a:blip r:embed="rId13">
              <a:alphaModFix/>
            </a:blip>
            <a:srcRect/>
            <a:stretch/>
          </p:blipFill>
          <p:spPr>
            <a:xfrm>
              <a:off x="5434305" y="3421505"/>
              <a:ext cx="2048023" cy="2358150"/>
            </a:xfrm>
            <a:prstGeom prst="rect">
              <a:avLst/>
            </a:prstGeom>
            <a:noFill/>
            <a:ln>
              <a:noFill/>
            </a:ln>
          </p:spPr>
        </p:pic>
        <p:pic>
          <p:nvPicPr>
            <p:cNvPr id="2062" name="Shape 2062" descr="http://www.chem.uiuc.edu/chem103/aluminum/AddH2SO4.jpg"/>
            <p:cNvPicPr preferRelativeResize="0"/>
            <p:nvPr/>
          </p:nvPicPr>
          <p:blipFill rotWithShape="1">
            <a:blip r:embed="rId14">
              <a:alphaModFix/>
            </a:blip>
            <a:srcRect/>
            <a:stretch/>
          </p:blipFill>
          <p:spPr>
            <a:xfrm>
              <a:off x="4086651" y="3418498"/>
              <a:ext cx="1624669" cy="2360486"/>
            </a:xfrm>
            <a:prstGeom prst="rect">
              <a:avLst/>
            </a:prstGeom>
            <a:noFill/>
            <a:ln>
              <a:noFill/>
            </a:ln>
          </p:spPr>
        </p:pic>
      </p:grpSp>
      <p:grpSp>
        <p:nvGrpSpPr>
          <p:cNvPr id="2063" name="Shape 2063"/>
          <p:cNvGrpSpPr/>
          <p:nvPr/>
        </p:nvGrpSpPr>
        <p:grpSpPr>
          <a:xfrm>
            <a:off x="4094049" y="3352310"/>
            <a:ext cx="4661931" cy="2304101"/>
            <a:chOff x="4056978" y="3358092"/>
            <a:chExt cx="4661931" cy="2304101"/>
          </a:xfrm>
        </p:grpSpPr>
        <p:pic>
          <p:nvPicPr>
            <p:cNvPr id="2064" name="Shape 2064" descr="http://www.chem.uiuc.edu/chem103/aluminum/done.jpg"/>
            <p:cNvPicPr preferRelativeResize="0"/>
            <p:nvPr/>
          </p:nvPicPr>
          <p:blipFill rotWithShape="1">
            <a:blip r:embed="rId15">
              <a:alphaModFix/>
            </a:blip>
            <a:srcRect l="11193" r="8844"/>
            <a:stretch/>
          </p:blipFill>
          <p:spPr>
            <a:xfrm>
              <a:off x="6201571" y="3375353"/>
              <a:ext cx="2517338" cy="2286841"/>
            </a:xfrm>
            <a:prstGeom prst="rect">
              <a:avLst/>
            </a:prstGeom>
            <a:noFill/>
            <a:ln>
              <a:noFill/>
            </a:ln>
          </p:spPr>
        </p:pic>
        <p:pic>
          <p:nvPicPr>
            <p:cNvPr id="2065" name="Shape 2065" descr="http://www.chem.uiuc.edu/chem103/aluminum/heatstirr.jpg"/>
            <p:cNvPicPr preferRelativeResize="0"/>
            <p:nvPr/>
          </p:nvPicPr>
          <p:blipFill rotWithShape="1">
            <a:blip r:embed="rId16">
              <a:alphaModFix/>
            </a:blip>
            <a:srcRect l="7227" r="12237"/>
            <a:stretch/>
          </p:blipFill>
          <p:spPr>
            <a:xfrm>
              <a:off x="4056978" y="3358092"/>
              <a:ext cx="2149237" cy="2304101"/>
            </a:xfrm>
            <a:prstGeom prst="rect">
              <a:avLst/>
            </a:prstGeom>
            <a:noFill/>
            <a:ln>
              <a:noFill/>
            </a:ln>
          </p:spPr>
        </p:pic>
      </p:grpSp>
      <p:grpSp>
        <p:nvGrpSpPr>
          <p:cNvPr id="2066" name="Shape 2066"/>
          <p:cNvGrpSpPr/>
          <p:nvPr/>
        </p:nvGrpSpPr>
        <p:grpSpPr>
          <a:xfrm>
            <a:off x="3895223" y="3253393"/>
            <a:ext cx="4860758" cy="2550437"/>
            <a:chOff x="4173775" y="3257264"/>
            <a:chExt cx="4779812" cy="2534748"/>
          </a:xfrm>
        </p:grpSpPr>
        <p:pic>
          <p:nvPicPr>
            <p:cNvPr id="2067" name="Shape 2067" descr="http://www.chem.uiuc.edu/chem103/aluminum/AlBeaker2.jpg"/>
            <p:cNvPicPr preferRelativeResize="0"/>
            <p:nvPr/>
          </p:nvPicPr>
          <p:blipFill rotWithShape="1">
            <a:blip r:embed="rId17">
              <a:alphaModFix/>
            </a:blip>
            <a:srcRect/>
            <a:stretch/>
          </p:blipFill>
          <p:spPr>
            <a:xfrm>
              <a:off x="4173775" y="3281289"/>
              <a:ext cx="2437594" cy="2510723"/>
            </a:xfrm>
            <a:prstGeom prst="rect">
              <a:avLst/>
            </a:prstGeom>
            <a:noFill/>
            <a:ln>
              <a:noFill/>
            </a:ln>
          </p:spPr>
        </p:pic>
        <p:pic>
          <p:nvPicPr>
            <p:cNvPr id="2068" name="Shape 2068" descr="http://www.chem.uiuc.edu/chem103/aluminum/AddNaOH2.jpg"/>
            <p:cNvPicPr preferRelativeResize="0"/>
            <p:nvPr/>
          </p:nvPicPr>
          <p:blipFill rotWithShape="1">
            <a:blip r:embed="rId18">
              <a:alphaModFix/>
            </a:blip>
            <a:srcRect/>
            <a:stretch/>
          </p:blipFill>
          <p:spPr>
            <a:xfrm>
              <a:off x="6611370" y="3257264"/>
              <a:ext cx="2342217" cy="2498365"/>
            </a:xfrm>
            <a:prstGeom prst="rect">
              <a:avLst/>
            </a:prstGeom>
            <a:noFill/>
            <a:ln>
              <a:noFill/>
            </a:ln>
          </p:spPr>
        </p:pic>
      </p:grpSp>
      <p:sp>
        <p:nvSpPr>
          <p:cNvPr id="2069" name="Shape 2069"/>
          <p:cNvSpPr txBox="1"/>
          <p:nvPr/>
        </p:nvSpPr>
        <p:spPr>
          <a:xfrm>
            <a:off x="4981389" y="5780344"/>
            <a:ext cx="4162607" cy="1084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900">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p>
          <a:p>
            <a:pPr marL="0" marR="0" lvl="0" indent="0" algn="l" rtl="0">
              <a:spcBef>
                <a:spcPts val="0"/>
              </a:spcBef>
              <a:buSzPct val="25000"/>
              <a:buNone/>
            </a:pPr>
            <a:r>
              <a:rPr lang="en-US" sz="900">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lang="en-US" sz="1050">
                <a:solidFill>
                  <a:schemeClr val="dk1"/>
                </a:solidFill>
                <a:latin typeface="Rockwell"/>
                <a:ea typeface="Rockwell"/>
                <a:cs typeface="Rockwell"/>
                <a:sym typeface="Rockwell"/>
              </a:rPr>
              <a:t>	</a:t>
            </a:r>
          </a:p>
        </p:txBody>
      </p:sp>
      <p:sp>
        <p:nvSpPr>
          <p:cNvPr id="2070" name="Shape 2070"/>
          <p:cNvSpPr txBox="1"/>
          <p:nvPr/>
        </p:nvSpPr>
        <p:spPr>
          <a:xfrm>
            <a:off x="0" y="5792012"/>
            <a:ext cx="4981388" cy="1061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p>
        </p:txBody>
      </p:sp>
      <p:sp>
        <p:nvSpPr>
          <p:cNvPr id="2071" name="Shape 2071"/>
          <p:cNvSpPr txBox="1"/>
          <p:nvPr/>
        </p:nvSpPr>
        <p:spPr>
          <a:xfrm>
            <a:off x="311560" y="3807114"/>
            <a:ext cx="3396749" cy="1645920"/>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H</a:t>
            </a:r>
            <a:r>
              <a:rPr lang="en-US" sz="1800" baseline="-25000">
                <a:solidFill>
                  <a:schemeClr val="lt1"/>
                </a:solidFill>
                <a:latin typeface="Rockwell"/>
                <a:ea typeface="Rockwell"/>
                <a:cs typeface="Rockwell"/>
                <a:sym typeface="Rockwell"/>
              </a:rPr>
              <a:t>2</a:t>
            </a:r>
            <a:r>
              <a:rPr lang="en-US" sz="1800">
                <a:solidFill>
                  <a:schemeClr val="lt1"/>
                </a:solidFill>
                <a:latin typeface="Rockwell"/>
                <a:ea typeface="Rockwell"/>
                <a:cs typeface="Rockwell"/>
                <a:sym typeface="Rockwell"/>
              </a:rPr>
              <a:t>SO</a:t>
            </a:r>
            <a:r>
              <a:rPr lang="en-US" sz="1800" baseline="-25000">
                <a:solidFill>
                  <a:schemeClr val="lt1"/>
                </a:solidFill>
                <a:latin typeface="Rockwell"/>
                <a:ea typeface="Rockwell"/>
                <a:cs typeface="Rockwell"/>
                <a:sym typeface="Rockwell"/>
              </a:rPr>
              <a:t>4</a:t>
            </a:r>
            <a:r>
              <a:rPr lang="en-US" sz="1800">
                <a:solidFill>
                  <a:schemeClr val="lt1"/>
                </a:solidFill>
                <a:latin typeface="Rockwell"/>
                <a:ea typeface="Rockwell"/>
                <a:cs typeface="Rockwell"/>
                <a:sym typeface="Rockwell"/>
              </a:rPr>
              <a:t> is added to ppt Al(OH)</a:t>
            </a:r>
            <a:r>
              <a:rPr lang="en-US" sz="1800" baseline="-25000">
                <a:solidFill>
                  <a:schemeClr val="lt1"/>
                </a:solidFill>
                <a:latin typeface="Rockwell"/>
                <a:ea typeface="Rockwell"/>
                <a:cs typeface="Rockwell"/>
                <a:sym typeface="Rockwell"/>
              </a:rPr>
              <a:t>3</a:t>
            </a:r>
          </a:p>
          <a:p>
            <a:pPr marL="0" marR="0" lvl="0" indent="0" algn="l" rtl="0">
              <a:spcBef>
                <a:spcPts val="0"/>
              </a:spcBef>
              <a:buNone/>
            </a:pPr>
            <a:endParaRPr sz="1800">
              <a:solidFill>
                <a:schemeClr val="lt1"/>
              </a:solidFill>
              <a:latin typeface="Rockwell"/>
              <a:ea typeface="Rockwell"/>
              <a:cs typeface="Rockwell"/>
              <a:sym typeface="Rockwell"/>
            </a:endParaRPr>
          </a:p>
          <a:p>
            <a:pPr marL="0" marR="0" lvl="0" indent="0" algn="l" rtl="0">
              <a:spcBef>
                <a:spcPts val="0"/>
              </a:spcBef>
              <a:buSzPct val="25000"/>
              <a:buNone/>
            </a:pPr>
            <a:r>
              <a:rPr lang="en-US" sz="1600">
                <a:solidFill>
                  <a:schemeClr val="lt1"/>
                </a:solidFill>
                <a:latin typeface="Rockwell"/>
                <a:ea typeface="Rockwell"/>
                <a:cs typeface="Rockwell"/>
                <a:sym typeface="Rockwell"/>
              </a:rPr>
              <a:t>Possible Error Sources: incomplete precipitation</a:t>
            </a:r>
          </a:p>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2072" name="Shape 2072"/>
          <p:cNvSpPr txBox="1"/>
          <p:nvPr/>
        </p:nvSpPr>
        <p:spPr>
          <a:xfrm>
            <a:off x="311560" y="3807114"/>
            <a:ext cx="3396749" cy="1692771"/>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Mixture heated until no Al(s) is left</a:t>
            </a:r>
          </a:p>
          <a:p>
            <a:pPr marL="0" marR="0" lvl="0" indent="0" algn="l" rtl="0">
              <a:spcBef>
                <a:spcPts val="0"/>
              </a:spcBef>
              <a:buNone/>
            </a:pPr>
            <a:endParaRPr sz="1800">
              <a:solidFill>
                <a:schemeClr val="lt1"/>
              </a:solidFill>
              <a:latin typeface="Rockwell"/>
              <a:ea typeface="Rockwell"/>
              <a:cs typeface="Rockwell"/>
              <a:sym typeface="Rockwell"/>
            </a:endParaRPr>
          </a:p>
          <a:p>
            <a:pPr marL="0" marR="0" lvl="0" indent="0" algn="l" rtl="0">
              <a:spcBef>
                <a:spcPts val="0"/>
              </a:spcBef>
              <a:buSzPct val="25000"/>
              <a:buNone/>
            </a:pPr>
            <a:r>
              <a:rPr lang="en-US" sz="1600">
                <a:solidFill>
                  <a:schemeClr val="lt1"/>
                </a:solidFill>
                <a:latin typeface="Rockwell"/>
                <a:ea typeface="Rockwell"/>
                <a:cs typeface="Rockwell"/>
                <a:sym typeface="Rockwell"/>
              </a:rPr>
              <a:t>Possible Error Sources: some Al(s) remains undissolved</a:t>
            </a:r>
          </a:p>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2073" name="Shape 2073"/>
          <p:cNvSpPr txBox="1"/>
          <p:nvPr/>
        </p:nvSpPr>
        <p:spPr>
          <a:xfrm>
            <a:off x="311560" y="3717419"/>
            <a:ext cx="3396749" cy="1938991"/>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Source of aluminum is reacted with KOH</a:t>
            </a:r>
          </a:p>
          <a:p>
            <a:pPr marL="0" marR="0" lvl="0" indent="0" algn="l" rtl="0">
              <a:spcBef>
                <a:spcPts val="0"/>
              </a:spcBef>
              <a:buNone/>
            </a:pPr>
            <a:endParaRPr sz="1800">
              <a:solidFill>
                <a:schemeClr val="lt1"/>
              </a:solidFill>
              <a:latin typeface="Rockwell"/>
              <a:ea typeface="Rockwell"/>
              <a:cs typeface="Rockwell"/>
              <a:sym typeface="Rockwell"/>
            </a:endParaRPr>
          </a:p>
          <a:p>
            <a:pPr marL="0" marR="0" lvl="0" indent="0" algn="l" rtl="0">
              <a:spcBef>
                <a:spcPts val="0"/>
              </a:spcBef>
              <a:buSzPct val="25000"/>
              <a:buNone/>
            </a:pPr>
            <a:r>
              <a:rPr lang="en-US" sz="1600">
                <a:solidFill>
                  <a:schemeClr val="lt1"/>
                </a:solidFill>
                <a:latin typeface="Rockwell"/>
                <a:ea typeface="Rockwell"/>
                <a:cs typeface="Rockwell"/>
                <a:sym typeface="Rockwell"/>
              </a:rPr>
              <a:t>Possible Error Sources: impurity in Al (such as plastic coating) prevents complete rxn</a:t>
            </a:r>
          </a:p>
          <a:p>
            <a:pPr marL="0" marR="0" lvl="0" indent="0" algn="l" rtl="0">
              <a:spcBef>
                <a:spcPts val="0"/>
              </a:spcBef>
              <a:buNone/>
            </a:pPr>
            <a:endParaRPr sz="1800">
              <a:solidFill>
                <a:schemeClr val="lt1"/>
              </a:solidFill>
              <a:latin typeface="Rockwell"/>
              <a:ea typeface="Rockwell"/>
              <a:cs typeface="Rockwell"/>
              <a:sym typeface="Rockwell"/>
            </a:endParaRPr>
          </a:p>
        </p:txBody>
      </p:sp>
      <p:pic>
        <p:nvPicPr>
          <p:cNvPr id="2074" name="Shape 2074" descr="http://cdn.meme.am/instances/500x/58399345.jpg"/>
          <p:cNvPicPr preferRelativeResize="0"/>
          <p:nvPr/>
        </p:nvPicPr>
        <p:blipFill rotWithShape="1">
          <a:blip r:embed="rId19">
            <a:alphaModFix/>
          </a:blip>
          <a:srcRect/>
          <a:stretch/>
        </p:blipFill>
        <p:spPr>
          <a:xfrm>
            <a:off x="4223064" y="0"/>
            <a:ext cx="1776175" cy="1341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66"/>
                                        </p:tgtEl>
                                      </p:cBhvr>
                                    </p:animEffect>
                                    <p:set>
                                      <p:cBhvr>
                                        <p:cTn id="7" dur="1" fill="hold">
                                          <p:stCondLst>
                                            <p:cond delay="500"/>
                                          </p:stCondLst>
                                        </p:cTn>
                                        <p:tgtEl>
                                          <p:spTgt spid="2066"/>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2073"/>
                                        </p:tgtEl>
                                        <p:attrNameLst>
                                          <p:attrName>ppt_y</p:attrName>
                                        </p:attrNameLst>
                                      </p:cBhvr>
                                      <p:tavLst>
                                        <p:tav tm="0">
                                          <p:val>
                                            <p:strVal val="#ppt_y"/>
                                          </p:val>
                                        </p:tav>
                                        <p:tav tm="100000">
                                          <p:val>
                                            <p:strVal val="#ppt_y+1"/>
                                          </p:val>
                                        </p:tav>
                                      </p:tavLst>
                                    </p:anim>
                                    <p:set>
                                      <p:cBhvr>
                                        <p:cTn id="10" dur="1" fill="hold">
                                          <p:stCondLst>
                                            <p:cond delay="500"/>
                                          </p:stCondLst>
                                        </p:cTn>
                                        <p:tgtEl>
                                          <p:spTgt spid="207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63"/>
                                        </p:tgtEl>
                                      </p:cBhvr>
                                    </p:animEffect>
                                    <p:set>
                                      <p:cBhvr>
                                        <p:cTn id="15" dur="1" fill="hold">
                                          <p:stCondLst>
                                            <p:cond delay="500"/>
                                          </p:stCondLst>
                                        </p:cTn>
                                        <p:tgtEl>
                                          <p:spTgt spid="2063"/>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2072"/>
                                        </p:tgtEl>
                                        <p:attrNameLst>
                                          <p:attrName>ppt_y</p:attrName>
                                        </p:attrNameLst>
                                      </p:cBhvr>
                                      <p:tavLst>
                                        <p:tav tm="0">
                                          <p:val>
                                            <p:strVal val="#ppt_y"/>
                                          </p:val>
                                        </p:tav>
                                        <p:tav tm="100000">
                                          <p:val>
                                            <p:strVal val="#ppt_y+1"/>
                                          </p:val>
                                        </p:tav>
                                      </p:tavLst>
                                    </p:anim>
                                    <p:set>
                                      <p:cBhvr>
                                        <p:cTn id="18" dur="1" fill="hold">
                                          <p:stCondLst>
                                            <p:cond delay="500"/>
                                          </p:stCondLst>
                                        </p:cTn>
                                        <p:tgtEl>
                                          <p:spTgt spid="207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059"/>
                                        </p:tgtEl>
                                      </p:cBhvr>
                                    </p:animEffect>
                                    <p:set>
                                      <p:cBhvr>
                                        <p:cTn id="23" dur="1" fill="hold">
                                          <p:stCondLst>
                                            <p:cond delay="500"/>
                                          </p:stCondLst>
                                        </p:cTn>
                                        <p:tgtEl>
                                          <p:spTgt spid="2059"/>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071"/>
                                        </p:tgtEl>
                                        <p:attrNameLst>
                                          <p:attrName>ppt_y</p:attrName>
                                        </p:attrNameLst>
                                      </p:cBhvr>
                                      <p:tavLst>
                                        <p:tav tm="0">
                                          <p:val>
                                            <p:strVal val="#ppt_y"/>
                                          </p:val>
                                        </p:tav>
                                        <p:tav tm="100000">
                                          <p:val>
                                            <p:strVal val="#ppt_y+1"/>
                                          </p:val>
                                        </p:tav>
                                      </p:tavLst>
                                    </p:anim>
                                    <p:set>
                                      <p:cBhvr>
                                        <p:cTn id="26" dur="1" fill="hold">
                                          <p:stCondLst>
                                            <p:cond delay="500"/>
                                          </p:stCondLst>
                                        </p:cTn>
                                        <p:tgtEl>
                                          <p:spTgt spid="20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56"/>
                                        </p:tgtEl>
                                      </p:cBhvr>
                                    </p:animEffect>
                                    <p:set>
                                      <p:cBhvr>
                                        <p:cTn id="31" dur="1" fill="hold">
                                          <p:stCondLst>
                                            <p:cond delay="500"/>
                                          </p:stCondLst>
                                        </p:cTn>
                                        <p:tgtEl>
                                          <p:spTgt spid="2056"/>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2042"/>
                                        </p:tgtEl>
                                        <p:attrNameLst>
                                          <p:attrName>ppt_y</p:attrName>
                                        </p:attrNameLst>
                                      </p:cBhvr>
                                      <p:tavLst>
                                        <p:tav tm="0">
                                          <p:val>
                                            <p:strVal val="#ppt_y"/>
                                          </p:val>
                                        </p:tav>
                                        <p:tav tm="100000">
                                          <p:val>
                                            <p:strVal val="#ppt_y+1"/>
                                          </p:val>
                                        </p:tav>
                                      </p:tavLst>
                                    </p:anim>
                                    <p:set>
                                      <p:cBhvr>
                                        <p:cTn id="34" dur="1" fill="hold">
                                          <p:stCondLst>
                                            <p:cond delay="500"/>
                                          </p:stCondLst>
                                        </p:cTn>
                                        <p:tgtEl>
                                          <p:spTgt spid="20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053"/>
                                        </p:tgtEl>
                                      </p:cBhvr>
                                    </p:animEffect>
                                    <p:set>
                                      <p:cBhvr>
                                        <p:cTn id="39" dur="1" fill="hold">
                                          <p:stCondLst>
                                            <p:cond delay="500"/>
                                          </p:stCondLst>
                                        </p:cTn>
                                        <p:tgtEl>
                                          <p:spTgt spid="2053"/>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2041"/>
                                        </p:tgtEl>
                                        <p:attrNameLst>
                                          <p:attrName>ppt_y</p:attrName>
                                        </p:attrNameLst>
                                      </p:cBhvr>
                                      <p:tavLst>
                                        <p:tav tm="0">
                                          <p:val>
                                            <p:strVal val="#ppt_y"/>
                                          </p:val>
                                        </p:tav>
                                        <p:tav tm="100000">
                                          <p:val>
                                            <p:strVal val="#ppt_y+1"/>
                                          </p:val>
                                        </p:tav>
                                      </p:tavLst>
                                    </p:anim>
                                    <p:set>
                                      <p:cBhvr>
                                        <p:cTn id="42" dur="1" fill="hold">
                                          <p:stCondLst>
                                            <p:cond delay="500"/>
                                          </p:stCondLst>
                                        </p:cTn>
                                        <p:tgtEl>
                                          <p:spTgt spid="20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Shape 2079"/>
          <p:cNvSpPr txBox="1">
            <a:spLocks noGrp="1"/>
          </p:cNvSpPr>
          <p:nvPr>
            <p:ph type="body" idx="1"/>
          </p:nvPr>
        </p:nvSpPr>
        <p:spPr>
          <a:xfrm>
            <a:off x="455722" y="1110915"/>
            <a:ext cx="3700395" cy="4642192"/>
          </a:xfrm>
          <a:prstGeom prst="rect">
            <a:avLst/>
          </a:prstGeom>
          <a:solidFill>
            <a:srgbClr val="C0C0D6"/>
          </a:solid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Assumption:  Endpoint is equivalence point</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This is not true – we actually “overshoot” before indicator changes</a:t>
            </a:r>
          </a:p>
          <a:p>
            <a:pPr marL="228600" marR="0" lvl="0" indent="-228600" algn="l" rtl="0">
              <a:lnSpc>
                <a:spcPct val="9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Possible Sources of Error:</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Overshoot Endpoint</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Moles of titrant (and therefore analyte) too high</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Not reading to bottom of meniscus</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Moles of titrant too low</a:t>
            </a:r>
          </a:p>
          <a:p>
            <a:pPr marL="457200" marR="0" lvl="1" indent="-228600" algn="l" rtl="0">
              <a:lnSpc>
                <a:spcPct val="90000"/>
              </a:lnSpc>
              <a:spcBef>
                <a:spcPts val="600"/>
              </a:spcBef>
              <a:spcAft>
                <a:spcPts val="0"/>
              </a:spcAft>
              <a:buClr>
                <a:srgbClr val="B86EB8"/>
              </a:buClr>
              <a:buSzPct val="73455"/>
              <a:buFont typeface="Noto Sans Symbols"/>
              <a:buChar char="■"/>
            </a:pPr>
            <a:r>
              <a:rPr lang="en-US" sz="1665" b="0" i="0" u="none" strike="noStrike" cap="none">
                <a:solidFill>
                  <a:srgbClr val="595959"/>
                </a:solidFill>
                <a:latin typeface="Rockwell"/>
                <a:ea typeface="Rockwell"/>
                <a:cs typeface="Rockwell"/>
                <a:sym typeface="Rockwell"/>
              </a:rPr>
              <a:t>Concentration of titrant not what expected</a:t>
            </a:r>
          </a:p>
          <a:p>
            <a:pPr marL="685800" marR="0" lvl="2" indent="-228600" algn="l" rtl="0">
              <a:lnSpc>
                <a:spcPct val="90000"/>
              </a:lnSpc>
              <a:spcBef>
                <a:spcPts val="6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Be sure to rinse buret with titrant first to control for this</a:t>
            </a:r>
          </a:p>
          <a:p>
            <a:pPr marL="685800" marR="0" lvl="2" indent="-228600" algn="l" rtl="0">
              <a:lnSpc>
                <a:spcPct val="90000"/>
              </a:lnSpc>
              <a:spcBef>
                <a:spcPts val="600"/>
              </a:spcBef>
              <a:buClr>
                <a:schemeClr val="accent1"/>
              </a:buClr>
              <a:buSzPct val="73455"/>
              <a:buFont typeface="Noto Sans Symbols"/>
              <a:buNone/>
            </a:pPr>
            <a:endParaRPr sz="1665" b="0" i="0" u="none" strike="noStrike" cap="none">
              <a:solidFill>
                <a:srgbClr val="595959"/>
              </a:solidFill>
              <a:latin typeface="Rockwell"/>
              <a:ea typeface="Rockwell"/>
              <a:cs typeface="Rockwell"/>
              <a:sym typeface="Rockwell"/>
            </a:endParaRPr>
          </a:p>
        </p:txBody>
      </p:sp>
      <p:grpSp>
        <p:nvGrpSpPr>
          <p:cNvPr id="2080" name="Shape 2080"/>
          <p:cNvGrpSpPr/>
          <p:nvPr/>
        </p:nvGrpSpPr>
        <p:grpSpPr>
          <a:xfrm>
            <a:off x="6209998" y="2948883"/>
            <a:ext cx="2842496" cy="1489264"/>
            <a:chOff x="6191173" y="4438148"/>
            <a:chExt cx="2701720" cy="1489264"/>
          </a:xfrm>
        </p:grpSpPr>
        <p:pic>
          <p:nvPicPr>
            <p:cNvPr id="2081" name="Shape 2081" descr="http://chemwiki.ucdavis.edu/@api/deki/files/65868/=tcc-KaCompare.png?revision=1&amp;size=bestfit&amp;width=526&amp;height=275"/>
            <p:cNvPicPr preferRelativeResize="0"/>
            <p:nvPr/>
          </p:nvPicPr>
          <p:blipFill rotWithShape="1">
            <a:blip r:embed="rId3">
              <a:alphaModFix/>
            </a:blip>
            <a:srcRect r="51916"/>
            <a:stretch/>
          </p:blipFill>
          <p:spPr>
            <a:xfrm>
              <a:off x="6191173" y="4438148"/>
              <a:ext cx="1369687" cy="1489264"/>
            </a:xfrm>
            <a:prstGeom prst="rect">
              <a:avLst/>
            </a:prstGeom>
            <a:noFill/>
            <a:ln>
              <a:noFill/>
            </a:ln>
          </p:spPr>
        </p:pic>
        <p:pic>
          <p:nvPicPr>
            <p:cNvPr id="2082" name="Shape 2082" descr="http://chemwiki.ucdavis.edu/@api/deki/files/65868/=tcc-KaCompare.png?revision=1&amp;size=bestfit&amp;width=526&amp;height=275"/>
            <p:cNvPicPr preferRelativeResize="0"/>
            <p:nvPr/>
          </p:nvPicPr>
          <p:blipFill rotWithShape="1">
            <a:blip r:embed="rId3">
              <a:alphaModFix/>
            </a:blip>
            <a:srcRect l="51525"/>
            <a:stretch/>
          </p:blipFill>
          <p:spPr>
            <a:xfrm>
              <a:off x="7512082" y="4438148"/>
              <a:ext cx="1380811" cy="1489264"/>
            </a:xfrm>
            <a:prstGeom prst="rect">
              <a:avLst/>
            </a:prstGeom>
            <a:noFill/>
            <a:ln>
              <a:noFill/>
            </a:ln>
          </p:spPr>
        </p:pic>
      </p:grpSp>
      <p:sp>
        <p:nvSpPr>
          <p:cNvPr id="2083" name="Shape 2083"/>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Titration- Acid/Base</a:t>
            </a:r>
          </a:p>
        </p:txBody>
      </p:sp>
      <p:sp>
        <p:nvSpPr>
          <p:cNvPr id="2084" name="Shape 208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085" name="Shape 2085"/>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 1</a:t>
            </a:r>
          </a:p>
        </p:txBody>
      </p:sp>
      <p:sp>
        <p:nvSpPr>
          <p:cNvPr id="2086" name="Shape 2086"/>
          <p:cNvSpPr txBox="1"/>
          <p:nvPr/>
        </p:nvSpPr>
        <p:spPr>
          <a:xfrm>
            <a:off x="8144771" y="2209624"/>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2087" name="Shape 2087" descr="http://2.bp.blogspot.com/-yekjV9EMOv4/Vc2aMJ_PrmI/AAAAAAAAAJI/kyvBPUOndj4/s400/titration.jpg"/>
          <p:cNvPicPr preferRelativeResize="0"/>
          <p:nvPr/>
        </p:nvPicPr>
        <p:blipFill rotWithShape="1">
          <a:blip r:embed="rId6">
            <a:alphaModFix/>
          </a:blip>
          <a:srcRect t="4576"/>
          <a:stretch/>
        </p:blipFill>
        <p:spPr>
          <a:xfrm>
            <a:off x="361151" y="981526"/>
            <a:ext cx="3808821" cy="4766571"/>
          </a:xfrm>
          <a:prstGeom prst="rect">
            <a:avLst/>
          </a:prstGeom>
          <a:noFill/>
          <a:ln>
            <a:noFill/>
          </a:ln>
        </p:spPr>
      </p:pic>
      <p:pic>
        <p:nvPicPr>
          <p:cNvPr id="2088" name="Shape 2088" descr="http://3.bp.blogspot.com/-w-Ciuc_NA-Y/Vc2eIyd3sZI/AAAAAAAAAJQ/xiSxSjpvgZ0/s320/Titration.gif"/>
          <p:cNvPicPr preferRelativeResize="0"/>
          <p:nvPr/>
        </p:nvPicPr>
        <p:blipFill rotWithShape="1">
          <a:blip r:embed="rId7">
            <a:alphaModFix/>
          </a:blip>
          <a:srcRect/>
          <a:stretch/>
        </p:blipFill>
        <p:spPr>
          <a:xfrm>
            <a:off x="4881355" y="745991"/>
            <a:ext cx="2192983" cy="2131307"/>
          </a:xfrm>
          <a:prstGeom prst="rect">
            <a:avLst/>
          </a:prstGeom>
          <a:noFill/>
          <a:ln>
            <a:noFill/>
          </a:ln>
        </p:spPr>
      </p:pic>
      <p:pic>
        <p:nvPicPr>
          <p:cNvPr id="2089" name="Shape 2089" descr="186indicators"/>
          <p:cNvPicPr preferRelativeResize="0"/>
          <p:nvPr/>
        </p:nvPicPr>
        <p:blipFill rotWithShape="1">
          <a:blip r:embed="rId8">
            <a:alphaModFix/>
          </a:blip>
          <a:srcRect/>
          <a:stretch/>
        </p:blipFill>
        <p:spPr>
          <a:xfrm>
            <a:off x="4367283" y="740010"/>
            <a:ext cx="3193576" cy="2153684"/>
          </a:xfrm>
          <a:prstGeom prst="rect">
            <a:avLst/>
          </a:prstGeom>
          <a:noFill/>
          <a:ln>
            <a:noFill/>
          </a:ln>
        </p:spPr>
      </p:pic>
      <p:sp>
        <p:nvSpPr>
          <p:cNvPr id="2090" name="Shape 2090"/>
          <p:cNvSpPr txBox="1"/>
          <p:nvPr/>
        </p:nvSpPr>
        <p:spPr>
          <a:xfrm>
            <a:off x="6705843" y="2578956"/>
            <a:ext cx="90960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9"/>
              </a:rPr>
              <a:t>Source</a:t>
            </a:r>
          </a:p>
        </p:txBody>
      </p:sp>
      <p:sp>
        <p:nvSpPr>
          <p:cNvPr id="2091" name="Shape 2091"/>
          <p:cNvSpPr txBox="1"/>
          <p:nvPr/>
        </p:nvSpPr>
        <p:spPr>
          <a:xfrm>
            <a:off x="3302757" y="5780344"/>
            <a:ext cx="5841238" cy="1084911"/>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900">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pPr marL="0" marR="0" lvl="0" indent="0" algn="l" rtl="0">
              <a:spcBef>
                <a:spcPts val="0"/>
              </a:spcBef>
              <a:buSzPct val="25000"/>
              <a:buNone/>
            </a:pPr>
            <a:r>
              <a:rPr lang="en-US" sz="900">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lang="en-US" sz="1050">
                <a:solidFill>
                  <a:schemeClr val="dk1"/>
                </a:solidFill>
                <a:latin typeface="Rockwell"/>
                <a:ea typeface="Rockwell"/>
                <a:cs typeface="Rockwell"/>
                <a:sym typeface="Rockwell"/>
              </a:rPr>
              <a:t>	</a:t>
            </a:r>
          </a:p>
        </p:txBody>
      </p:sp>
      <p:sp>
        <p:nvSpPr>
          <p:cNvPr id="2092" name="Shape 2092"/>
          <p:cNvSpPr txBox="1"/>
          <p:nvPr/>
        </p:nvSpPr>
        <p:spPr>
          <a:xfrm>
            <a:off x="0" y="5777944"/>
            <a:ext cx="3302758" cy="1088135"/>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a:p>
            <a:pPr marL="0" marR="0" lvl="1" indent="0" algn="l" rtl="0">
              <a:spcBef>
                <a:spcPts val="0"/>
              </a:spcBef>
              <a:buNone/>
            </a:pPr>
            <a:endParaRPr sz="900" b="0" i="0" u="sng" strike="noStrike" cap="none">
              <a:solidFill>
                <a:schemeClr val="dk1"/>
              </a:solidFill>
              <a:latin typeface="Rockwell"/>
              <a:ea typeface="Rockwell"/>
              <a:cs typeface="Rockwell"/>
              <a:sym typeface="Rockwell"/>
            </a:endParaRPr>
          </a:p>
        </p:txBody>
      </p:sp>
      <p:grpSp>
        <p:nvGrpSpPr>
          <p:cNvPr id="2093" name="Shape 2093"/>
          <p:cNvGrpSpPr/>
          <p:nvPr/>
        </p:nvGrpSpPr>
        <p:grpSpPr>
          <a:xfrm>
            <a:off x="6203168" y="2948884"/>
            <a:ext cx="2848557" cy="1489860"/>
            <a:chOff x="4877460" y="2948288"/>
            <a:chExt cx="2848557" cy="1489860"/>
          </a:xfrm>
        </p:grpSpPr>
        <p:pic>
          <p:nvPicPr>
            <p:cNvPr id="2094" name="Shape 2094" descr="http://chemwiki.ucdavis.edu/@api/deki/files/65866/=tccSaSb.png?revision=1&amp;size=bestfit&amp;width=268&amp;height=277"/>
            <p:cNvPicPr preferRelativeResize="0"/>
            <p:nvPr/>
          </p:nvPicPr>
          <p:blipFill rotWithShape="1">
            <a:blip r:embed="rId10">
              <a:alphaModFix/>
            </a:blip>
            <a:srcRect/>
            <a:stretch/>
          </p:blipFill>
          <p:spPr>
            <a:xfrm>
              <a:off x="4877460" y="2948288"/>
              <a:ext cx="1441453" cy="1489860"/>
            </a:xfrm>
            <a:prstGeom prst="rect">
              <a:avLst/>
            </a:prstGeom>
            <a:noFill/>
            <a:ln>
              <a:noFill/>
            </a:ln>
          </p:spPr>
        </p:pic>
        <p:pic>
          <p:nvPicPr>
            <p:cNvPr id="2095" name="Shape 2095" descr="http://chemwiki.ucdavis.edu/@api/deki/files/65865/=tccWS.png?revision=1&amp;size=bestfit&amp;width=283&amp;height=276"/>
            <p:cNvPicPr preferRelativeResize="0"/>
            <p:nvPr/>
          </p:nvPicPr>
          <p:blipFill rotWithShape="1">
            <a:blip r:embed="rId11">
              <a:alphaModFix/>
            </a:blip>
            <a:srcRect/>
            <a:stretch/>
          </p:blipFill>
          <p:spPr>
            <a:xfrm>
              <a:off x="6198369" y="2948288"/>
              <a:ext cx="1527648" cy="1489860"/>
            </a:xfrm>
            <a:prstGeom prst="rect">
              <a:avLst/>
            </a:prstGeom>
            <a:noFill/>
            <a:ln>
              <a:noFill/>
            </a:ln>
          </p:spPr>
        </p:pic>
      </p:grpSp>
      <p:sp>
        <p:nvSpPr>
          <p:cNvPr id="2096" name="Shape 2096"/>
          <p:cNvSpPr txBox="1"/>
          <p:nvPr/>
        </p:nvSpPr>
        <p:spPr>
          <a:xfrm>
            <a:off x="4367283" y="2948288"/>
            <a:ext cx="1823889" cy="1477328"/>
          </a:xfrm>
          <a:prstGeom prst="rect">
            <a:avLst/>
          </a:prstGeom>
          <a:solidFill>
            <a:srgbClr val="AE4DD9"/>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Strength of Acids affects shape of graph:</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None/>
            </a:pPr>
            <a:endParaRPr sz="1800">
              <a:solidFill>
                <a:schemeClr val="dk1"/>
              </a:solidFill>
              <a:latin typeface="Rockwell"/>
              <a:ea typeface="Rockwell"/>
              <a:cs typeface="Rockwell"/>
              <a:sym typeface="Rockwell"/>
            </a:endParaRPr>
          </a:p>
        </p:txBody>
      </p:sp>
      <p:grpSp>
        <p:nvGrpSpPr>
          <p:cNvPr id="2097" name="Shape 2097"/>
          <p:cNvGrpSpPr/>
          <p:nvPr/>
        </p:nvGrpSpPr>
        <p:grpSpPr>
          <a:xfrm>
            <a:off x="6209998" y="4520036"/>
            <a:ext cx="2835150" cy="1233071"/>
            <a:chOff x="6209998" y="4438148"/>
            <a:chExt cx="2835150" cy="1233071"/>
          </a:xfrm>
        </p:grpSpPr>
        <p:pic>
          <p:nvPicPr>
            <p:cNvPr id="2098" name="Shape 2098" descr="http://www.chem1.com/acad/webtext/acid2/acid2-images/tc-carbonate-2.png"/>
            <p:cNvPicPr preferRelativeResize="0"/>
            <p:nvPr/>
          </p:nvPicPr>
          <p:blipFill rotWithShape="1">
            <a:blip r:embed="rId12">
              <a:alphaModFix/>
            </a:blip>
            <a:srcRect/>
            <a:stretch/>
          </p:blipFill>
          <p:spPr>
            <a:xfrm>
              <a:off x="6209998" y="4438148"/>
              <a:ext cx="1441057" cy="1233069"/>
            </a:xfrm>
            <a:prstGeom prst="rect">
              <a:avLst/>
            </a:prstGeom>
            <a:noFill/>
            <a:ln>
              <a:noFill/>
            </a:ln>
          </p:spPr>
        </p:pic>
        <p:pic>
          <p:nvPicPr>
            <p:cNvPr id="2099" name="Shape 2099" descr="http://www.chem1.com/acad/webtext/acid2/acid2-images/tc-carbonate-1.png"/>
            <p:cNvPicPr preferRelativeResize="0"/>
            <p:nvPr/>
          </p:nvPicPr>
          <p:blipFill rotWithShape="1">
            <a:blip r:embed="rId13">
              <a:alphaModFix/>
            </a:blip>
            <a:srcRect/>
            <a:stretch/>
          </p:blipFill>
          <p:spPr>
            <a:xfrm>
              <a:off x="7599736" y="4438150"/>
              <a:ext cx="1445412" cy="1233069"/>
            </a:xfrm>
            <a:prstGeom prst="rect">
              <a:avLst/>
            </a:prstGeom>
            <a:noFill/>
            <a:ln>
              <a:noFill/>
            </a:ln>
          </p:spPr>
        </p:pic>
      </p:grpSp>
      <p:sp>
        <p:nvSpPr>
          <p:cNvPr id="2100" name="Shape 2100"/>
          <p:cNvSpPr txBox="1"/>
          <p:nvPr/>
        </p:nvSpPr>
        <p:spPr>
          <a:xfrm>
            <a:off x="7898171" y="184029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4"/>
              </a:rPr>
              <a:t>Source 2</a:t>
            </a:r>
          </a:p>
        </p:txBody>
      </p:sp>
      <p:sp>
        <p:nvSpPr>
          <p:cNvPr id="2101" name="Shape 2101"/>
          <p:cNvSpPr txBox="1"/>
          <p:nvPr/>
        </p:nvSpPr>
        <p:spPr>
          <a:xfrm>
            <a:off x="4367283" y="4520037"/>
            <a:ext cx="1823889" cy="1200329"/>
          </a:xfrm>
          <a:prstGeom prst="rect">
            <a:avLst/>
          </a:prstGeom>
          <a:solidFill>
            <a:srgbClr val="AE4DD9"/>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Polyprotic acids have multiple end points:</a:t>
            </a:r>
          </a:p>
        </p:txBody>
      </p:sp>
      <p:sp>
        <p:nvSpPr>
          <p:cNvPr id="2102" name="Shape 2102"/>
          <p:cNvSpPr txBox="1"/>
          <p:nvPr/>
        </p:nvSpPr>
        <p:spPr>
          <a:xfrm>
            <a:off x="7651057" y="2524364"/>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5"/>
              </a:rPr>
              <a:t>Virtual Lab</a:t>
            </a:r>
          </a:p>
        </p:txBody>
      </p:sp>
      <p:sp>
        <p:nvSpPr>
          <p:cNvPr id="2103" name="Shape 2103"/>
          <p:cNvSpPr/>
          <p:nvPr/>
        </p:nvSpPr>
        <p:spPr>
          <a:xfrm>
            <a:off x="37426" y="720131"/>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2104" name="Shape 2104"/>
          <p:cNvPicPr preferRelativeResize="0"/>
          <p:nvPr/>
        </p:nvPicPr>
        <p:blipFill rotWithShape="1">
          <a:blip r:embed="rId16">
            <a:alphaModFix/>
          </a:blip>
          <a:srcRect l="25384" t="10116" r="37401" b="20100"/>
          <a:stretch/>
        </p:blipFill>
        <p:spPr>
          <a:xfrm>
            <a:off x="919176" y="698220"/>
            <a:ext cx="4763675" cy="5022144"/>
          </a:xfrm>
          <a:prstGeom prst="rect">
            <a:avLst/>
          </a:prstGeom>
          <a:noFill/>
          <a:ln>
            <a:noFill/>
          </a:ln>
        </p:spPr>
      </p:pic>
      <p:sp>
        <p:nvSpPr>
          <p:cNvPr id="2105" name="Shape 2105"/>
          <p:cNvSpPr/>
          <p:nvPr/>
        </p:nvSpPr>
        <p:spPr>
          <a:xfrm>
            <a:off x="951829" y="4696905"/>
            <a:ext cx="4591876" cy="739031"/>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89"/>
                                        </p:tgtEl>
                                      </p:cBhvr>
                                    </p:animEffect>
                                    <p:set>
                                      <p:cBhvr>
                                        <p:cTn id="7" dur="1" fill="hold">
                                          <p:stCondLst>
                                            <p:cond delay="500"/>
                                          </p:stCondLst>
                                        </p:cTn>
                                        <p:tgtEl>
                                          <p:spTgt spid="208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90"/>
                                        </p:tgtEl>
                                      </p:cBhvr>
                                    </p:animEffect>
                                    <p:set>
                                      <p:cBhvr>
                                        <p:cTn id="10" dur="1" fill="hold">
                                          <p:stCondLst>
                                            <p:cond delay="500"/>
                                          </p:stCondLst>
                                        </p:cTn>
                                        <p:tgtEl>
                                          <p:spTgt spid="20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87"/>
                                        </p:tgtEl>
                                      </p:cBhvr>
                                    </p:animEffect>
                                    <p:set>
                                      <p:cBhvr>
                                        <p:cTn id="15" dur="1" fill="hold">
                                          <p:stCondLst>
                                            <p:cond delay="500"/>
                                          </p:stCondLst>
                                        </p:cTn>
                                        <p:tgtEl>
                                          <p:spTgt spid="208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93"/>
                                        </p:tgtEl>
                                      </p:cBhvr>
                                    </p:animEffect>
                                    <p:set>
                                      <p:cBhvr>
                                        <p:cTn id="20" dur="1" fill="hold">
                                          <p:stCondLst>
                                            <p:cond delay="500"/>
                                          </p:stCondLst>
                                        </p:cTn>
                                        <p:tgtEl>
                                          <p:spTgt spid="2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Shape 2110"/>
          <p:cNvSpPr txBox="1"/>
          <p:nvPr/>
        </p:nvSpPr>
        <p:spPr>
          <a:xfrm>
            <a:off x="196726" y="3233303"/>
            <a:ext cx="563438"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u="sng">
                <a:solidFill>
                  <a:schemeClr val="hlink"/>
                </a:solidFill>
                <a:latin typeface="Rockwell"/>
                <a:ea typeface="Rockwell"/>
                <a:cs typeface="Rockwell"/>
                <a:sym typeface="Rockwell"/>
                <a:hlinkClick r:id="rId3"/>
              </a:rPr>
              <a:t>Source</a:t>
            </a:r>
          </a:p>
        </p:txBody>
      </p:sp>
      <p:sp>
        <p:nvSpPr>
          <p:cNvPr id="2111" name="Shape 2111"/>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REDOX Titration</a:t>
            </a:r>
          </a:p>
        </p:txBody>
      </p:sp>
      <p:sp>
        <p:nvSpPr>
          <p:cNvPr id="2112" name="Shape 2112"/>
          <p:cNvSpPr txBox="1"/>
          <p:nvPr/>
        </p:nvSpPr>
        <p:spPr>
          <a:xfrm>
            <a:off x="2914509" y="1127350"/>
            <a:ext cx="294677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rgbClr val="CEB7DB"/>
                </a:solidFill>
                <a:latin typeface="Rockwell"/>
                <a:ea typeface="Rockwell"/>
                <a:cs typeface="Rockwell"/>
                <a:sym typeface="Rockwell"/>
              </a:rPr>
              <a:t>Applications/Methods of REDOX  Titrations:</a:t>
            </a:r>
          </a:p>
        </p:txBody>
      </p:sp>
      <p:graphicFrame>
        <p:nvGraphicFramePr>
          <p:cNvPr id="2113" name="Shape 2113"/>
          <p:cNvGraphicFramePr/>
          <p:nvPr/>
        </p:nvGraphicFramePr>
        <p:xfrm>
          <a:off x="2914509" y="1855611"/>
          <a:ext cx="3000000" cy="3000000"/>
        </p:xfrm>
        <a:graphic>
          <a:graphicData uri="http://schemas.openxmlformats.org/drawingml/2006/table">
            <a:tbl>
              <a:tblPr firstRow="1" bandRow="1">
                <a:noFill/>
                <a:tableStyleId>{607D1C51-4ADC-4752-B98D-56E9545C2C9E}</a:tableStyleId>
              </a:tblPr>
              <a:tblGrid>
                <a:gridCol w="2032000">
                  <a:extLst>
                    <a:ext uri="{9D8B030D-6E8A-4147-A177-3AD203B41FA5}">
                      <a16:colId xmlns:a16="http://schemas.microsoft.com/office/drawing/2014/main" val="20000"/>
                    </a:ext>
                  </a:extLst>
                </a:gridCol>
              </a:tblGrid>
              <a:tr h="1758475">
                <a:tc>
                  <a:txBody>
                    <a:bodyPr/>
                    <a:lstStyle/>
                    <a:p>
                      <a:pPr marL="0" marR="0" lvl="0" indent="0" algn="l" rtl="0">
                        <a:spcBef>
                          <a:spcPts val="0"/>
                        </a:spcBef>
                        <a:buSzPct val="25000"/>
                        <a:buNone/>
                      </a:pPr>
                      <a:r>
                        <a:rPr lang="en-US" sz="1800"/>
                        <a:t>Vitamin C Content</a:t>
                      </a:r>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txBody>
                  <a:tcPr marL="91450" marR="91450" marT="45725" marB="45725"/>
                </a:tc>
                <a:extLst>
                  <a:ext uri="{0D108BD9-81ED-4DB2-BD59-A6C34878D82A}">
                    <a16:rowId xmlns:a16="http://schemas.microsoft.com/office/drawing/2014/main" val="10000"/>
                  </a:ext>
                </a:extLst>
              </a:tr>
              <a:tr h="1645925">
                <a:tc>
                  <a:txBody>
                    <a:bodyPr/>
                    <a:lstStyle/>
                    <a:p>
                      <a:pPr marL="0" marR="0" lvl="0" indent="0" algn="l" rtl="0">
                        <a:spcBef>
                          <a:spcPts val="0"/>
                        </a:spcBef>
                        <a:buSzPct val="25000"/>
                        <a:buNone/>
                      </a:pPr>
                      <a:r>
                        <a:rPr lang="en-US" sz="1800"/>
                        <a:t>Concentration  of a redox species</a:t>
                      </a:r>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p>
                      <a:pPr marL="0" marR="0" lvl="0" indent="0" algn="l" rtl="0">
                        <a:spcBef>
                          <a:spcPts val="0"/>
                        </a:spcBef>
                        <a:buSzPct val="25000"/>
                        <a:buNone/>
                      </a:pPr>
                      <a:endParaRPr sz="1800"/>
                    </a:p>
                  </a:txBody>
                  <a:tcPr marL="91450" marR="91450" marT="45725" marB="45725"/>
                </a:tc>
                <a:extLst>
                  <a:ext uri="{0D108BD9-81ED-4DB2-BD59-A6C34878D82A}">
                    <a16:rowId xmlns:a16="http://schemas.microsoft.com/office/drawing/2014/main" val="10001"/>
                  </a:ext>
                </a:extLst>
              </a:tr>
              <a:tr h="724650">
                <a:tc>
                  <a:txBody>
                    <a:bodyPr/>
                    <a:lstStyle/>
                    <a:p>
                      <a:pPr marL="0" marR="0" lvl="0" indent="0" algn="l" rtl="0">
                        <a:spcBef>
                          <a:spcPts val="0"/>
                        </a:spcBef>
                        <a:buSzPct val="25000"/>
                        <a:buNone/>
                      </a:pPr>
                      <a:r>
                        <a:rPr lang="en-US" sz="1800"/>
                        <a:t>Back Titrations</a:t>
                      </a:r>
                    </a:p>
                    <a:p>
                      <a:pPr marL="0" marR="0" lvl="0" indent="0" algn="l" rtl="0">
                        <a:spcBef>
                          <a:spcPts val="0"/>
                        </a:spcBef>
                        <a:buSzPct val="25000"/>
                        <a:buNone/>
                      </a:pPr>
                      <a:endParaRPr sz="1800"/>
                    </a:p>
                  </a:txBody>
                  <a:tcPr marL="91450" marR="91450" marT="45725" marB="45725"/>
                </a:tc>
                <a:extLst>
                  <a:ext uri="{0D108BD9-81ED-4DB2-BD59-A6C34878D82A}">
                    <a16:rowId xmlns:a16="http://schemas.microsoft.com/office/drawing/2014/main" val="10002"/>
                  </a:ext>
                </a:extLst>
              </a:tr>
            </a:tbl>
          </a:graphicData>
        </a:graphic>
      </p:graphicFrame>
      <p:pic>
        <p:nvPicPr>
          <p:cNvPr id="2114" name="Shape 2114" descr="http://chemcollective.org/chem/ubc/exp09/images/cliparts.png"/>
          <p:cNvPicPr preferRelativeResize="0"/>
          <p:nvPr/>
        </p:nvPicPr>
        <p:blipFill rotWithShape="1">
          <a:blip r:embed="rId4">
            <a:alphaModFix/>
          </a:blip>
          <a:srcRect/>
          <a:stretch/>
        </p:blipFill>
        <p:spPr>
          <a:xfrm>
            <a:off x="4946510" y="1773682"/>
            <a:ext cx="1701343" cy="1769398"/>
          </a:xfrm>
          <a:prstGeom prst="rect">
            <a:avLst/>
          </a:prstGeom>
          <a:noFill/>
          <a:ln>
            <a:noFill/>
          </a:ln>
        </p:spPr>
      </p:pic>
      <p:sp>
        <p:nvSpPr>
          <p:cNvPr id="2115" name="Shape 2115"/>
          <p:cNvSpPr txBox="1"/>
          <p:nvPr/>
        </p:nvSpPr>
        <p:spPr>
          <a:xfrm>
            <a:off x="6090808" y="3450746"/>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ckwell"/>
                <a:ea typeface="Rockwell"/>
                <a:cs typeface="Rockwell"/>
                <a:sym typeface="Rockwell"/>
                <a:hlinkClick r:id="rId5"/>
              </a:rPr>
              <a:t>Source</a:t>
            </a:r>
          </a:p>
        </p:txBody>
      </p:sp>
      <p:sp>
        <p:nvSpPr>
          <p:cNvPr id="2116" name="Shape 2116"/>
          <p:cNvSpPr txBox="1">
            <a:spLocks noGrp="1"/>
          </p:cNvSpPr>
          <p:nvPr>
            <p:ph type="body" idx="2"/>
          </p:nvPr>
        </p:nvSpPr>
        <p:spPr>
          <a:xfrm>
            <a:off x="357016" y="1185833"/>
            <a:ext cx="1628403" cy="94609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ckwell"/>
                <a:ea typeface="Rockwell"/>
                <a:cs typeface="Rockwell"/>
                <a:sym typeface="Rockwell"/>
              </a:rPr>
              <a:t>Or an indicator that shows the presence of a particular species:</a:t>
            </a:r>
          </a:p>
        </p:txBody>
      </p:sp>
      <p:pic>
        <p:nvPicPr>
          <p:cNvPr id="2117" name="Shape 2117" descr="http://img.wonderhowto.com/img/82/67/63483049155134/0/classic-chemistry-colorize-colorless-liquids-with-black-magic-aka-iodine-clock-reaction.w654.jpg"/>
          <p:cNvPicPr preferRelativeResize="0"/>
          <p:nvPr/>
        </p:nvPicPr>
        <p:blipFill rotWithShape="1">
          <a:blip r:embed="rId6">
            <a:alphaModFix/>
          </a:blip>
          <a:srcRect/>
          <a:stretch/>
        </p:blipFill>
        <p:spPr>
          <a:xfrm>
            <a:off x="196725" y="2270591"/>
            <a:ext cx="2064306" cy="962711"/>
          </a:xfrm>
          <a:prstGeom prst="rect">
            <a:avLst/>
          </a:prstGeom>
          <a:noFill/>
          <a:ln>
            <a:noFill/>
          </a:ln>
        </p:spPr>
      </p:pic>
      <p:sp>
        <p:nvSpPr>
          <p:cNvPr id="2118" name="Shape 2118"/>
          <p:cNvSpPr txBox="1">
            <a:spLocks noGrp="1"/>
          </p:cNvSpPr>
          <p:nvPr>
            <p:ph type="body" idx="2"/>
          </p:nvPr>
        </p:nvSpPr>
        <p:spPr>
          <a:xfrm>
            <a:off x="357016" y="3450069"/>
            <a:ext cx="1628403" cy="586692"/>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ckwell"/>
                <a:ea typeface="Rockwell"/>
                <a:cs typeface="Rockwell"/>
                <a:sym typeface="Rockwell"/>
              </a:rPr>
              <a:t>Starch indicates presence of iodine</a:t>
            </a:r>
          </a:p>
        </p:txBody>
      </p:sp>
      <p:sp>
        <p:nvSpPr>
          <p:cNvPr id="2119" name="Shape 2119"/>
          <p:cNvSpPr txBox="1">
            <a:spLocks noGrp="1"/>
          </p:cNvSpPr>
          <p:nvPr>
            <p:ph type="body" idx="2"/>
          </p:nvPr>
        </p:nvSpPr>
        <p:spPr>
          <a:xfrm>
            <a:off x="357017" y="1127350"/>
            <a:ext cx="1628403" cy="589965"/>
          </a:xfrm>
          <a:prstGeom prst="rect">
            <a:avLst/>
          </a:prstGeom>
          <a:solidFill>
            <a:srgbClr val="86FFF1"/>
          </a:solid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Char char="■"/>
            </a:pPr>
            <a:r>
              <a:rPr lang="en-US" sz="1300" b="0" i="0" u="none" strike="noStrike" cap="none">
                <a:solidFill>
                  <a:srgbClr val="595959"/>
                </a:solidFill>
                <a:latin typeface="Rockwell"/>
                <a:ea typeface="Rockwell"/>
                <a:cs typeface="Rockwell"/>
                <a:sym typeface="Rockwell"/>
              </a:rPr>
              <a:t>Or REDOX indicator:</a:t>
            </a:r>
          </a:p>
        </p:txBody>
      </p:sp>
      <p:pic>
        <p:nvPicPr>
          <p:cNvPr id="2120" name="Shape 2120" descr="http://chemwiki.ucdavis.edu/@api/deki/files/12553/=Figure9.39.jpg?revision=1"/>
          <p:cNvPicPr preferRelativeResize="0"/>
          <p:nvPr/>
        </p:nvPicPr>
        <p:blipFill rotWithShape="1">
          <a:blip r:embed="rId7">
            <a:alphaModFix/>
          </a:blip>
          <a:srcRect/>
          <a:stretch/>
        </p:blipFill>
        <p:spPr>
          <a:xfrm>
            <a:off x="196726" y="1717315"/>
            <a:ext cx="2111724" cy="2517970"/>
          </a:xfrm>
          <a:prstGeom prst="rect">
            <a:avLst/>
          </a:prstGeom>
          <a:noFill/>
          <a:ln w="9525" cap="flat" cmpd="sng">
            <a:solidFill>
              <a:schemeClr val="accent1"/>
            </a:solidFill>
            <a:prstDash val="solid"/>
            <a:round/>
            <a:headEnd type="none" w="med" len="med"/>
            <a:tailEnd type="none" w="med" len="med"/>
          </a:ln>
        </p:spPr>
      </p:pic>
      <p:sp>
        <p:nvSpPr>
          <p:cNvPr id="2121" name="Shape 2121"/>
          <p:cNvSpPr txBox="1">
            <a:spLocks noGrp="1"/>
          </p:cNvSpPr>
          <p:nvPr>
            <p:ph type="body" idx="2"/>
          </p:nvPr>
        </p:nvSpPr>
        <p:spPr>
          <a:xfrm>
            <a:off x="357017" y="1047536"/>
            <a:ext cx="1682030" cy="669101"/>
          </a:xfrm>
          <a:prstGeom prst="rect">
            <a:avLst/>
          </a:prstGeom>
          <a:solidFill>
            <a:srgbClr val="86FFF1"/>
          </a:solidFill>
          <a:ln>
            <a:noFill/>
          </a:ln>
        </p:spPr>
        <p:txBody>
          <a:bodyPr lIns="91425" tIns="45700" rIns="91425" bIns="45700" anchor="t" anchorCtr="0">
            <a:noAutofit/>
          </a:bodyPr>
          <a:lstStyle/>
          <a:p>
            <a:pPr marL="228600" marR="0" lvl="0" indent="-228600" algn="l" rtl="0">
              <a:lnSpc>
                <a:spcPct val="80000"/>
              </a:lnSpc>
              <a:spcBef>
                <a:spcPts val="0"/>
              </a:spcBef>
              <a:buClr>
                <a:schemeClr val="accent1"/>
              </a:buClr>
              <a:buSzPct val="72692"/>
              <a:buFont typeface="Noto Sans Symbols"/>
              <a:buChar char="■"/>
            </a:pPr>
            <a:r>
              <a:rPr lang="en-US" sz="1260" b="0" i="0" u="none" strike="noStrike" cap="none">
                <a:solidFill>
                  <a:srgbClr val="595959"/>
                </a:solidFill>
                <a:latin typeface="Rockwell"/>
                <a:ea typeface="Rockwell"/>
                <a:cs typeface="Rockwell"/>
                <a:sym typeface="Rockwell"/>
              </a:rPr>
              <a:t>Endpoint can be determined by potentiometer:</a:t>
            </a:r>
          </a:p>
        </p:txBody>
      </p:sp>
      <p:pic>
        <p:nvPicPr>
          <p:cNvPr id="2122" name="Shape 2122" descr="http://www.dlt.ncssm.edu/tiger/diagrams/electrochem/RedoxTitrationSetup.jpg"/>
          <p:cNvPicPr preferRelativeResize="0"/>
          <p:nvPr/>
        </p:nvPicPr>
        <p:blipFill rotWithShape="1">
          <a:blip r:embed="rId8">
            <a:alphaModFix/>
          </a:blip>
          <a:srcRect/>
          <a:stretch/>
        </p:blipFill>
        <p:spPr>
          <a:xfrm>
            <a:off x="196726" y="1717314"/>
            <a:ext cx="2249019" cy="2998691"/>
          </a:xfrm>
          <a:prstGeom prst="rect">
            <a:avLst/>
          </a:prstGeom>
          <a:noFill/>
          <a:ln>
            <a:noFill/>
          </a:ln>
        </p:spPr>
      </p:pic>
      <p:pic>
        <p:nvPicPr>
          <p:cNvPr id="2123" name="Shape 2123" descr="Difference Between Acid-Base Titration and Redox Titration - infographic"/>
          <p:cNvPicPr preferRelativeResize="0"/>
          <p:nvPr/>
        </p:nvPicPr>
        <p:blipFill rotWithShape="1">
          <a:blip r:embed="rId9">
            <a:alphaModFix/>
          </a:blip>
          <a:srcRect/>
          <a:stretch/>
        </p:blipFill>
        <p:spPr>
          <a:xfrm>
            <a:off x="0" y="1047536"/>
            <a:ext cx="2768784" cy="4939435"/>
          </a:xfrm>
          <a:prstGeom prst="rect">
            <a:avLst/>
          </a:prstGeom>
          <a:noFill/>
          <a:ln>
            <a:noFill/>
          </a:ln>
        </p:spPr>
      </p:pic>
      <p:pic>
        <p:nvPicPr>
          <p:cNvPr id="2124" name="Shape 2124" descr="http://staff.buffalostate.edu/nazareay/che112/Mno4.gif"/>
          <p:cNvPicPr preferRelativeResize="0"/>
          <p:nvPr/>
        </p:nvPicPr>
        <p:blipFill rotWithShape="1">
          <a:blip r:embed="rId10">
            <a:alphaModFix/>
          </a:blip>
          <a:srcRect/>
          <a:stretch/>
        </p:blipFill>
        <p:spPr>
          <a:xfrm>
            <a:off x="5047062" y="3699537"/>
            <a:ext cx="1511299" cy="1554479"/>
          </a:xfrm>
          <a:prstGeom prst="rect">
            <a:avLst/>
          </a:prstGeom>
          <a:noFill/>
          <a:ln w="19050" cap="flat" cmpd="sng">
            <a:solidFill>
              <a:srgbClr val="9775A7"/>
            </a:solidFill>
            <a:prstDash val="solid"/>
            <a:round/>
            <a:headEnd type="none" w="med" len="med"/>
            <a:tailEnd type="none" w="med" len="med"/>
          </a:ln>
        </p:spPr>
      </p:pic>
      <p:sp>
        <p:nvSpPr>
          <p:cNvPr id="2125" name="Shape 2125"/>
          <p:cNvSpPr txBox="1"/>
          <p:nvPr/>
        </p:nvSpPr>
        <p:spPr>
          <a:xfrm>
            <a:off x="4947910" y="5343182"/>
            <a:ext cx="4096934" cy="738664"/>
          </a:xfrm>
          <a:prstGeom prst="rect">
            <a:avLst/>
          </a:prstGeom>
          <a:solidFill>
            <a:srgbClr val="E6DEEA"/>
          </a:solid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Done when the endpoint can be hard to ID – add an excess, and then back titrate to determine how much is in excess</a:t>
            </a:r>
          </a:p>
        </p:txBody>
      </p:sp>
      <p:sp>
        <p:nvSpPr>
          <p:cNvPr id="2126" name="Shape 2126"/>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1"/>
              </a:rPr>
              <a:t>Source 1</a:t>
            </a:r>
          </a:p>
        </p:txBody>
      </p:sp>
      <p:sp>
        <p:nvSpPr>
          <p:cNvPr id="2127" name="Shape 2127"/>
          <p:cNvSpPr txBox="1"/>
          <p:nvPr/>
        </p:nvSpPr>
        <p:spPr>
          <a:xfrm>
            <a:off x="8144771" y="1912165"/>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2"/>
              </a:rPr>
              <a:t>Video</a:t>
            </a:r>
          </a:p>
        </p:txBody>
      </p:sp>
      <p:sp>
        <p:nvSpPr>
          <p:cNvPr id="2128" name="Shape 2128"/>
          <p:cNvSpPr txBox="1"/>
          <p:nvPr/>
        </p:nvSpPr>
        <p:spPr>
          <a:xfrm>
            <a:off x="7651057" y="2226905"/>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3"/>
              </a:rPr>
              <a:t>Virtual Lab</a:t>
            </a:r>
          </a:p>
        </p:txBody>
      </p:sp>
      <p:pic>
        <p:nvPicPr>
          <p:cNvPr id="2129" name="Shape 2129" descr="http://staff.buffalostate.edu/nazareay/che112/Cro4.gif"/>
          <p:cNvPicPr preferRelativeResize="0"/>
          <p:nvPr/>
        </p:nvPicPr>
        <p:blipFill rotWithShape="1">
          <a:blip r:embed="rId14">
            <a:alphaModFix/>
          </a:blip>
          <a:srcRect/>
          <a:stretch/>
        </p:blipFill>
        <p:spPr>
          <a:xfrm>
            <a:off x="6748220" y="3694694"/>
            <a:ext cx="1625599" cy="1548497"/>
          </a:xfrm>
          <a:prstGeom prst="rect">
            <a:avLst/>
          </a:prstGeom>
          <a:noFill/>
          <a:ln w="9525" cap="flat" cmpd="sng">
            <a:solidFill>
              <a:srgbClr val="9775A7"/>
            </a:solidFill>
            <a:prstDash val="solid"/>
            <a:round/>
            <a:headEnd type="none" w="med" len="med"/>
            <a:tailEnd type="none" w="med" len="med"/>
          </a:ln>
        </p:spPr>
      </p:pic>
      <p:sp>
        <p:nvSpPr>
          <p:cNvPr id="2130" name="Shape 2130"/>
          <p:cNvSpPr txBox="1"/>
          <p:nvPr/>
        </p:nvSpPr>
        <p:spPr>
          <a:xfrm>
            <a:off x="8372303" y="4977019"/>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ckwell"/>
                <a:ea typeface="Rockwell"/>
                <a:cs typeface="Rockwell"/>
                <a:sym typeface="Rockwell"/>
                <a:hlinkClick r:id="rId15"/>
              </a:rPr>
              <a:t>Source</a:t>
            </a:r>
          </a:p>
        </p:txBody>
      </p:sp>
      <p:pic>
        <p:nvPicPr>
          <p:cNvPr id="2131" name="Shape 2131" descr="http://chubbyrevision.weebly.com/uploads/1/0/5/8/10584247/961754646_orig.jpg"/>
          <p:cNvPicPr preferRelativeResize="0"/>
          <p:nvPr/>
        </p:nvPicPr>
        <p:blipFill rotWithShape="1">
          <a:blip r:embed="rId16">
            <a:alphaModFix/>
          </a:blip>
          <a:srcRect/>
          <a:stretch/>
        </p:blipFill>
        <p:spPr>
          <a:xfrm>
            <a:off x="5861280" y="160900"/>
            <a:ext cx="2074317" cy="1555737"/>
          </a:xfrm>
          <a:prstGeom prst="rect">
            <a:avLst/>
          </a:prstGeom>
          <a:noFill/>
          <a:ln>
            <a:noFill/>
          </a:ln>
        </p:spPr>
      </p:pic>
      <p:sp>
        <p:nvSpPr>
          <p:cNvPr id="2132" name="Shape 2132"/>
          <p:cNvSpPr txBox="1"/>
          <p:nvPr/>
        </p:nvSpPr>
        <p:spPr>
          <a:xfrm>
            <a:off x="3302757" y="6066787"/>
            <a:ext cx="5841238" cy="807913"/>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p>
          <a:p>
            <a:pPr marL="0" marR="0" lvl="0" indent="0" algn="l" rtl="0">
              <a:spcBef>
                <a:spcPts val="0"/>
              </a:spcBef>
              <a:buSzPct val="25000"/>
              <a:buNone/>
            </a:pPr>
            <a:r>
              <a:rPr lang="en-US" sz="900">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p>
          <a:p>
            <a:pPr marL="0" marR="0" lvl="0" indent="0" algn="l" rtl="0">
              <a:spcBef>
                <a:spcPts val="0"/>
              </a:spcBef>
              <a:buSzPct val="25000"/>
              <a:buNone/>
            </a:pPr>
            <a:r>
              <a:rPr lang="en-US" sz="900">
                <a:solidFill>
                  <a:schemeClr val="dk1"/>
                </a:solidFill>
                <a:latin typeface="Rockwell"/>
                <a:ea typeface="Rockwell"/>
                <a:cs typeface="Rockwell"/>
                <a:sym typeface="Rockwell"/>
              </a:rPr>
              <a:t>LO 3.9: The student is able to design and/or interpret the results of an experiment involving a redox titration. </a:t>
            </a:r>
          </a:p>
        </p:txBody>
      </p:sp>
      <p:sp>
        <p:nvSpPr>
          <p:cNvPr id="2133" name="Shape 2133"/>
          <p:cNvSpPr txBox="1"/>
          <p:nvPr/>
        </p:nvSpPr>
        <p:spPr>
          <a:xfrm>
            <a:off x="0" y="6078455"/>
            <a:ext cx="3302758" cy="784830"/>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123"/>
                                        </p:tgtEl>
                                      </p:cBhvr>
                                    </p:animEffect>
                                    <p:set>
                                      <p:cBhvr>
                                        <p:cTn id="7" dur="1" fill="hold">
                                          <p:stCondLst>
                                            <p:cond delay="1000"/>
                                          </p:stCondLst>
                                        </p:cTn>
                                        <p:tgtEl>
                                          <p:spTgt spid="21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122"/>
                                        </p:tgtEl>
                                      </p:cBhvr>
                                    </p:animEffect>
                                    <p:set>
                                      <p:cBhvr>
                                        <p:cTn id="12" dur="1" fill="hold">
                                          <p:stCondLst>
                                            <p:cond delay="2000"/>
                                          </p:stCondLst>
                                        </p:cTn>
                                        <p:tgtEl>
                                          <p:spTgt spid="212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2121">
                                            <p:txEl>
                                              <p:pRg st="0" end="0"/>
                                            </p:txEl>
                                          </p:spTgt>
                                        </p:tgtEl>
                                      </p:cBhvr>
                                    </p:animEffect>
                                    <p:set>
                                      <p:cBhvr>
                                        <p:cTn id="15" dur="1" fill="hold">
                                          <p:stCondLst>
                                            <p:cond delay="2000"/>
                                          </p:stCondLst>
                                        </p:cTn>
                                        <p:tgtEl>
                                          <p:spTgt spid="2121">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2120"/>
                                        </p:tgtEl>
                                      </p:cBhvr>
                                    </p:animEffect>
                                    <p:set>
                                      <p:cBhvr>
                                        <p:cTn id="20" dur="1" fill="hold">
                                          <p:stCondLst>
                                            <p:cond delay="2000"/>
                                          </p:stCondLst>
                                        </p:cTn>
                                        <p:tgtEl>
                                          <p:spTgt spid="21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2119">
                                            <p:txEl>
                                              <p:pRg st="0" end="0"/>
                                            </p:txEl>
                                          </p:spTgt>
                                        </p:tgtEl>
                                      </p:cBhvr>
                                    </p:animEffect>
                                    <p:set>
                                      <p:cBhvr>
                                        <p:cTn id="23" dur="1" fill="hold">
                                          <p:stCondLst>
                                            <p:cond delay="2000"/>
                                          </p:stCondLst>
                                        </p:cTn>
                                        <p:tgtEl>
                                          <p:spTgt spid="21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Shape 213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Kinetics</a:t>
            </a:r>
          </a:p>
        </p:txBody>
      </p:sp>
      <p:sp>
        <p:nvSpPr>
          <p:cNvPr id="2139" name="Shape 2139"/>
          <p:cNvSpPr txBox="1">
            <a:spLocks noGrp="1"/>
          </p:cNvSpPr>
          <p:nvPr>
            <p:ph type="body" idx="1"/>
          </p:nvPr>
        </p:nvSpPr>
        <p:spPr>
          <a:xfrm>
            <a:off x="498518" y="1101687"/>
            <a:ext cx="3657600" cy="482660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Using Spectrometry:</a:t>
            </a: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Data:</a:t>
            </a: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spcAft>
                <a:spcPts val="0"/>
              </a:spcAft>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spcAft>
                <a:spcPts val="0"/>
              </a:spcAft>
              <a:buClr>
                <a:schemeClr val="accent1"/>
              </a:buClr>
              <a:buSzPct val="25000"/>
              <a:buFont typeface="Noto Sans Symbols"/>
              <a:buNone/>
            </a:pPr>
            <a:endParaRPr sz="1530" b="0" i="0" u="none" strike="noStrike" cap="none">
              <a:solidFill>
                <a:srgbClr val="595959"/>
              </a:solidFill>
              <a:latin typeface="Rockwell"/>
              <a:ea typeface="Rockwell"/>
              <a:cs typeface="Rockwell"/>
              <a:sym typeface="Rockwell"/>
            </a:endParaRPr>
          </a:p>
          <a:p>
            <a:pPr marL="457200" marR="0" lvl="1" indent="-228600" algn="l" rtl="0">
              <a:lnSpc>
                <a:spcPct val="80000"/>
              </a:lnSpc>
              <a:spcBef>
                <a:spcPts val="600"/>
              </a:spcBef>
              <a:spcAft>
                <a:spcPts val="0"/>
              </a:spcAft>
              <a:buClr>
                <a:srgbClr val="B86EB8"/>
              </a:buClr>
              <a:buSzPct val="76500"/>
              <a:buFont typeface="Noto Sans Symbols"/>
              <a:buChar char="■"/>
            </a:pPr>
            <a:r>
              <a:rPr lang="en-US" sz="1530" b="0" i="0" u="none" strike="noStrike" cap="none">
                <a:solidFill>
                  <a:srgbClr val="595959"/>
                </a:solidFill>
                <a:latin typeface="Rockwell"/>
                <a:ea typeface="Rockwell"/>
                <a:cs typeface="Rockwell"/>
                <a:sym typeface="Rockwell"/>
              </a:rPr>
              <a:t>Analysis </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rate law from straight-line graph</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k from integrated rate law</a:t>
            </a:r>
          </a:p>
          <a:p>
            <a:pPr marL="685800" marR="0" lvl="2" indent="-228600" algn="l" rtl="0">
              <a:lnSpc>
                <a:spcPct val="80000"/>
              </a:lnSpc>
              <a:spcBef>
                <a:spcPts val="6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E</a:t>
            </a:r>
            <a:r>
              <a:rPr lang="en-US" sz="1530" b="0" i="0" u="none" strike="noStrike" cap="none" baseline="-25000">
                <a:solidFill>
                  <a:srgbClr val="595959"/>
                </a:solidFill>
                <a:latin typeface="Rockwell"/>
                <a:ea typeface="Rockwell"/>
                <a:cs typeface="Rockwell"/>
                <a:sym typeface="Rockwell"/>
              </a:rPr>
              <a:t>a</a:t>
            </a:r>
            <a:r>
              <a:rPr lang="en-US" sz="1530" b="0" i="0" u="none" strike="noStrike" cap="none">
                <a:solidFill>
                  <a:srgbClr val="595959"/>
                </a:solidFill>
                <a:latin typeface="Rockwell"/>
                <a:ea typeface="Rockwell"/>
                <a:cs typeface="Rockwell"/>
                <a:sym typeface="Rockwell"/>
              </a:rPr>
              <a:t> from Arrhenius Equation</a:t>
            </a:r>
          </a:p>
          <a:p>
            <a:pPr marL="228600" marR="0" lvl="0" indent="-228600" algn="l" rtl="0">
              <a:lnSpc>
                <a:spcPct val="80000"/>
              </a:lnSpc>
              <a:spcBef>
                <a:spcPts val="2000"/>
              </a:spcBef>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p:txBody>
      </p:sp>
      <p:sp>
        <p:nvSpPr>
          <p:cNvPr id="2140" name="Shape 2140"/>
          <p:cNvSpPr txBox="1">
            <a:spLocks noGrp="1"/>
          </p:cNvSpPr>
          <p:nvPr>
            <p:ph type="body" idx="2"/>
          </p:nvPr>
        </p:nvSpPr>
        <p:spPr>
          <a:xfrm>
            <a:off x="4399878" y="1101687"/>
            <a:ext cx="3801782"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Clock Reactions</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Reactions that have a delayed physical change due to mechanism which only has a later step show color change</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Concentration vs. time data can be gathered </a:t>
            </a:r>
          </a:p>
          <a:p>
            <a:pPr marL="685800" marR="0" lvl="2" indent="-228600" algn="l" rtl="0">
              <a:spcBef>
                <a:spcPts val="600"/>
              </a:spcBef>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It is important that there is a relatively low [S</a:t>
            </a:r>
            <a:r>
              <a:rPr lang="en-US" sz="1400" b="0" i="0" u="none" strike="noStrike" cap="none" baseline="-25000">
                <a:solidFill>
                  <a:srgbClr val="595959"/>
                </a:solidFill>
                <a:latin typeface="Rockwell"/>
                <a:ea typeface="Rockwell"/>
                <a:cs typeface="Rockwell"/>
                <a:sym typeface="Rockwell"/>
              </a:rPr>
              <a:t>2</a:t>
            </a:r>
            <a:r>
              <a:rPr lang="en-US" sz="1400" b="0" i="0" u="none" strike="noStrike" cap="none">
                <a:solidFill>
                  <a:srgbClr val="595959"/>
                </a:solidFill>
                <a:latin typeface="Rockwell"/>
                <a:ea typeface="Rockwell"/>
                <a:cs typeface="Rockwell"/>
                <a:sym typeface="Rockwell"/>
              </a:rPr>
              <a:t>O</a:t>
            </a:r>
            <a:r>
              <a:rPr lang="en-US" sz="1400" b="0" i="0" u="none" strike="noStrike" cap="none" baseline="-25000">
                <a:solidFill>
                  <a:srgbClr val="595959"/>
                </a:solidFill>
                <a:latin typeface="Rockwell"/>
                <a:ea typeface="Rockwell"/>
                <a:cs typeface="Rockwell"/>
                <a:sym typeface="Rockwell"/>
              </a:rPr>
              <a:t>3</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so that the I</a:t>
            </a:r>
            <a:r>
              <a:rPr lang="en-US" sz="1400" b="0" i="0" u="none" strike="noStrike" cap="none" baseline="-25000">
                <a:solidFill>
                  <a:srgbClr val="595959"/>
                </a:solidFill>
                <a:latin typeface="Rockwell"/>
                <a:ea typeface="Rockwell"/>
                <a:cs typeface="Rockwell"/>
                <a:sym typeface="Rockwell"/>
              </a:rPr>
              <a:t>3</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will accumulate and show the color change</a:t>
            </a:r>
          </a:p>
        </p:txBody>
      </p:sp>
      <p:sp>
        <p:nvSpPr>
          <p:cNvPr id="2141" name="Shape 2141"/>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 1</a:t>
            </a:r>
          </a:p>
        </p:txBody>
      </p:sp>
      <p:sp>
        <p:nvSpPr>
          <p:cNvPr id="2142" name="Shape 2142"/>
          <p:cNvSpPr txBox="1"/>
          <p:nvPr/>
        </p:nvSpPr>
        <p:spPr>
          <a:xfrm>
            <a:off x="7084707" y="-3305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2143" name="Shape 2143"/>
          <p:cNvSpPr txBox="1"/>
          <p:nvPr/>
        </p:nvSpPr>
        <p:spPr>
          <a:xfrm>
            <a:off x="5431625" y="-22033"/>
            <a:ext cx="166409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Virtual Lab 2</a:t>
            </a:r>
          </a:p>
        </p:txBody>
      </p:sp>
      <p:pic>
        <p:nvPicPr>
          <p:cNvPr id="2144" name="Shape 2144" descr="http://docott.com/files.142/labs.exams/crystal.violet.pics/rxn.gif"/>
          <p:cNvPicPr preferRelativeResize="0"/>
          <p:nvPr/>
        </p:nvPicPr>
        <p:blipFill rotWithShape="1">
          <a:blip r:embed="rId6">
            <a:alphaModFix/>
          </a:blip>
          <a:srcRect/>
          <a:stretch/>
        </p:blipFill>
        <p:spPr>
          <a:xfrm>
            <a:off x="155573" y="1390884"/>
            <a:ext cx="3749040" cy="346167"/>
          </a:xfrm>
          <a:prstGeom prst="rect">
            <a:avLst/>
          </a:prstGeom>
          <a:noFill/>
          <a:ln>
            <a:noFill/>
          </a:ln>
        </p:spPr>
      </p:pic>
      <p:pic>
        <p:nvPicPr>
          <p:cNvPr id="2145" name="Shape 2145" descr="http://www.harpercollege.edu/tm-ps/chm/100/dgodambe/thedisk/kinetic/1a.jpg"/>
          <p:cNvPicPr preferRelativeResize="0"/>
          <p:nvPr/>
        </p:nvPicPr>
        <p:blipFill rotWithShape="1">
          <a:blip r:embed="rId7">
            <a:alphaModFix/>
          </a:blip>
          <a:srcRect/>
          <a:stretch/>
        </p:blipFill>
        <p:spPr>
          <a:xfrm>
            <a:off x="665110" y="1784122"/>
            <a:ext cx="2849270" cy="877206"/>
          </a:xfrm>
          <a:prstGeom prst="rect">
            <a:avLst/>
          </a:prstGeom>
          <a:noFill/>
          <a:ln>
            <a:noFill/>
          </a:ln>
        </p:spPr>
      </p:pic>
      <p:sp>
        <p:nvSpPr>
          <p:cNvPr id="2146" name="Shape 2146"/>
          <p:cNvSpPr txBox="1"/>
          <p:nvPr/>
        </p:nvSpPr>
        <p:spPr>
          <a:xfrm>
            <a:off x="-66005" y="2440991"/>
            <a:ext cx="859530" cy="2923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00" b="1">
                <a:solidFill>
                  <a:schemeClr val="dk1"/>
                </a:solidFill>
                <a:latin typeface="Rockwell"/>
                <a:ea typeface="Rockwell"/>
                <a:cs typeface="Rockwell"/>
                <a:sym typeface="Rockwell"/>
              </a:rPr>
              <a:t>Time (s)</a:t>
            </a:r>
          </a:p>
        </p:txBody>
      </p:sp>
      <p:grpSp>
        <p:nvGrpSpPr>
          <p:cNvPr id="2147" name="Shape 2147"/>
          <p:cNvGrpSpPr/>
          <p:nvPr/>
        </p:nvGrpSpPr>
        <p:grpSpPr>
          <a:xfrm>
            <a:off x="-10291" y="3106757"/>
            <a:ext cx="4538948" cy="1344061"/>
            <a:chOff x="-10291" y="3040655"/>
            <a:chExt cx="4538948" cy="1344061"/>
          </a:xfrm>
        </p:grpSpPr>
        <p:pic>
          <p:nvPicPr>
            <p:cNvPr id="2148" name="Shape 2148" descr="http://webpages.sou.edu/~chapman/Ch206/kineticszero.gif"/>
            <p:cNvPicPr preferRelativeResize="0"/>
            <p:nvPr/>
          </p:nvPicPr>
          <p:blipFill rotWithShape="1">
            <a:blip r:embed="rId8">
              <a:alphaModFix/>
            </a:blip>
            <a:srcRect/>
            <a:stretch/>
          </p:blipFill>
          <p:spPr>
            <a:xfrm>
              <a:off x="-10291" y="3040656"/>
              <a:ext cx="1585282" cy="1344060"/>
            </a:xfrm>
            <a:prstGeom prst="rect">
              <a:avLst/>
            </a:prstGeom>
            <a:noFill/>
            <a:ln>
              <a:noFill/>
            </a:ln>
          </p:spPr>
        </p:pic>
        <p:pic>
          <p:nvPicPr>
            <p:cNvPr id="2149" name="Shape 2149" descr="http://webpages.sou.edu/~chapman/Ch206/kineticsfirst.gif"/>
            <p:cNvPicPr preferRelativeResize="0"/>
            <p:nvPr/>
          </p:nvPicPr>
          <p:blipFill rotWithShape="1">
            <a:blip r:embed="rId9">
              <a:alphaModFix/>
            </a:blip>
            <a:srcRect/>
            <a:stretch/>
          </p:blipFill>
          <p:spPr>
            <a:xfrm>
              <a:off x="1534569" y="3040655"/>
              <a:ext cx="1533730" cy="1344060"/>
            </a:xfrm>
            <a:prstGeom prst="rect">
              <a:avLst/>
            </a:prstGeom>
            <a:noFill/>
            <a:ln>
              <a:noFill/>
            </a:ln>
          </p:spPr>
        </p:pic>
        <p:pic>
          <p:nvPicPr>
            <p:cNvPr id="2150" name="Shape 2150" descr="http://webpages.sou.edu/~chapman/Ch206/kineticsecond.gif"/>
            <p:cNvPicPr preferRelativeResize="0"/>
            <p:nvPr/>
          </p:nvPicPr>
          <p:blipFill rotWithShape="1">
            <a:blip r:embed="rId10">
              <a:alphaModFix/>
            </a:blip>
            <a:srcRect/>
            <a:stretch/>
          </p:blipFill>
          <p:spPr>
            <a:xfrm>
              <a:off x="3068300" y="3040656"/>
              <a:ext cx="1460355" cy="1344060"/>
            </a:xfrm>
            <a:prstGeom prst="rect">
              <a:avLst/>
            </a:prstGeom>
            <a:noFill/>
            <a:ln>
              <a:noFill/>
            </a:ln>
          </p:spPr>
        </p:pic>
      </p:grpSp>
      <p:sp>
        <p:nvSpPr>
          <p:cNvPr id="2151" name="Shape 2151"/>
          <p:cNvSpPr txBox="1"/>
          <p:nvPr/>
        </p:nvSpPr>
        <p:spPr>
          <a:xfrm>
            <a:off x="4399878" y="5928287"/>
            <a:ext cx="4747425" cy="92332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r>
              <a:rPr lang="en-US" sz="900">
                <a:solidFill>
                  <a:schemeClr val="dk1"/>
                </a:solidFill>
                <a:latin typeface="Rockwell"/>
                <a:ea typeface="Rockwell"/>
                <a:cs typeface="Rockwell"/>
                <a:sym typeface="Rockwell"/>
              </a:rPr>
              <a:t> </a:t>
            </a:r>
          </a:p>
          <a:p>
            <a:pPr marL="0" marR="0" lvl="0" indent="0" algn="l" rtl="0">
              <a:spcBef>
                <a:spcPts val="0"/>
              </a:spcBef>
              <a:buSzPct val="25000"/>
              <a:buNone/>
            </a:pPr>
            <a:r>
              <a:rPr lang="en-US" sz="900">
                <a:solidFill>
                  <a:schemeClr val="dk1"/>
                </a:solidFill>
                <a:latin typeface="Rockwell"/>
                <a:ea typeface="Rockwell"/>
                <a:cs typeface="Rockwell"/>
                <a:sym typeface="Rockwell"/>
              </a:rPr>
              <a:t>LO 4.2: The student is able to analyze concentration vs. time data to determine the rate law for a zeroth-, first-, or second-order reaction. </a:t>
            </a:r>
          </a:p>
          <a:p>
            <a:pPr marL="0" marR="0" lvl="0" indent="0" algn="l" rtl="0">
              <a:spcBef>
                <a:spcPts val="0"/>
              </a:spcBef>
              <a:buSzPct val="25000"/>
              <a:buNone/>
            </a:pPr>
            <a:r>
              <a:rPr lang="en-US" sz="900">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p>
        </p:txBody>
      </p:sp>
      <p:sp>
        <p:nvSpPr>
          <p:cNvPr id="2152" name="Shape 2152"/>
          <p:cNvSpPr txBox="1"/>
          <p:nvPr/>
        </p:nvSpPr>
        <p:spPr>
          <a:xfrm>
            <a:off x="0" y="5928287"/>
            <a:ext cx="4399878" cy="92332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p:txBody>
      </p:sp>
      <p:pic>
        <p:nvPicPr>
          <p:cNvPr id="2153" name="Shape 2153" descr="http://2.bp.blogspot.com/-j8EwqHPyVms/TebknGrgvYI/AAAAAAAAJZ0/RwKLBkV1MFk/s1600/iodine+clock.jpg"/>
          <p:cNvPicPr preferRelativeResize="0"/>
          <p:nvPr/>
        </p:nvPicPr>
        <p:blipFill rotWithShape="1">
          <a:blip r:embed="rId11">
            <a:alphaModFix/>
          </a:blip>
          <a:srcRect/>
          <a:stretch/>
        </p:blipFill>
        <p:spPr>
          <a:xfrm>
            <a:off x="4814373" y="4136955"/>
            <a:ext cx="3878443" cy="1216217"/>
          </a:xfrm>
          <a:prstGeom prst="rect">
            <a:avLst/>
          </a:prstGeom>
          <a:noFill/>
          <a:ln>
            <a:noFill/>
          </a:ln>
        </p:spPr>
      </p:pic>
      <p:sp>
        <p:nvSpPr>
          <p:cNvPr id="2154" name="Shape 2154"/>
          <p:cNvSpPr txBox="1"/>
          <p:nvPr/>
        </p:nvSpPr>
        <p:spPr>
          <a:xfrm>
            <a:off x="3880692" y="-22033"/>
            <a:ext cx="155093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12"/>
              </a:rPr>
              <a:t>Virtual Lab 1</a:t>
            </a:r>
          </a:p>
        </p:txBody>
      </p:sp>
      <p:graphicFrame>
        <p:nvGraphicFramePr>
          <p:cNvPr id="2155" name="Shape 2155"/>
          <p:cNvGraphicFramePr/>
          <p:nvPr/>
        </p:nvGraphicFramePr>
        <p:xfrm>
          <a:off x="0" y="3040655"/>
          <a:ext cx="3000000" cy="3000000"/>
        </p:xfrm>
        <a:graphic>
          <a:graphicData uri="http://schemas.openxmlformats.org/drawingml/2006/table">
            <a:tbl>
              <a:tblPr firstRow="1" bandRow="1">
                <a:noFill/>
                <a:tableStyleId>{607D1C51-4ADC-4752-B98D-56E9545C2C9E}</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182875">
                <a:tc>
                  <a:txBody>
                    <a:bodyPr/>
                    <a:lstStyle/>
                    <a:p>
                      <a:pPr marL="0" marR="0" lvl="0" indent="0" algn="l" rtl="0">
                        <a:spcBef>
                          <a:spcPts val="0"/>
                        </a:spcBef>
                        <a:buSzPct val="25000"/>
                        <a:buNone/>
                      </a:pPr>
                      <a:r>
                        <a:rPr lang="en-US" sz="1050"/>
                        <a:t>Zero Order Plot</a:t>
                      </a:r>
                    </a:p>
                  </a:txBody>
                  <a:tcPr marL="91450" marR="91450" marT="45725" marB="45725"/>
                </a:tc>
                <a:tc>
                  <a:txBody>
                    <a:bodyPr/>
                    <a:lstStyle/>
                    <a:p>
                      <a:pPr marL="0" marR="0" lvl="0" indent="0" algn="l" rtl="0">
                        <a:spcBef>
                          <a:spcPts val="0"/>
                        </a:spcBef>
                        <a:buSzPct val="25000"/>
                        <a:buNone/>
                      </a:pPr>
                      <a:r>
                        <a:rPr lang="en-US" sz="1050"/>
                        <a:t>1</a:t>
                      </a:r>
                      <a:r>
                        <a:rPr lang="en-US" sz="1050" baseline="30000"/>
                        <a:t>st</a:t>
                      </a:r>
                      <a:r>
                        <a:rPr lang="en-US" sz="1050"/>
                        <a:t> Order Plot</a:t>
                      </a:r>
                    </a:p>
                  </a:txBody>
                  <a:tcPr marL="91450" marR="91450" marT="45725" marB="45725"/>
                </a:tc>
                <a:tc>
                  <a:txBody>
                    <a:bodyPr/>
                    <a:lstStyle/>
                    <a:p>
                      <a:pPr marL="0" marR="0" lvl="0" indent="0" algn="l" rtl="0">
                        <a:spcBef>
                          <a:spcPts val="0"/>
                        </a:spcBef>
                        <a:buSzPct val="25000"/>
                        <a:buNone/>
                      </a:pPr>
                      <a:r>
                        <a:rPr lang="en-US" sz="1050"/>
                        <a:t>2</a:t>
                      </a:r>
                      <a:r>
                        <a:rPr lang="en-US" sz="1050" baseline="30000"/>
                        <a:t>nd</a:t>
                      </a:r>
                      <a:r>
                        <a:rPr lang="en-US" sz="1050"/>
                        <a:t> Order Plot</a:t>
                      </a:r>
                    </a:p>
                  </a:txBody>
                  <a:tcPr marL="91450" marR="91450" marT="45725" marB="45725"/>
                </a:tc>
                <a:extLst>
                  <a:ext uri="{0D108BD9-81ED-4DB2-BD59-A6C34878D82A}">
                    <a16:rowId xmlns:a16="http://schemas.microsoft.com/office/drawing/2014/main" val="10000"/>
                  </a:ext>
                </a:extLst>
              </a:tr>
            </a:tbl>
          </a:graphicData>
        </a:graphic>
      </p:graphicFrame>
      <p:grpSp>
        <p:nvGrpSpPr>
          <p:cNvPr id="2156" name="Shape 2156"/>
          <p:cNvGrpSpPr/>
          <p:nvPr/>
        </p:nvGrpSpPr>
        <p:grpSpPr>
          <a:xfrm>
            <a:off x="4814375" y="4858789"/>
            <a:ext cx="3788463" cy="1053224"/>
            <a:chOff x="4814375" y="4324205"/>
            <a:chExt cx="3788463" cy="1053224"/>
          </a:xfrm>
        </p:grpSpPr>
        <p:sp>
          <p:nvSpPr>
            <p:cNvPr id="2157" name="Shape 2157"/>
            <p:cNvSpPr txBox="1"/>
            <p:nvPr/>
          </p:nvSpPr>
          <p:spPr>
            <a:xfrm>
              <a:off x="5305012" y="5008098"/>
              <a:ext cx="3297826" cy="369332"/>
            </a:xfrm>
            <a:prstGeom prst="rect">
              <a:avLst/>
            </a:prstGeom>
            <a:solidFill>
              <a:srgbClr val="002060"/>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Rockwell"/>
                  <a:ea typeface="Rockwell"/>
                  <a:cs typeface="Rockwell"/>
                  <a:sym typeface="Rockwell"/>
                </a:rPr>
                <a:t>Blue in the presence of starch</a:t>
              </a:r>
            </a:p>
          </p:txBody>
        </p:sp>
        <p:sp>
          <p:nvSpPr>
            <p:cNvPr id="2158" name="Shape 2158"/>
            <p:cNvSpPr/>
            <p:nvPr/>
          </p:nvSpPr>
          <p:spPr>
            <a:xfrm>
              <a:off x="4814375" y="4450817"/>
              <a:ext cx="404740" cy="791069"/>
            </a:xfrm>
            <a:prstGeom prst="curvedRightArrow">
              <a:avLst>
                <a:gd name="adj1" fmla="val 25000"/>
                <a:gd name="adj2" fmla="val 50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2159" name="Shape 2159"/>
            <p:cNvSpPr/>
            <p:nvPr/>
          </p:nvSpPr>
          <p:spPr>
            <a:xfrm>
              <a:off x="5219114" y="4324205"/>
              <a:ext cx="562707" cy="317277"/>
            </a:xfrm>
            <a:prstGeom prst="ellipse">
              <a:avLst/>
            </a:prstGeom>
            <a:noFill/>
            <a:ln w="38100" cap="flat" cmpd="sng">
              <a:solidFill>
                <a:srgbClr val="00206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grpSp>
      <p:grpSp>
        <p:nvGrpSpPr>
          <p:cNvPr id="2160" name="Shape 2160"/>
          <p:cNvGrpSpPr/>
          <p:nvPr/>
        </p:nvGrpSpPr>
        <p:grpSpPr>
          <a:xfrm>
            <a:off x="4528657" y="3292113"/>
            <a:ext cx="4548500" cy="2619898"/>
            <a:chOff x="4595500" y="3292114"/>
            <a:chExt cx="4548500" cy="2619898"/>
          </a:xfrm>
        </p:grpSpPr>
        <p:sp>
          <p:nvSpPr>
            <p:cNvPr id="2161" name="Shape 2161"/>
            <p:cNvSpPr/>
            <p:nvPr/>
          </p:nvSpPr>
          <p:spPr>
            <a:xfrm>
              <a:off x="4595500" y="3292114"/>
              <a:ext cx="4548500" cy="2619898"/>
            </a:xfrm>
            <a:prstGeom prst="rect">
              <a:avLst/>
            </a:prstGeom>
            <a:solidFill>
              <a:schemeClr val="lt1"/>
            </a:solidFill>
            <a:ln>
              <a:noFill/>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2162" name="Shape 2162" descr="http://interchemnet.um.maine.edu/data/images/iodine_graphic_rxn.jpg"/>
            <p:cNvPicPr preferRelativeResize="0"/>
            <p:nvPr/>
          </p:nvPicPr>
          <p:blipFill rotWithShape="1">
            <a:blip r:embed="rId13">
              <a:alphaModFix/>
            </a:blip>
            <a:srcRect/>
            <a:stretch/>
          </p:blipFill>
          <p:spPr>
            <a:xfrm>
              <a:off x="4595500" y="3349942"/>
              <a:ext cx="4548500" cy="2305284"/>
            </a:xfrm>
            <a:prstGeom prst="rect">
              <a:avLst/>
            </a:prstGeom>
            <a:noFill/>
            <a:ln>
              <a:noFill/>
            </a:ln>
          </p:spPr>
        </p:pic>
      </p:grpSp>
      <p:sp>
        <p:nvSpPr>
          <p:cNvPr id="2163" name="Shape 2163"/>
          <p:cNvSpPr/>
          <p:nvPr/>
        </p:nvSpPr>
        <p:spPr>
          <a:xfrm>
            <a:off x="-10291" y="928054"/>
            <a:ext cx="9039730" cy="500023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2164" name="Shape 2164"/>
          <p:cNvPicPr preferRelativeResize="0"/>
          <p:nvPr/>
        </p:nvPicPr>
        <p:blipFill rotWithShape="1">
          <a:blip r:embed="rId14">
            <a:alphaModFix/>
          </a:blip>
          <a:srcRect l="26966" t="27513" r="35333" b="39538"/>
          <a:stretch/>
        </p:blipFill>
        <p:spPr>
          <a:xfrm>
            <a:off x="175778" y="1071074"/>
            <a:ext cx="7564790" cy="3716900"/>
          </a:xfrm>
          <a:prstGeom prst="rect">
            <a:avLst/>
          </a:prstGeom>
          <a:noFill/>
          <a:ln>
            <a:noFill/>
          </a:ln>
        </p:spPr>
      </p:pic>
      <p:sp>
        <p:nvSpPr>
          <p:cNvPr id="2165" name="Shape 2165"/>
          <p:cNvSpPr/>
          <p:nvPr/>
        </p:nvSpPr>
        <p:spPr>
          <a:xfrm>
            <a:off x="488225" y="3929294"/>
            <a:ext cx="6935952" cy="838802"/>
          </a:xfrm>
          <a:prstGeom prst="roundRect">
            <a:avLst>
              <a:gd name="adj" fmla="val 16667"/>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60"/>
                                        </p:tgtEl>
                                      </p:cBhvr>
                                    </p:animEffect>
                                    <p:set>
                                      <p:cBhvr>
                                        <p:cTn id="7" dur="1" fill="hold">
                                          <p:stCondLst>
                                            <p:cond delay="2000"/>
                                          </p:stCondLst>
                                        </p:cTn>
                                        <p:tgtEl>
                                          <p:spTgt spid="21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Chemical Properties within a Group and across a Period</a:t>
            </a:r>
          </a:p>
        </p:txBody>
      </p:sp>
      <p:sp>
        <p:nvSpPr>
          <p:cNvPr id="396" name="Shape 396"/>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397" name="Shape 397"/>
          <p:cNvSpPr txBox="1">
            <a:spLocks noGrp="1"/>
          </p:cNvSpPr>
          <p:nvPr>
            <p:ph type="body" idx="2"/>
          </p:nvPr>
        </p:nvSpPr>
        <p:spPr>
          <a:xfrm>
            <a:off x="5154600" y="1191405"/>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Group 1 metals more </a:t>
            </a:r>
          </a:p>
          <a:p>
            <a:pPr marL="228600" marR="0" lvl="0" indent="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reactive than group 2 </a:t>
            </a:r>
          </a:p>
          <a:p>
            <a:pPr marL="228600" marR="0" lvl="0" indent="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metals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Reactivity increases as you go down a group</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Metals on left form basic oxides</a:t>
            </a:r>
          </a:p>
          <a:p>
            <a:pPr marL="9144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Ex.  Na</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 2 NaOH</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Nonmetals on right form form acidic oxides</a:t>
            </a:r>
          </a:p>
          <a:p>
            <a:pPr marL="9144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Ex. SO</a:t>
            </a:r>
            <a:r>
              <a:rPr lang="en-US" sz="1800" b="0" i="0" u="none" strike="noStrike" cap="none" baseline="-25000">
                <a:solidFill>
                  <a:srgbClr val="595959"/>
                </a:solidFill>
                <a:latin typeface="Rockwell"/>
                <a:ea typeface="Rockwell"/>
                <a:cs typeface="Rockwell"/>
                <a:sym typeface="Rockwell"/>
              </a:rPr>
              <a:t>3</a:t>
            </a:r>
            <a:r>
              <a:rPr lang="en-US" sz="1800" b="0" i="0" u="none" strike="noStrike" cap="none">
                <a:solidFill>
                  <a:srgbClr val="595959"/>
                </a:solidFill>
                <a:latin typeface="Rockwell"/>
                <a:ea typeface="Rockwell"/>
                <a:cs typeface="Rockwell"/>
                <a:sym typeface="Rockwell"/>
              </a:rPr>
              <a:t> +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SO</a:t>
            </a:r>
            <a:r>
              <a:rPr lang="en-US" sz="1800" b="0" i="0" u="none" strike="noStrike" cap="none" baseline="-25000">
                <a:solidFill>
                  <a:srgbClr val="595959"/>
                </a:solidFill>
                <a:latin typeface="Rockwell"/>
                <a:ea typeface="Rockwell"/>
                <a:cs typeface="Rockwell"/>
                <a:sym typeface="Rockwell"/>
              </a:rPr>
              <a:t>4</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Elements in the middle, like Al, Ga, etc can behave amphoterically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If SiO</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can be a ceramic then SnO</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may be as well since both in the same group</a:t>
            </a: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398" name="Shape 398"/>
          <p:cNvSpPr txBox="1"/>
          <p:nvPr/>
        </p:nvSpPr>
        <p:spPr>
          <a:xfrm>
            <a:off x="79402" y="6212330"/>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lang="en-US" sz="1800">
                <a:solidFill>
                  <a:schemeClr val="dk1"/>
                </a:solidFill>
                <a:latin typeface="Rokkitt"/>
                <a:ea typeface="Rokkitt"/>
                <a:cs typeface="Rokkitt"/>
                <a:sym typeface="Rokkitt"/>
              </a:rPr>
              <a:t>		</a:t>
            </a:r>
          </a:p>
        </p:txBody>
      </p:sp>
      <p:sp>
        <p:nvSpPr>
          <p:cNvPr id="399" name="Shape 399"/>
          <p:cNvSpPr txBox="1"/>
          <p:nvPr/>
        </p:nvSpPr>
        <p:spPr>
          <a:xfrm>
            <a:off x="8090621" y="-24658"/>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400" name="Shape 400"/>
          <p:cNvSpPr txBox="1"/>
          <p:nvPr/>
        </p:nvSpPr>
        <p:spPr>
          <a:xfrm>
            <a:off x="8199882"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4"/>
              </a:rPr>
              <a:t>Video</a:t>
            </a:r>
          </a:p>
        </p:txBody>
      </p:sp>
      <p:pic>
        <p:nvPicPr>
          <p:cNvPr id="401" name="Shape 401"/>
          <p:cNvPicPr preferRelativeResize="0"/>
          <p:nvPr/>
        </p:nvPicPr>
        <p:blipFill rotWithShape="1">
          <a:blip r:embed="rId5">
            <a:alphaModFix/>
          </a:blip>
          <a:srcRect/>
          <a:stretch/>
        </p:blipFill>
        <p:spPr>
          <a:xfrm>
            <a:off x="70525" y="1523900"/>
            <a:ext cx="5418550" cy="4363950"/>
          </a:xfrm>
          <a:prstGeom prst="rect">
            <a:avLst/>
          </a:prstGeom>
          <a:noFill/>
          <a:ln>
            <a:noFill/>
          </a:ln>
        </p:spPr>
      </p:pic>
      <p:sp>
        <p:nvSpPr>
          <p:cNvPr id="402" name="Shape 402"/>
          <p:cNvSpPr txBox="1"/>
          <p:nvPr/>
        </p:nvSpPr>
        <p:spPr>
          <a:xfrm>
            <a:off x="4414026" y="5424755"/>
            <a:ext cx="641144"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SzPct val="25000"/>
              <a:buNone/>
            </a:pPr>
            <a:r>
              <a:rPr lang="en-US" sz="1200">
                <a:solidFill>
                  <a:schemeClr val="dk1"/>
                </a:solidFill>
                <a:latin typeface="Times New Roman"/>
                <a:ea typeface="Times New Roman"/>
                <a:cs typeface="Times New Roman"/>
                <a:sym typeface="Times New Roman"/>
              </a:rPr>
              <a:t>attracts</a:t>
            </a:r>
          </a:p>
        </p:txBody>
      </p:sp>
      <p:sp>
        <p:nvSpPr>
          <p:cNvPr id="403" name="Shape 403"/>
          <p:cNvSpPr txBox="1"/>
          <p:nvPr/>
        </p:nvSpPr>
        <p:spPr>
          <a:xfrm>
            <a:off x="7821475" y="5176866"/>
            <a:ext cx="353745"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SzPct val="25000"/>
              <a:buNone/>
            </a:pPr>
            <a:r>
              <a:rPr lang="en-US" sz="1200">
                <a:solidFill>
                  <a:schemeClr val="dk1"/>
                </a:solidFill>
                <a:latin typeface="Times"/>
                <a:ea typeface="Times"/>
                <a:cs typeface="Times"/>
                <a:sym typeface="Times"/>
              </a:rPr>
              <a:t>its</a:t>
            </a:r>
          </a:p>
        </p:txBody>
      </p:sp>
      <p:pic>
        <p:nvPicPr>
          <p:cNvPr id="404" name="Shape 404" descr="Screen Shot 2016-04-09 at 3.54.28 PM.png"/>
          <p:cNvPicPr preferRelativeResize="0"/>
          <p:nvPr/>
        </p:nvPicPr>
        <p:blipFill rotWithShape="1">
          <a:blip r:embed="rId6">
            <a:alphaModFix/>
          </a:blip>
          <a:srcRect/>
          <a:stretch/>
        </p:blipFill>
        <p:spPr>
          <a:xfrm>
            <a:off x="352515" y="1110446"/>
            <a:ext cx="8529798" cy="484687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05" name="Shape 405"/>
          <p:cNvSpPr/>
          <p:nvPr/>
        </p:nvSpPr>
        <p:spPr>
          <a:xfrm>
            <a:off x="519135" y="4101126"/>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05"/>
                                        </p:tgtEl>
                                      </p:cBhvr>
                                    </p:animEffect>
                                    <p:set>
                                      <p:cBhvr>
                                        <p:cTn id="12" dur="1" fill="hold">
                                          <p:stCondLst>
                                            <p:cond delay="2000"/>
                                          </p:stCondLst>
                                        </p:cTn>
                                        <p:tgtEl>
                                          <p:spTgt spid="4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0" name="Shape 2170" descr="File:Bomb Calorimeter Diagram.png"/>
          <p:cNvPicPr preferRelativeResize="0"/>
          <p:nvPr/>
        </p:nvPicPr>
        <p:blipFill rotWithShape="1">
          <a:blip r:embed="rId3">
            <a:alphaModFix/>
          </a:blip>
          <a:srcRect/>
          <a:stretch/>
        </p:blipFill>
        <p:spPr>
          <a:xfrm>
            <a:off x="7017746" y="4187294"/>
            <a:ext cx="2103120" cy="1456005"/>
          </a:xfrm>
          <a:prstGeom prst="rect">
            <a:avLst/>
          </a:prstGeom>
          <a:noFill/>
          <a:ln>
            <a:noFill/>
          </a:ln>
        </p:spPr>
      </p:pic>
      <p:sp>
        <p:nvSpPr>
          <p:cNvPr id="2171" name="Shape 2171"/>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Calorimetry</a:t>
            </a:r>
          </a:p>
        </p:txBody>
      </p:sp>
      <p:sp>
        <p:nvSpPr>
          <p:cNvPr id="2172" name="Shape 2172"/>
          <p:cNvSpPr txBox="1">
            <a:spLocks noGrp="1"/>
          </p:cNvSpPr>
          <p:nvPr>
            <p:ph type="body" idx="2"/>
          </p:nvPr>
        </p:nvSpPr>
        <p:spPr>
          <a:xfrm>
            <a:off x="4624966" y="1603284"/>
            <a:ext cx="2750069" cy="3678797"/>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Specific Heat of Material </a:t>
            </a:r>
          </a:p>
          <a:p>
            <a:pPr marL="457200" marR="0" lvl="1" indent="-228600" algn="l" rtl="0">
              <a:lnSpc>
                <a:spcPct val="90000"/>
              </a:lnSpc>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Can be used to ID unknown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Heat of reaction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Energy content of food</a:t>
            </a:r>
          </a:p>
          <a:p>
            <a:pPr marL="457200" marR="0" lvl="1" indent="-228600" algn="l" rtl="0">
              <a:lnSpc>
                <a:spcPct val="90000"/>
              </a:lnSpc>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This is usually done in a bomb calorimeter (constant V)</a:t>
            </a:r>
          </a:p>
          <a:p>
            <a:pPr marL="457200" marR="0" lvl="1" indent="-228600" algn="l" rtl="0">
              <a:lnSpc>
                <a:spcPct val="90000"/>
              </a:lnSpc>
              <a:spcBef>
                <a:spcPts val="600"/>
              </a:spcBef>
              <a:buClr>
                <a:srgbClr val="B86EB8"/>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173" name="Shape 2173"/>
          <p:cNvSpPr txBox="1">
            <a:spLocks noGrp="1"/>
          </p:cNvSpPr>
          <p:nvPr>
            <p:ph type="body" idx="4"/>
          </p:nvPr>
        </p:nvSpPr>
        <p:spPr>
          <a:xfrm>
            <a:off x="4624964" y="1195532"/>
            <a:ext cx="2743199" cy="322728"/>
          </a:xfrm>
          <a:prstGeom prst="rect">
            <a:avLst/>
          </a:prstGeom>
          <a:solidFill>
            <a:srgbClr val="A2A2C1"/>
          </a:solidFill>
          <a:ln>
            <a:noFill/>
          </a:ln>
        </p:spPr>
        <p:txBody>
          <a:bodyPr lIns="91425" tIns="0" rIns="91425" bIns="0" anchor="ctr" anchorCtr="0">
            <a:noAutofit/>
          </a:bodyPr>
          <a:lstStyle/>
          <a:p>
            <a:pPr marL="0" marR="0" lvl="0" indent="0" algn="ctr" rtl="0">
              <a:spcBef>
                <a:spcPts val="0"/>
              </a:spcBef>
              <a:buClr>
                <a:schemeClr val="accent1"/>
              </a:buClr>
              <a:buSzPct val="25000"/>
              <a:buFont typeface="Noto Sans Symbols"/>
              <a:buNone/>
            </a:pPr>
            <a:r>
              <a:rPr lang="en-US" sz="1800" b="0" i="0" u="none" strike="noStrike" cap="none">
                <a:solidFill>
                  <a:schemeClr val="lt1"/>
                </a:solidFill>
                <a:latin typeface="Rockwell"/>
                <a:ea typeface="Rockwell"/>
                <a:cs typeface="Rockwell"/>
                <a:sym typeface="Rockwell"/>
              </a:rPr>
              <a:t>Applications:</a:t>
            </a:r>
          </a:p>
        </p:txBody>
      </p:sp>
      <p:sp>
        <p:nvSpPr>
          <p:cNvPr id="2174" name="Shape 2174"/>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 1</a:t>
            </a:r>
          </a:p>
        </p:txBody>
      </p:sp>
      <p:sp>
        <p:nvSpPr>
          <p:cNvPr id="2175" name="Shape 2175"/>
          <p:cNvSpPr txBox="1"/>
          <p:nvPr/>
        </p:nvSpPr>
        <p:spPr>
          <a:xfrm>
            <a:off x="8144771" y="2052844"/>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2176" name="Shape 2176"/>
          <p:cNvSpPr txBox="1"/>
          <p:nvPr/>
        </p:nvSpPr>
        <p:spPr>
          <a:xfrm>
            <a:off x="7651057" y="2367584"/>
            <a:ext cx="138867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Virtual Lab</a:t>
            </a:r>
          </a:p>
        </p:txBody>
      </p:sp>
      <p:sp>
        <p:nvSpPr>
          <p:cNvPr id="2177" name="Shape 2177"/>
          <p:cNvSpPr txBox="1"/>
          <p:nvPr/>
        </p:nvSpPr>
        <p:spPr>
          <a:xfrm>
            <a:off x="0" y="1661916"/>
            <a:ext cx="3924886" cy="40318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a:solidFill>
                  <a:schemeClr val="dk1"/>
                </a:solidFill>
                <a:latin typeface="Rockwell"/>
                <a:ea typeface="Rockwell"/>
                <a:cs typeface="Rockwell"/>
                <a:sym typeface="Rockwell"/>
              </a:rPr>
              <a:t>Assumption: </a:t>
            </a:r>
          </a:p>
          <a:p>
            <a:pPr marL="0" marR="0" lvl="0" indent="0" algn="l" rtl="0">
              <a:spcBef>
                <a:spcPts val="0"/>
              </a:spcBef>
              <a:buClr>
                <a:schemeClr val="dk1"/>
              </a:buClr>
              <a:buSzPct val="100000"/>
              <a:buFont typeface="Arial"/>
              <a:buChar char="•"/>
            </a:pPr>
            <a:r>
              <a:rPr lang="en-US" sz="1600" b="1">
                <a:solidFill>
                  <a:schemeClr val="dk1"/>
                </a:solidFill>
                <a:latin typeface="Rockwell"/>
                <a:ea typeface="Rockwell"/>
                <a:cs typeface="Rockwell"/>
                <a:sym typeface="Rockwell"/>
              </a:rPr>
              <a:t>the calorimeter is isolated </a:t>
            </a:r>
          </a:p>
          <a:p>
            <a:pPr marL="0" marR="0" lvl="0" indent="0" algn="l" rtl="0">
              <a:spcBef>
                <a:spcPts val="0"/>
              </a:spcBef>
              <a:buClr>
                <a:schemeClr val="dk1"/>
              </a:buClr>
              <a:buSzPct val="100000"/>
              <a:buFont typeface="Arial"/>
              <a:buChar char="•"/>
            </a:pPr>
            <a:r>
              <a:rPr lang="en-US" sz="1600" b="1">
                <a:solidFill>
                  <a:schemeClr val="dk1"/>
                </a:solidFill>
                <a:latin typeface="Rockwell"/>
                <a:ea typeface="Rockwell"/>
                <a:cs typeface="Rockwell"/>
                <a:sym typeface="Rockwell"/>
              </a:rPr>
              <a:t>so the surroundings are only the  calorimeter setup, which includes the water</a:t>
            </a:r>
          </a:p>
          <a:p>
            <a:pPr marL="0" marR="0" lvl="0" indent="0" algn="l" rtl="0">
              <a:spcBef>
                <a:spcPts val="0"/>
              </a:spcBef>
              <a:buClr>
                <a:schemeClr val="dk1"/>
              </a:buClr>
              <a:buSzPct val="100000"/>
              <a:buFont typeface="Arial"/>
              <a:buChar char="•"/>
            </a:pPr>
            <a:r>
              <a:rPr lang="en-US" sz="1600" b="1">
                <a:solidFill>
                  <a:schemeClr val="dk1"/>
                </a:solidFill>
                <a:latin typeface="Rockwell"/>
                <a:ea typeface="Rockwell"/>
                <a:cs typeface="Rockwell"/>
                <a:sym typeface="Rockwell"/>
              </a:rPr>
              <a:t>the calorimeter itself has a heat capacity, as it will absorb some heat.</a:t>
            </a:r>
          </a:p>
          <a:p>
            <a:pPr marL="0" marR="0" lvl="0" indent="0" algn="l" rtl="0">
              <a:spcBef>
                <a:spcPts val="0"/>
              </a:spcBef>
              <a:buClr>
                <a:schemeClr val="dk1"/>
              </a:buClr>
              <a:buSzPct val="100000"/>
              <a:buFont typeface="Arial"/>
              <a:buChar char="•"/>
            </a:pPr>
            <a:r>
              <a:rPr lang="en-US" sz="1600" b="1">
                <a:solidFill>
                  <a:schemeClr val="dk1"/>
                </a:solidFill>
                <a:latin typeface="Rockwell"/>
                <a:ea typeface="Rockwell"/>
                <a:cs typeface="Rockwell"/>
                <a:sym typeface="Rockwell"/>
              </a:rPr>
              <a:t>So… </a:t>
            </a:r>
          </a:p>
          <a:p>
            <a:pPr marL="0" marR="0" lvl="0" indent="0" algn="l" rtl="0">
              <a:spcBef>
                <a:spcPts val="0"/>
              </a:spcBef>
              <a:buSzPct val="25000"/>
              <a:buNone/>
            </a:pPr>
            <a:r>
              <a:rPr lang="en-US" sz="1600" b="1">
                <a:solidFill>
                  <a:schemeClr val="dk1"/>
                </a:solidFill>
                <a:latin typeface="Rockwell"/>
                <a:ea typeface="Rockwell"/>
                <a:cs typeface="Rockwell"/>
                <a:sym typeface="Rockwell"/>
              </a:rPr>
              <a:t>	q</a:t>
            </a:r>
            <a:r>
              <a:rPr lang="en-US" sz="1600" b="1" baseline="-25000">
                <a:solidFill>
                  <a:schemeClr val="dk1"/>
                </a:solidFill>
                <a:latin typeface="Rockwell"/>
                <a:ea typeface="Rockwell"/>
                <a:cs typeface="Rockwell"/>
                <a:sym typeface="Rockwell"/>
              </a:rPr>
              <a:t>surr</a:t>
            </a:r>
            <a:r>
              <a:rPr lang="en-US" sz="1600" b="1">
                <a:solidFill>
                  <a:schemeClr val="dk1"/>
                </a:solidFill>
                <a:latin typeface="Rockwell"/>
                <a:ea typeface="Rockwell"/>
                <a:cs typeface="Rockwell"/>
                <a:sym typeface="Rockwell"/>
              </a:rPr>
              <a:t> = -q</a:t>
            </a:r>
            <a:r>
              <a:rPr lang="en-US" sz="1600" b="1" baseline="-25000">
                <a:solidFill>
                  <a:schemeClr val="dk1"/>
                </a:solidFill>
                <a:latin typeface="Rockwell"/>
                <a:ea typeface="Rockwell"/>
                <a:cs typeface="Rockwell"/>
                <a:sym typeface="Rockwell"/>
              </a:rPr>
              <a:t>rxn</a:t>
            </a:r>
          </a:p>
          <a:p>
            <a:pPr marL="0" marR="0" lvl="0" indent="0" algn="l" rtl="0">
              <a:spcBef>
                <a:spcPts val="0"/>
              </a:spcBef>
              <a:buSzPct val="25000"/>
              <a:buNone/>
            </a:pPr>
            <a:r>
              <a:rPr lang="en-US" sz="1600" b="1">
                <a:solidFill>
                  <a:schemeClr val="dk1"/>
                </a:solidFill>
                <a:latin typeface="Rockwell"/>
                <a:ea typeface="Rockwell"/>
                <a:cs typeface="Rockwell"/>
                <a:sym typeface="Rockwell"/>
              </a:rPr>
              <a:t>	q</a:t>
            </a:r>
            <a:r>
              <a:rPr lang="en-US" sz="1600" b="1" baseline="-25000">
                <a:solidFill>
                  <a:schemeClr val="dk1"/>
                </a:solidFill>
                <a:latin typeface="Rockwell"/>
                <a:ea typeface="Rockwell"/>
                <a:cs typeface="Rockwell"/>
                <a:sym typeface="Rockwell"/>
              </a:rPr>
              <a:t>surr</a:t>
            </a:r>
            <a:r>
              <a:rPr lang="en-US" sz="1600" b="1">
                <a:solidFill>
                  <a:schemeClr val="dk1"/>
                </a:solidFill>
                <a:latin typeface="Rockwell"/>
                <a:ea typeface="Rockwell"/>
                <a:cs typeface="Rockwell"/>
                <a:sym typeface="Rockwell"/>
              </a:rPr>
              <a:t> = q</a:t>
            </a:r>
            <a:r>
              <a:rPr lang="en-US" sz="1600" b="1" baseline="-25000">
                <a:solidFill>
                  <a:schemeClr val="dk1"/>
                </a:solidFill>
                <a:latin typeface="Rockwell"/>
                <a:ea typeface="Rockwell"/>
                <a:cs typeface="Rockwell"/>
                <a:sym typeface="Rockwell"/>
              </a:rPr>
              <a:t>cal</a:t>
            </a:r>
            <a:r>
              <a:rPr lang="en-US" sz="1600" b="1">
                <a:solidFill>
                  <a:schemeClr val="dk1"/>
                </a:solidFill>
                <a:latin typeface="Rockwell"/>
                <a:ea typeface="Rockwell"/>
                <a:cs typeface="Rockwell"/>
                <a:sym typeface="Rockwell"/>
              </a:rPr>
              <a:t>+q</a:t>
            </a:r>
            <a:r>
              <a:rPr lang="en-US" sz="1600" b="1" baseline="-25000">
                <a:solidFill>
                  <a:schemeClr val="dk1"/>
                </a:solidFill>
                <a:latin typeface="Rockwell"/>
                <a:ea typeface="Rockwell"/>
                <a:cs typeface="Rockwell"/>
                <a:sym typeface="Rockwell"/>
              </a:rPr>
              <a:t>H</a:t>
            </a:r>
            <a:r>
              <a:rPr lang="en-US" sz="1100" b="1" baseline="-25000">
                <a:solidFill>
                  <a:schemeClr val="dk1"/>
                </a:solidFill>
                <a:latin typeface="Rockwell"/>
                <a:ea typeface="Rockwell"/>
                <a:cs typeface="Rockwell"/>
                <a:sym typeface="Rockwell"/>
              </a:rPr>
              <a:t>2</a:t>
            </a:r>
            <a:r>
              <a:rPr lang="en-US" sz="1600" b="1" baseline="-25000">
                <a:solidFill>
                  <a:schemeClr val="dk1"/>
                </a:solidFill>
                <a:latin typeface="Rockwell"/>
                <a:ea typeface="Rockwell"/>
                <a:cs typeface="Rockwell"/>
                <a:sym typeface="Rockwell"/>
              </a:rPr>
              <a:t>O+sys</a:t>
            </a:r>
          </a:p>
          <a:p>
            <a:pPr marL="0" marR="0" lvl="0" indent="0" algn="l" rtl="0">
              <a:spcBef>
                <a:spcPts val="0"/>
              </a:spcBef>
              <a:buSzPct val="25000"/>
              <a:buNone/>
            </a:pPr>
            <a:r>
              <a:rPr lang="en-US" sz="1600" b="1">
                <a:solidFill>
                  <a:schemeClr val="dk1"/>
                </a:solidFill>
                <a:latin typeface="Rockwell"/>
                <a:ea typeface="Rockwell"/>
                <a:cs typeface="Rockwell"/>
                <a:sym typeface="Rockwell"/>
              </a:rPr>
              <a:t>	q</a:t>
            </a:r>
            <a:r>
              <a:rPr lang="en-US" sz="1600" b="1" baseline="-25000">
                <a:solidFill>
                  <a:schemeClr val="dk1"/>
                </a:solidFill>
                <a:latin typeface="Rockwell"/>
                <a:ea typeface="Rockwell"/>
                <a:cs typeface="Rockwell"/>
                <a:sym typeface="Rockwell"/>
              </a:rPr>
              <a:t>cal</a:t>
            </a:r>
            <a:r>
              <a:rPr lang="en-US" sz="1600" b="1">
                <a:solidFill>
                  <a:schemeClr val="dk1"/>
                </a:solidFill>
                <a:latin typeface="Rockwell"/>
                <a:ea typeface="Rockwell"/>
                <a:cs typeface="Rockwell"/>
                <a:sym typeface="Rockwell"/>
              </a:rPr>
              <a:t> = Ccal</a:t>
            </a:r>
            <a:r>
              <a:rPr lang="en-US" sz="1600" b="1">
                <a:solidFill>
                  <a:schemeClr val="dk1"/>
                </a:solidFill>
                <a:latin typeface="Times New Roman"/>
                <a:ea typeface="Times New Roman"/>
                <a:cs typeface="Times New Roman"/>
                <a:sym typeface="Times New Roman"/>
              </a:rPr>
              <a:t>ΔT</a:t>
            </a:r>
          </a:p>
          <a:p>
            <a:pPr marL="0" marR="0" lvl="0" indent="0" algn="l" rtl="0">
              <a:spcBef>
                <a:spcPts val="0"/>
              </a:spcBef>
              <a:buSzPct val="25000"/>
              <a:buNone/>
            </a:pPr>
            <a:r>
              <a:rPr lang="en-US" sz="2000" b="1">
                <a:solidFill>
                  <a:srgbClr val="762299"/>
                </a:solidFill>
                <a:latin typeface="Times New Roman"/>
                <a:ea typeface="Times New Roman"/>
                <a:cs typeface="Times New Roman"/>
                <a:sym typeface="Times New Roman"/>
              </a:rPr>
              <a:t>Therefore:</a:t>
            </a:r>
          </a:p>
          <a:p>
            <a:pPr marL="0" marR="0" lvl="0" indent="0" algn="l" rtl="0">
              <a:spcBef>
                <a:spcPts val="0"/>
              </a:spcBef>
              <a:buSzPct val="25000"/>
              <a:buNone/>
            </a:pPr>
            <a:r>
              <a:rPr lang="en-US" sz="2000" b="1">
                <a:solidFill>
                  <a:srgbClr val="0070C0"/>
                </a:solidFill>
                <a:latin typeface="Rockwell"/>
                <a:ea typeface="Rockwell"/>
                <a:cs typeface="Rockwell"/>
                <a:sym typeface="Rockwell"/>
              </a:rPr>
              <a:t>-q</a:t>
            </a:r>
            <a:r>
              <a:rPr lang="en-US" sz="2000" b="1" baseline="-25000">
                <a:solidFill>
                  <a:srgbClr val="0070C0"/>
                </a:solidFill>
                <a:latin typeface="Rockwell"/>
                <a:ea typeface="Rockwell"/>
                <a:cs typeface="Rockwell"/>
                <a:sym typeface="Rockwell"/>
              </a:rPr>
              <a:t>rxn</a:t>
            </a:r>
            <a:r>
              <a:rPr lang="en-US" sz="2000" b="1">
                <a:solidFill>
                  <a:schemeClr val="dk1"/>
                </a:solidFill>
                <a:latin typeface="Times New Roman"/>
                <a:ea typeface="Times New Roman"/>
                <a:cs typeface="Times New Roman"/>
                <a:sym typeface="Times New Roman"/>
              </a:rPr>
              <a:t>=</a:t>
            </a:r>
            <a:r>
              <a:rPr lang="en-US" sz="2000" b="1">
                <a:solidFill>
                  <a:schemeClr val="dk1"/>
                </a:solidFill>
                <a:latin typeface="Rockwell"/>
                <a:ea typeface="Rockwell"/>
                <a:cs typeface="Rockwell"/>
                <a:sym typeface="Rockwell"/>
              </a:rPr>
              <a:t> </a:t>
            </a:r>
            <a:r>
              <a:rPr lang="en-US" sz="2000" b="1">
                <a:solidFill>
                  <a:srgbClr val="FF0000"/>
                </a:solidFill>
                <a:latin typeface="Rockwell"/>
                <a:ea typeface="Rockwell"/>
                <a:cs typeface="Rockwell"/>
                <a:sym typeface="Rockwell"/>
              </a:rPr>
              <a:t>C</a:t>
            </a:r>
            <a:r>
              <a:rPr lang="en-US" sz="2000" b="1" baseline="-25000">
                <a:solidFill>
                  <a:srgbClr val="FF0000"/>
                </a:solidFill>
                <a:latin typeface="Rockwell"/>
                <a:ea typeface="Rockwell"/>
                <a:cs typeface="Rockwell"/>
                <a:sym typeface="Rockwell"/>
              </a:rPr>
              <a:t>cal</a:t>
            </a:r>
            <a:r>
              <a:rPr lang="en-US" sz="2000" b="1">
                <a:solidFill>
                  <a:srgbClr val="FF0000"/>
                </a:solidFill>
                <a:latin typeface="Times New Roman"/>
                <a:ea typeface="Times New Roman"/>
                <a:cs typeface="Times New Roman"/>
                <a:sym typeface="Times New Roman"/>
              </a:rPr>
              <a:t>ΔT</a:t>
            </a:r>
            <a:r>
              <a:rPr lang="en-US" sz="2000" b="1">
                <a:solidFill>
                  <a:schemeClr val="dk1"/>
                </a:solidFill>
                <a:latin typeface="Times New Roman"/>
                <a:ea typeface="Times New Roman"/>
                <a:cs typeface="Times New Roman"/>
                <a:sym typeface="Times New Roman"/>
              </a:rPr>
              <a:t> </a:t>
            </a:r>
            <a:r>
              <a:rPr lang="en-US" sz="2000" b="1">
                <a:solidFill>
                  <a:srgbClr val="FF0000"/>
                </a:solidFill>
                <a:latin typeface="Times New Roman"/>
                <a:ea typeface="Times New Roman"/>
                <a:cs typeface="Times New Roman"/>
                <a:sym typeface="Times New Roman"/>
              </a:rPr>
              <a:t>+</a:t>
            </a:r>
            <a:r>
              <a:rPr lang="en-US" sz="2000" b="1">
                <a:solidFill>
                  <a:srgbClr val="FF0000"/>
                </a:solidFill>
                <a:latin typeface="Rockwell"/>
                <a:ea typeface="Rockwell"/>
                <a:cs typeface="Rockwell"/>
                <a:sym typeface="Rockwell"/>
              </a:rPr>
              <a:t> m</a:t>
            </a:r>
            <a:r>
              <a:rPr lang="en-US" sz="2000" b="1" baseline="-25000">
                <a:solidFill>
                  <a:srgbClr val="FF0000"/>
                </a:solidFill>
                <a:latin typeface="Rockwell"/>
                <a:ea typeface="Rockwell"/>
                <a:cs typeface="Rockwell"/>
                <a:sym typeface="Rockwell"/>
              </a:rPr>
              <a:t>H</a:t>
            </a:r>
            <a:r>
              <a:rPr lang="en-US" sz="1400" b="1" baseline="-25000">
                <a:solidFill>
                  <a:srgbClr val="FF0000"/>
                </a:solidFill>
                <a:latin typeface="Rockwell"/>
                <a:ea typeface="Rockwell"/>
                <a:cs typeface="Rockwell"/>
                <a:sym typeface="Rockwell"/>
              </a:rPr>
              <a:t>2</a:t>
            </a:r>
            <a:r>
              <a:rPr lang="en-US" sz="2000" b="1" baseline="-25000">
                <a:solidFill>
                  <a:srgbClr val="FF0000"/>
                </a:solidFill>
                <a:latin typeface="Rockwell"/>
                <a:ea typeface="Rockwell"/>
                <a:cs typeface="Rockwell"/>
                <a:sym typeface="Rockwell"/>
              </a:rPr>
              <a:t>O+sys</a:t>
            </a:r>
            <a:r>
              <a:rPr lang="en-US" sz="2000" b="1">
                <a:solidFill>
                  <a:srgbClr val="FF0000"/>
                </a:solidFill>
                <a:latin typeface="Rockwell"/>
                <a:ea typeface="Rockwell"/>
                <a:cs typeface="Rockwell"/>
                <a:sym typeface="Rockwell"/>
              </a:rPr>
              <a:t>c</a:t>
            </a:r>
            <a:r>
              <a:rPr lang="en-US" sz="2000" b="1">
                <a:solidFill>
                  <a:srgbClr val="FF0000"/>
                </a:solidFill>
                <a:latin typeface="Times New Roman"/>
                <a:ea typeface="Times New Roman"/>
                <a:cs typeface="Times New Roman"/>
                <a:sym typeface="Times New Roman"/>
              </a:rPr>
              <a:t>ΔT</a:t>
            </a:r>
          </a:p>
          <a:p>
            <a:pPr marL="0" marR="0" lvl="0" indent="0" algn="l" rtl="0">
              <a:spcBef>
                <a:spcPts val="0"/>
              </a:spcBef>
              <a:buSzPct val="25000"/>
              <a:buNone/>
            </a:pPr>
            <a:r>
              <a:rPr lang="en-US" sz="2000" b="1">
                <a:solidFill>
                  <a:srgbClr val="7030A0"/>
                </a:solidFill>
                <a:latin typeface="Times New Roman"/>
                <a:ea typeface="Times New Roman"/>
                <a:cs typeface="Times New Roman"/>
                <a:sym typeface="Times New Roman"/>
              </a:rPr>
              <a:t>Then we can use </a:t>
            </a:r>
            <a:r>
              <a:rPr lang="en-US" sz="2000" b="1">
                <a:solidFill>
                  <a:srgbClr val="0070C0"/>
                </a:solidFill>
                <a:latin typeface="Times New Roman"/>
                <a:ea typeface="Times New Roman"/>
                <a:cs typeface="Times New Roman"/>
                <a:sym typeface="Times New Roman"/>
              </a:rPr>
              <a:t>q</a:t>
            </a:r>
            <a:r>
              <a:rPr lang="en-US" sz="2000" b="1" baseline="-25000">
                <a:solidFill>
                  <a:srgbClr val="0070C0"/>
                </a:solidFill>
                <a:latin typeface="Times New Roman"/>
                <a:ea typeface="Times New Roman"/>
                <a:cs typeface="Times New Roman"/>
                <a:sym typeface="Times New Roman"/>
              </a:rPr>
              <a:t>rxn</a:t>
            </a:r>
            <a:r>
              <a:rPr lang="en-US" sz="2000" b="1">
                <a:solidFill>
                  <a:srgbClr val="7030A0"/>
                </a:solidFill>
                <a:latin typeface="Times New Roman"/>
                <a:ea typeface="Times New Roman"/>
                <a:cs typeface="Times New Roman"/>
                <a:sym typeface="Times New Roman"/>
              </a:rPr>
              <a:t> find ΔH</a:t>
            </a:r>
            <a:r>
              <a:rPr lang="en-US" sz="2000" b="1" baseline="-25000">
                <a:solidFill>
                  <a:srgbClr val="7030A0"/>
                </a:solidFill>
                <a:latin typeface="Times New Roman"/>
                <a:ea typeface="Times New Roman"/>
                <a:cs typeface="Times New Roman"/>
                <a:sym typeface="Times New Roman"/>
              </a:rPr>
              <a:t>rxn</a:t>
            </a:r>
            <a:r>
              <a:rPr lang="en-US" sz="2000" b="1">
                <a:solidFill>
                  <a:srgbClr val="7030A0"/>
                </a:solidFill>
                <a:latin typeface="Times New Roman"/>
                <a:ea typeface="Times New Roman"/>
                <a:cs typeface="Times New Roman"/>
                <a:sym typeface="Times New Roman"/>
              </a:rPr>
              <a:t>:</a:t>
            </a:r>
          </a:p>
          <a:p>
            <a:pPr marL="0" marR="0" lvl="0" indent="0" algn="l" rtl="0">
              <a:spcBef>
                <a:spcPts val="0"/>
              </a:spcBef>
              <a:buSzPct val="25000"/>
              <a:buNone/>
            </a:pPr>
            <a:r>
              <a:rPr lang="en-US" sz="2000" b="1">
                <a:solidFill>
                  <a:schemeClr val="dk1"/>
                </a:solidFill>
                <a:latin typeface="Times New Roman"/>
                <a:ea typeface="Times New Roman"/>
                <a:cs typeface="Times New Roman"/>
                <a:sym typeface="Times New Roman"/>
              </a:rPr>
              <a:t>ΔH</a:t>
            </a:r>
            <a:r>
              <a:rPr lang="en-US" sz="2000" b="1" baseline="-25000">
                <a:solidFill>
                  <a:schemeClr val="dk1"/>
                </a:solidFill>
                <a:latin typeface="Times New Roman"/>
                <a:ea typeface="Times New Roman"/>
                <a:cs typeface="Times New Roman"/>
                <a:sym typeface="Times New Roman"/>
              </a:rPr>
              <a:t>rxn </a:t>
            </a:r>
            <a:r>
              <a:rPr lang="en-US" sz="2000" b="1">
                <a:solidFill>
                  <a:schemeClr val="dk1"/>
                </a:solidFill>
                <a:latin typeface="Times New Roman"/>
                <a:ea typeface="Times New Roman"/>
                <a:cs typeface="Times New Roman"/>
                <a:sym typeface="Times New Roman"/>
              </a:rPr>
              <a:t>=q</a:t>
            </a:r>
            <a:r>
              <a:rPr lang="en-US" sz="2000" b="1" baseline="-25000">
                <a:solidFill>
                  <a:schemeClr val="dk1"/>
                </a:solidFill>
                <a:latin typeface="Times New Roman"/>
                <a:ea typeface="Times New Roman"/>
                <a:cs typeface="Times New Roman"/>
                <a:sym typeface="Times New Roman"/>
              </a:rPr>
              <a:t>rxn</a:t>
            </a:r>
            <a:r>
              <a:rPr lang="en-US" sz="2000" b="1">
                <a:solidFill>
                  <a:schemeClr val="dk1"/>
                </a:solidFill>
                <a:latin typeface="Times New Roman"/>
                <a:ea typeface="Times New Roman"/>
                <a:cs typeface="Times New Roman"/>
                <a:sym typeface="Times New Roman"/>
              </a:rPr>
              <a:t>/mol</a:t>
            </a:r>
            <a:r>
              <a:rPr lang="en-US" sz="2000" b="1" baseline="-25000">
                <a:solidFill>
                  <a:schemeClr val="dk1"/>
                </a:solidFill>
                <a:latin typeface="Times New Roman"/>
                <a:ea typeface="Times New Roman"/>
                <a:cs typeface="Times New Roman"/>
                <a:sym typeface="Times New Roman"/>
              </a:rPr>
              <a:t>react</a:t>
            </a:r>
          </a:p>
        </p:txBody>
      </p:sp>
      <p:sp>
        <p:nvSpPr>
          <p:cNvPr id="2178" name="Shape 2178"/>
          <p:cNvSpPr txBox="1"/>
          <p:nvPr/>
        </p:nvSpPr>
        <p:spPr>
          <a:xfrm>
            <a:off x="4399878" y="5663878"/>
            <a:ext cx="4747425" cy="1200329"/>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r>
              <a:rPr lang="en-US" sz="900">
                <a:solidFill>
                  <a:schemeClr val="dk1"/>
                </a:solidFill>
                <a:latin typeface="Rockwell"/>
                <a:ea typeface="Rockwell"/>
                <a:cs typeface="Rockwell"/>
                <a:sym typeface="Rockwell"/>
              </a:rPr>
              <a:t> </a:t>
            </a:r>
          </a:p>
          <a:p>
            <a:pPr marL="0" marR="0" lvl="0" indent="0" algn="l" rtl="0">
              <a:spcBef>
                <a:spcPts val="0"/>
              </a:spcBef>
              <a:buSzPct val="25000"/>
              <a:buNone/>
            </a:pPr>
            <a:r>
              <a:rPr lang="en-US" sz="900">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p>
          <a:p>
            <a:pPr marL="0" marR="0" lvl="0" indent="0" algn="l" rtl="0">
              <a:spcBef>
                <a:spcPts val="0"/>
              </a:spcBef>
              <a:buSzPct val="25000"/>
              <a:buNone/>
            </a:pPr>
            <a:r>
              <a:rPr lang="en-US" sz="900">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p>
        </p:txBody>
      </p:sp>
      <p:sp>
        <p:nvSpPr>
          <p:cNvPr id="2179" name="Shape 2179"/>
          <p:cNvSpPr txBox="1"/>
          <p:nvPr/>
        </p:nvSpPr>
        <p:spPr>
          <a:xfrm>
            <a:off x="0" y="5663880"/>
            <a:ext cx="4399878" cy="1200329"/>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p:txBody>
      </p:sp>
      <p:sp>
        <p:nvSpPr>
          <p:cNvPr id="2180" name="Shape 2180"/>
          <p:cNvSpPr/>
          <p:nvPr/>
        </p:nvSpPr>
        <p:spPr>
          <a:xfrm rot="-353568">
            <a:off x="5971692" y="4975966"/>
            <a:ext cx="1428389" cy="274204"/>
          </a:xfrm>
          <a:prstGeom prst="curvedUpArrow">
            <a:avLst>
              <a:gd name="adj1" fmla="val 132627"/>
              <a:gd name="adj2" fmla="val 132627"/>
              <a:gd name="adj3" fmla="val 41951"/>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2181" name="Shape 2181"/>
          <p:cNvSpPr txBox="1"/>
          <p:nvPr/>
        </p:nvSpPr>
        <p:spPr>
          <a:xfrm>
            <a:off x="8372303" y="3910296"/>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ckwell"/>
                <a:ea typeface="Rockwell"/>
                <a:cs typeface="Rockwell"/>
                <a:sym typeface="Rockwell"/>
                <a:hlinkClick r:id="rId7"/>
              </a:rPr>
              <a:t>Source</a:t>
            </a:r>
          </a:p>
        </p:txBody>
      </p:sp>
      <p:grpSp>
        <p:nvGrpSpPr>
          <p:cNvPr id="2182" name="Shape 2182"/>
          <p:cNvGrpSpPr/>
          <p:nvPr/>
        </p:nvGrpSpPr>
        <p:grpSpPr>
          <a:xfrm>
            <a:off x="-5867" y="1294007"/>
            <a:ext cx="3944822" cy="4368408"/>
            <a:chOff x="0" y="1295470"/>
            <a:chExt cx="3944822" cy="4368408"/>
          </a:xfrm>
        </p:grpSpPr>
        <p:pic>
          <p:nvPicPr>
            <p:cNvPr id="2183" name="Shape 2183" descr="http://www.chem.purdue.edu/gchelp/howtosolveit/Thermodynamics/ThermoArt/Calorimeter.JPG"/>
            <p:cNvPicPr preferRelativeResize="0"/>
            <p:nvPr/>
          </p:nvPicPr>
          <p:blipFill rotWithShape="1">
            <a:blip r:embed="rId8">
              <a:alphaModFix/>
            </a:blip>
            <a:srcRect/>
            <a:stretch/>
          </p:blipFill>
          <p:spPr>
            <a:xfrm>
              <a:off x="91873" y="3910296"/>
              <a:ext cx="3356405" cy="1753583"/>
            </a:xfrm>
            <a:prstGeom prst="rect">
              <a:avLst/>
            </a:prstGeom>
            <a:noFill/>
            <a:ln>
              <a:noFill/>
            </a:ln>
          </p:spPr>
        </p:pic>
        <p:pic>
          <p:nvPicPr>
            <p:cNvPr id="2184" name="Shape 2184" descr="Calorimetry – Part 2ApplicationsA calorimeter is used tomeasure the heatabsorbed or released ina chemical (or other)proces..."/>
            <p:cNvPicPr preferRelativeResize="0"/>
            <p:nvPr/>
          </p:nvPicPr>
          <p:blipFill rotWithShape="1">
            <a:blip r:embed="rId9">
              <a:alphaModFix/>
            </a:blip>
            <a:srcRect/>
            <a:stretch/>
          </p:blipFill>
          <p:spPr>
            <a:xfrm>
              <a:off x="0" y="1295470"/>
              <a:ext cx="3944822" cy="2958616"/>
            </a:xfrm>
            <a:prstGeom prst="rect">
              <a:avLst/>
            </a:prstGeom>
            <a:noFill/>
            <a:ln>
              <a:noFill/>
            </a:ln>
          </p:spPr>
        </p:pic>
        <p:sp>
          <p:nvSpPr>
            <p:cNvPr id="2185" name="Shape 2185"/>
            <p:cNvSpPr/>
            <p:nvPr/>
          </p:nvSpPr>
          <p:spPr>
            <a:xfrm>
              <a:off x="187286" y="3633296"/>
              <a:ext cx="1531343" cy="276998"/>
            </a:xfrm>
            <a:prstGeom prst="rect">
              <a:avLst/>
            </a:prstGeom>
            <a:noFill/>
            <a:ln>
              <a:noFill/>
            </a:ln>
          </p:spPr>
          <p:txBody>
            <a:bodyPr lIns="91425" tIns="45700" rIns="91425" bIns="45700" anchor="t" anchorCtr="0">
              <a:noAutofit/>
            </a:bodyPr>
            <a:lstStyle/>
            <a:p>
              <a:pPr marL="457200" marR="0" lvl="1" indent="0" algn="l" rtl="0">
                <a:spcBef>
                  <a:spcPts val="0"/>
                </a:spcBef>
                <a:buSzPct val="25000"/>
                <a:buNone/>
              </a:pPr>
              <a:r>
                <a:rPr lang="en-US" sz="1200" b="0" i="0" u="none" strike="noStrike" cap="none">
                  <a:solidFill>
                    <a:schemeClr val="dk1"/>
                  </a:solidFill>
                  <a:latin typeface="Rockwell"/>
                  <a:ea typeface="Rockwell"/>
                  <a:cs typeface="Rockwell"/>
                  <a:sym typeface="Rockwell"/>
                </a:rPr>
                <a:t>Constant P</a:t>
              </a:r>
            </a:p>
          </p:txBody>
        </p:sp>
        <p:sp>
          <p:nvSpPr>
            <p:cNvPr id="2186" name="Shape 2186"/>
            <p:cNvSpPr txBox="1"/>
            <p:nvPr/>
          </p:nvSpPr>
          <p:spPr>
            <a:xfrm>
              <a:off x="3114566" y="5366301"/>
              <a:ext cx="66742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u="sng">
                  <a:solidFill>
                    <a:schemeClr val="hlink"/>
                  </a:solidFill>
                  <a:latin typeface="Rockwell"/>
                  <a:ea typeface="Rockwell"/>
                  <a:cs typeface="Rockwell"/>
                  <a:sym typeface="Rockwell"/>
                  <a:hlinkClick r:id="rId10"/>
                </a:rPr>
                <a:t>Source</a:t>
              </a:r>
            </a:p>
          </p:txBody>
        </p:sp>
      </p:grpSp>
      <p:sp>
        <p:nvSpPr>
          <p:cNvPr id="2187" name="Shape 2187"/>
          <p:cNvSpPr txBox="1"/>
          <p:nvPr/>
        </p:nvSpPr>
        <p:spPr>
          <a:xfrm>
            <a:off x="3448280" y="83455"/>
            <a:ext cx="4487318" cy="1015662"/>
          </a:xfrm>
          <a:prstGeom prst="rect">
            <a:avLst/>
          </a:prstGeom>
          <a:gradFill>
            <a:gsLst>
              <a:gs pos="0">
                <a:srgbClr val="C55E00"/>
              </a:gs>
              <a:gs pos="100000">
                <a:srgbClr val="FFAD63"/>
              </a:gs>
            </a:gsLst>
            <a:lin ang="5400000" scaled="0"/>
          </a:gradFill>
          <a:ln w="12700" cap="flat" cmpd="sng">
            <a:solidFill>
              <a:srgbClr val="F68C17"/>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Arial"/>
                <a:ea typeface="Arial"/>
                <a:cs typeface="Arial"/>
                <a:sym typeface="Arial"/>
              </a:rPr>
              <a:t>Application of </a:t>
            </a:r>
            <a:r>
              <a:rPr lang="en-US" sz="1400" u="sng">
                <a:solidFill>
                  <a:schemeClr val="lt1"/>
                </a:solidFill>
                <a:latin typeface="Arial"/>
                <a:ea typeface="Arial"/>
                <a:cs typeface="Arial"/>
                <a:sym typeface="Arial"/>
              </a:rPr>
              <a:t>Law of Conservation of Energy</a:t>
            </a:r>
            <a:r>
              <a:rPr lang="en-US" sz="1400">
                <a:solidFill>
                  <a:schemeClr val="lt1"/>
                </a:solidFill>
                <a:latin typeface="Arial"/>
                <a:ea typeface="Arial"/>
                <a:cs typeface="Arial"/>
                <a:sym typeface="Arial"/>
              </a:rPr>
              <a:t>: All heat produced/consumed during reaction (system) is exchanged with the surroundings.</a:t>
            </a:r>
          </a:p>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2188" name="Shape 2188"/>
          <p:cNvSpPr txBox="1"/>
          <p:nvPr/>
        </p:nvSpPr>
        <p:spPr>
          <a:xfrm>
            <a:off x="22032" y="1394624"/>
            <a:ext cx="2324560" cy="307777"/>
          </a:xfrm>
          <a:prstGeom prst="rect">
            <a:avLst/>
          </a:prstGeom>
          <a:solidFill>
            <a:srgbClr val="E6DEEA"/>
          </a:solid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Coffee Cup Calorimeter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82"/>
                                        </p:tgtEl>
                                      </p:cBhvr>
                                    </p:animEffect>
                                    <p:set>
                                      <p:cBhvr>
                                        <p:cTn id="7" dur="1" fill="hold">
                                          <p:stCondLst>
                                            <p:cond delay="500"/>
                                          </p:stCondLst>
                                        </p:cTn>
                                        <p:tgtEl>
                                          <p:spTgt spid="2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Shape 2193" descr="analysis of anions"/>
          <p:cNvPicPr preferRelativeResize="0"/>
          <p:nvPr/>
        </p:nvPicPr>
        <p:blipFill rotWithShape="1">
          <a:blip r:embed="rId3">
            <a:alphaModFix/>
          </a:blip>
          <a:srcRect/>
          <a:stretch/>
        </p:blipFill>
        <p:spPr>
          <a:xfrm>
            <a:off x="4324510" y="2314342"/>
            <a:ext cx="4633952" cy="3383386"/>
          </a:xfrm>
          <a:prstGeom prst="rect">
            <a:avLst/>
          </a:prstGeom>
          <a:noFill/>
          <a:ln>
            <a:noFill/>
          </a:ln>
        </p:spPr>
      </p:pic>
      <p:sp>
        <p:nvSpPr>
          <p:cNvPr id="2194" name="Shape 2194"/>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rgbClr val="00B0F0"/>
              </a:buClr>
              <a:buSzPct val="25000"/>
              <a:buFont typeface="Rockwell"/>
              <a:buNone/>
            </a:pPr>
            <a:r>
              <a:rPr lang="en-US" sz="3600" b="0" i="0" u="none" strike="noStrike" cap="none">
                <a:solidFill>
                  <a:srgbClr val="00B0F0"/>
                </a:solidFill>
                <a:latin typeface="Rockwell"/>
                <a:ea typeface="Rockwell"/>
                <a:cs typeface="Rockwell"/>
                <a:sym typeface="Rockwell"/>
              </a:rPr>
              <a:t>Qualitative Analysis</a:t>
            </a:r>
            <a:br>
              <a:rPr lang="en-US" sz="3600" b="0" i="0" u="none" strike="noStrike" cap="none">
                <a:solidFill>
                  <a:srgbClr val="00B0F0"/>
                </a:solidFill>
                <a:latin typeface="Rockwell"/>
                <a:ea typeface="Rockwell"/>
                <a:cs typeface="Rockwell"/>
                <a:sym typeface="Rockwell"/>
              </a:rPr>
            </a:br>
            <a:endParaRPr lang="en-US" sz="3600" b="0" i="0" u="none" strike="noStrike" cap="none">
              <a:solidFill>
                <a:srgbClr val="00B0F0"/>
              </a:solidFill>
              <a:latin typeface="Rockwell"/>
              <a:ea typeface="Rockwell"/>
              <a:cs typeface="Rockwell"/>
              <a:sym typeface="Rockwell"/>
            </a:endParaRPr>
          </a:p>
        </p:txBody>
      </p:sp>
      <p:pic>
        <p:nvPicPr>
          <p:cNvPr id="2195" name="Shape 2195" descr="qual lab.jpg"/>
          <p:cNvPicPr preferRelativeResize="0">
            <a:picLocks noGrp="1"/>
          </p:cNvPicPr>
          <p:nvPr>
            <p:ph type="body" idx="1"/>
          </p:nvPr>
        </p:nvPicPr>
        <p:blipFill rotWithShape="1">
          <a:blip r:embed="rId4">
            <a:alphaModFix/>
          </a:blip>
          <a:srcRect l="9900" t="6425" r="11038"/>
          <a:stretch/>
        </p:blipFill>
        <p:spPr>
          <a:xfrm>
            <a:off x="4902505" y="356298"/>
            <a:ext cx="2891770" cy="1925198"/>
          </a:xfrm>
          <a:prstGeom prst="rect">
            <a:avLst/>
          </a:prstGeom>
          <a:noFill/>
          <a:ln>
            <a:noFill/>
          </a:ln>
        </p:spPr>
      </p:pic>
      <p:sp>
        <p:nvSpPr>
          <p:cNvPr id="2196" name="Shape 2196"/>
          <p:cNvSpPr txBox="1"/>
          <p:nvPr/>
        </p:nvSpPr>
        <p:spPr>
          <a:xfrm>
            <a:off x="7935597" y="-32651"/>
            <a:ext cx="114155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p:txBody>
      </p:sp>
      <p:sp>
        <p:nvSpPr>
          <p:cNvPr id="2197" name="Shape 2197"/>
          <p:cNvSpPr txBox="1"/>
          <p:nvPr/>
        </p:nvSpPr>
        <p:spPr>
          <a:xfrm>
            <a:off x="7172842" y="-33051"/>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a:t>
            </a:r>
          </a:p>
        </p:txBody>
      </p:sp>
      <p:sp>
        <p:nvSpPr>
          <p:cNvPr id="2198" name="Shape 2198"/>
          <p:cNvSpPr txBox="1"/>
          <p:nvPr/>
        </p:nvSpPr>
        <p:spPr>
          <a:xfrm>
            <a:off x="4219542" y="-32651"/>
            <a:ext cx="152622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Virtual Lab 1</a:t>
            </a:r>
          </a:p>
        </p:txBody>
      </p:sp>
      <p:grpSp>
        <p:nvGrpSpPr>
          <p:cNvPr id="2199" name="Shape 2199"/>
          <p:cNvGrpSpPr/>
          <p:nvPr/>
        </p:nvGrpSpPr>
        <p:grpSpPr>
          <a:xfrm>
            <a:off x="0" y="5807099"/>
            <a:ext cx="9147303" cy="1061830"/>
            <a:chOff x="0" y="5663878"/>
            <a:chExt cx="9147303" cy="1061830"/>
          </a:xfrm>
        </p:grpSpPr>
        <p:sp>
          <p:nvSpPr>
            <p:cNvPr id="2200" name="Shape 2200"/>
            <p:cNvSpPr txBox="1"/>
            <p:nvPr/>
          </p:nvSpPr>
          <p:spPr>
            <a:xfrm>
              <a:off x="4759285" y="5663878"/>
              <a:ext cx="4388017" cy="1061828"/>
            </a:xfrm>
            <a:prstGeom prst="rect">
              <a:avLst/>
            </a:prstGeom>
            <a:solidFill>
              <a:schemeClr val="accent3"/>
            </a:solidFill>
            <a:ln>
              <a:noFill/>
            </a:ln>
          </p:spPr>
          <p:txBody>
            <a:bodyPr lIns="91425" tIns="45700" rIns="91425" bIns="45700" anchor="t" anchorCtr="0">
              <a:noAutofit/>
            </a:bodyPr>
            <a:lstStyle/>
            <a:p>
              <a:pPr marL="0" marR="0" lvl="0" indent="0" algn="l" rtl="0">
                <a:spcBef>
                  <a:spcPts val="0"/>
                </a:spcBef>
                <a:buSzPct val="25000"/>
                <a:buNone/>
              </a:pPr>
              <a:r>
                <a:rPr lang="en-US" sz="900" u="sng">
                  <a:solidFill>
                    <a:schemeClr val="dk1"/>
                  </a:solidFill>
                  <a:latin typeface="Rockwell"/>
                  <a:ea typeface="Rockwell"/>
                  <a:cs typeface="Rockwell"/>
                  <a:sym typeface="Rockwell"/>
                </a:rPr>
                <a:t>Learning Objectives</a:t>
              </a:r>
              <a:r>
                <a:rPr lang="en-US" sz="900">
                  <a:solidFill>
                    <a:schemeClr val="dk1"/>
                  </a:solidFill>
                  <a:latin typeface="Rockwell"/>
                  <a:ea typeface="Rockwell"/>
                  <a:cs typeface="Rockwell"/>
                  <a:sym typeface="Rockwell"/>
                </a:rPr>
                <a:t> </a:t>
              </a:r>
            </a:p>
            <a:p>
              <a:pPr marL="0" marR="0" lvl="0" indent="0" algn="l" rtl="0">
                <a:spcBef>
                  <a:spcPts val="0"/>
                </a:spcBef>
                <a:buSzPct val="25000"/>
                <a:buNone/>
              </a:pPr>
              <a:r>
                <a:rPr lang="en-US" sz="900">
                  <a:solidFill>
                    <a:schemeClr val="dk1"/>
                  </a:solidFill>
                  <a:latin typeface="Rockwell"/>
                  <a:ea typeface="Rockwell"/>
                  <a:cs typeface="Rockwell"/>
                  <a:sym typeface="Rockwell"/>
                </a:rPr>
                <a:t>LO 6.21: The student can predict the solubility of a salt, or rank the solubility of salts, given the relevant Ksp values. </a:t>
              </a:r>
            </a:p>
            <a:p>
              <a:pPr marL="0" marR="0" lvl="0" indent="0" algn="l" rtl="0">
                <a:spcBef>
                  <a:spcPts val="0"/>
                </a:spcBef>
                <a:buSzPct val="25000"/>
                <a:buNone/>
              </a:pPr>
              <a:r>
                <a:rPr lang="en-US" sz="900">
                  <a:solidFill>
                    <a:schemeClr val="dk1"/>
                  </a:solidFill>
                  <a:latin typeface="Rockwell"/>
                  <a:ea typeface="Rockwell"/>
                  <a:cs typeface="Rockwell"/>
                  <a:sym typeface="Rockwell"/>
                </a:rPr>
                <a:t>LO 6.22: The student can interpret data regarding solubility of salts to determine, or rank, the relevant Ksp values. </a:t>
              </a:r>
            </a:p>
            <a:p>
              <a:pPr marL="0" marR="0" lvl="0" indent="0" algn="l" rtl="0">
                <a:spcBef>
                  <a:spcPts val="0"/>
                </a:spcBef>
                <a:buSzPct val="25000"/>
                <a:buNone/>
              </a:pPr>
              <a:r>
                <a:rPr lang="en-US" sz="900">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p>
          </p:txBody>
        </p:sp>
        <p:sp>
          <p:nvSpPr>
            <p:cNvPr id="2201" name="Shape 2201"/>
            <p:cNvSpPr txBox="1"/>
            <p:nvPr/>
          </p:nvSpPr>
          <p:spPr>
            <a:xfrm>
              <a:off x="0" y="5663880"/>
              <a:ext cx="4759286" cy="1061828"/>
            </a:xfrm>
            <a:prstGeom prst="rect">
              <a:avLst/>
            </a:prstGeom>
            <a:solidFill>
              <a:schemeClr val="accent6"/>
            </a:solidFill>
            <a:ln>
              <a:noFill/>
            </a:ln>
          </p:spPr>
          <p:txBody>
            <a:bodyPr lIns="91425" tIns="45700" rIns="91425" bIns="45700" anchor="t" anchorCtr="0">
              <a:noAutofit/>
            </a:bodyPr>
            <a:lstStyle/>
            <a:p>
              <a:pPr marL="0" marR="0" lvl="1" indent="0" algn="l" rtl="0">
                <a:spcBef>
                  <a:spcPts val="0"/>
                </a:spcBef>
                <a:buSzPct val="25000"/>
                <a:buNone/>
              </a:pPr>
              <a:r>
                <a:rPr lang="en-US" sz="900" b="0" i="0" u="sng" strike="noStrike" cap="none">
                  <a:solidFill>
                    <a:schemeClr val="dk1"/>
                  </a:solidFill>
                  <a:latin typeface="Rockwell"/>
                  <a:ea typeface="Rockwell"/>
                  <a:cs typeface="Rockwell"/>
                  <a:sym typeface="Rockwell"/>
                </a:rPr>
                <a:t>Science Practices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p>
            <a:p>
              <a:pPr marL="0" marR="0" lvl="1" indent="0" algn="l" rtl="0">
                <a:spcBef>
                  <a:spcPts val="0"/>
                </a:spcBef>
                <a:buSzPct val="25000"/>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p>
          </p:txBody>
        </p:sp>
      </p:grpSp>
      <p:pic>
        <p:nvPicPr>
          <p:cNvPr id="2202" name="Shape 2202" descr="http://www.compoundchem.com/wp-content/uploads/2014/02/Metal-Ion-Flame-Tests.png"/>
          <p:cNvPicPr preferRelativeResize="0"/>
          <p:nvPr/>
        </p:nvPicPr>
        <p:blipFill rotWithShape="1">
          <a:blip r:embed="rId8">
            <a:alphaModFix/>
          </a:blip>
          <a:srcRect l="33223"/>
          <a:stretch/>
        </p:blipFill>
        <p:spPr>
          <a:xfrm>
            <a:off x="1344541" y="1081150"/>
            <a:ext cx="2979969" cy="3130209"/>
          </a:xfrm>
          <a:prstGeom prst="rect">
            <a:avLst/>
          </a:prstGeom>
          <a:noFill/>
          <a:ln>
            <a:noFill/>
          </a:ln>
        </p:spPr>
      </p:pic>
      <p:sp>
        <p:nvSpPr>
          <p:cNvPr id="2203" name="Shape 2203"/>
          <p:cNvSpPr txBox="1"/>
          <p:nvPr/>
        </p:nvSpPr>
        <p:spPr>
          <a:xfrm>
            <a:off x="5668650" y="-33051"/>
            <a:ext cx="152622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9"/>
              </a:rPr>
              <a:t>Virtual Lab 2</a:t>
            </a:r>
          </a:p>
        </p:txBody>
      </p:sp>
      <p:pic>
        <p:nvPicPr>
          <p:cNvPr id="2204" name="Shape 2204" descr="cation analysis summary"/>
          <p:cNvPicPr preferRelativeResize="0"/>
          <p:nvPr/>
        </p:nvPicPr>
        <p:blipFill rotWithShape="1">
          <a:blip r:embed="rId10">
            <a:alphaModFix/>
          </a:blip>
          <a:srcRect/>
          <a:stretch/>
        </p:blipFill>
        <p:spPr>
          <a:xfrm>
            <a:off x="4335528" y="2358616"/>
            <a:ext cx="4633952" cy="3331990"/>
          </a:xfrm>
          <a:prstGeom prst="rect">
            <a:avLst/>
          </a:prstGeom>
          <a:noFill/>
          <a:ln>
            <a:noFill/>
          </a:ln>
        </p:spPr>
      </p:pic>
      <p:sp>
        <p:nvSpPr>
          <p:cNvPr id="2205" name="Shape 2205"/>
          <p:cNvSpPr txBox="1"/>
          <p:nvPr/>
        </p:nvSpPr>
        <p:spPr>
          <a:xfrm>
            <a:off x="0" y="4156275"/>
            <a:ext cx="4324509" cy="1477328"/>
          </a:xfrm>
          <a:prstGeom prst="rect">
            <a:avLst/>
          </a:prstGeom>
          <a:solidFill>
            <a:srgbClr val="FFFC2D"/>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Remember that the lower the K</a:t>
            </a:r>
            <a:r>
              <a:rPr lang="en-US" sz="1800" baseline="-25000">
                <a:solidFill>
                  <a:schemeClr val="dk1"/>
                </a:solidFill>
                <a:latin typeface="Rockwell"/>
                <a:ea typeface="Rockwell"/>
                <a:cs typeface="Rockwell"/>
                <a:sym typeface="Rockwell"/>
              </a:rPr>
              <a:t>sp</a:t>
            </a:r>
            <a:r>
              <a:rPr lang="en-US" sz="1800">
                <a:solidFill>
                  <a:schemeClr val="dk1"/>
                </a:solidFill>
                <a:latin typeface="Rockwell"/>
                <a:ea typeface="Rockwell"/>
                <a:cs typeface="Rockwell"/>
                <a:sym typeface="Rockwell"/>
              </a:rPr>
              <a:t>, the less soluble the substance.  Qualitative analysis then also allows a ranking of salts by K</a:t>
            </a:r>
            <a:r>
              <a:rPr lang="en-US" sz="1800" baseline="-25000">
                <a:solidFill>
                  <a:schemeClr val="dk1"/>
                </a:solidFill>
                <a:latin typeface="Rockwell"/>
                <a:ea typeface="Rockwell"/>
                <a:cs typeface="Rockwell"/>
                <a:sym typeface="Rockwell"/>
              </a:rPr>
              <a:t>sp</a:t>
            </a:r>
            <a:r>
              <a:rPr lang="en-US" sz="1800">
                <a:solidFill>
                  <a:schemeClr val="dk1"/>
                </a:solidFill>
                <a:latin typeface="Rockwell"/>
                <a:ea typeface="Rockwell"/>
                <a:cs typeface="Rockwell"/>
                <a:sym typeface="Rockwell"/>
              </a:rPr>
              <a:t>, and demonstrates the effect of pH on solubility.</a:t>
            </a:r>
          </a:p>
        </p:txBody>
      </p:sp>
      <p:pic>
        <p:nvPicPr>
          <p:cNvPr id="2206" name="Shape 2206" descr="Metal Ion Flame Tests"/>
          <p:cNvPicPr preferRelativeResize="0"/>
          <p:nvPr/>
        </p:nvPicPr>
        <p:blipFill rotWithShape="1">
          <a:blip r:embed="rId8">
            <a:alphaModFix/>
          </a:blip>
          <a:srcRect r="68295"/>
          <a:stretch/>
        </p:blipFill>
        <p:spPr>
          <a:xfrm>
            <a:off x="0" y="1130325"/>
            <a:ext cx="1344542" cy="2974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04"/>
                                        </p:tgtEl>
                                      </p:cBhvr>
                                    </p:animEffect>
                                    <p:set>
                                      <p:cBhvr>
                                        <p:cTn id="7" dur="1" fill="hold">
                                          <p:stCondLst>
                                            <p:cond delay="500"/>
                                          </p:stCondLst>
                                        </p:cTn>
                                        <p:tgtEl>
                                          <p:spTgt spid="2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Shape 2212"/>
          <p:cNvSpPr txBox="1">
            <a:spLocks noGrp="1"/>
          </p:cNvSpPr>
          <p:nvPr>
            <p:ph type="title"/>
          </p:nvPr>
        </p:nvSpPr>
        <p:spPr>
          <a:xfrm>
            <a:off x="895728" y="3431664"/>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Now…</a:t>
            </a:r>
          </a:p>
        </p:txBody>
      </p:sp>
      <p:sp>
        <p:nvSpPr>
          <p:cNvPr id="2213" name="Shape 2213"/>
          <p:cNvSpPr txBox="1">
            <a:spLocks noGrp="1"/>
          </p:cNvSpPr>
          <p:nvPr>
            <p:ph type="body" idx="1"/>
          </p:nvPr>
        </p:nvSpPr>
        <p:spPr>
          <a:xfrm>
            <a:off x="1358686" y="4767003"/>
            <a:ext cx="6628031" cy="150018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Just for Fun Some “Harry” Problems</a:t>
            </a:r>
          </a:p>
        </p:txBody>
      </p:sp>
      <p:pic>
        <p:nvPicPr>
          <p:cNvPr id="2214" name="Shape 2214" descr="Screen Shot 2016-04-10 at 7.51.07 PM.png"/>
          <p:cNvPicPr preferRelativeResize="0"/>
          <p:nvPr/>
        </p:nvPicPr>
        <p:blipFill rotWithShape="1">
          <a:blip r:embed="rId3">
            <a:alphaModFix/>
          </a:blip>
          <a:srcRect/>
          <a:stretch/>
        </p:blipFill>
        <p:spPr>
          <a:xfrm rot="1185820">
            <a:off x="4970696" y="885109"/>
            <a:ext cx="3179481" cy="3040160"/>
          </a:xfrm>
          <a:prstGeom prst="rect">
            <a:avLst/>
          </a:prstGeom>
          <a:noFill/>
          <a:ln w="76200" cap="flat" cmpd="sng">
            <a:solidFill>
              <a:srgbClr val="72724C"/>
            </a:solidFill>
            <a:prstDash val="solid"/>
            <a:round/>
            <a:headEnd type="none" w="med" len="med"/>
            <a:tailEnd type="none" w="med" len="me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Shape 2219"/>
          <p:cNvSpPr txBox="1">
            <a:spLocks noGrp="1"/>
          </p:cNvSpPr>
          <p:nvPr>
            <p:ph type="title"/>
          </p:nvPr>
        </p:nvSpPr>
        <p:spPr>
          <a:xfrm>
            <a:off x="498474" y="0"/>
            <a:ext cx="7556312" cy="7953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endParaRPr sz="3200" b="0" i="0" u="none" strike="noStrike" cap="none">
              <a:solidFill>
                <a:schemeClr val="accent1"/>
              </a:solidFill>
              <a:latin typeface="Rockwell"/>
              <a:ea typeface="Rockwell"/>
              <a:cs typeface="Rockwell"/>
              <a:sym typeface="Rockwell"/>
            </a:endParaRPr>
          </a:p>
        </p:txBody>
      </p:sp>
      <p:sp>
        <p:nvSpPr>
          <p:cNvPr id="2220" name="Shape 2220"/>
          <p:cNvSpPr txBox="1">
            <a:spLocks noGrp="1"/>
          </p:cNvSpPr>
          <p:nvPr>
            <p:ph type="body" idx="1"/>
          </p:nvPr>
        </p:nvSpPr>
        <p:spPr>
          <a:xfrm>
            <a:off x="0" y="0"/>
            <a:ext cx="9144000" cy="6978260"/>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1530" b="0" i="0" u="none" strike="noStrike" cap="none">
                <a:solidFill>
                  <a:schemeClr val="lt1"/>
                </a:solidFill>
                <a:latin typeface="Rockwell"/>
                <a:ea typeface="Rockwell"/>
                <a:cs typeface="Rockwell"/>
                <a:sym typeface="Rockwell"/>
              </a:rPr>
              <a:t>		2Fe(OH)</a:t>
            </a:r>
            <a:r>
              <a:rPr lang="en-US" sz="1530" b="0" i="0" u="none" strike="noStrike" cap="none" baseline="-25000">
                <a:solidFill>
                  <a:schemeClr val="lt1"/>
                </a:solidFill>
                <a:latin typeface="Rockwell"/>
                <a:ea typeface="Rockwell"/>
                <a:cs typeface="Rockwell"/>
                <a:sym typeface="Rockwell"/>
              </a:rPr>
              <a:t>3 </a:t>
            </a:r>
            <a:r>
              <a:rPr lang="en-US" sz="1530" b="0" i="0" u="none" strike="noStrike" cap="none">
                <a:solidFill>
                  <a:schemeClr val="lt1"/>
                </a:solidFill>
                <a:latin typeface="Rockwell"/>
                <a:ea typeface="Rockwell"/>
                <a:cs typeface="Rockwell"/>
                <a:sym typeface="Rockwell"/>
              </a:rPr>
              <a:t>(s) + 3H</a:t>
            </a:r>
            <a:r>
              <a:rPr lang="en-US" sz="1530" b="0" i="0" u="none" strike="noStrike" cap="none" baseline="-25000">
                <a:solidFill>
                  <a:schemeClr val="lt1"/>
                </a:solidFill>
                <a:latin typeface="Rockwell"/>
                <a:ea typeface="Rockwell"/>
                <a:cs typeface="Rockwell"/>
                <a:sym typeface="Rockwell"/>
              </a:rPr>
              <a:t>2</a:t>
            </a:r>
            <a:r>
              <a:rPr lang="en-US" sz="1530" b="0" i="0" u="none" strike="noStrike" cap="none">
                <a:solidFill>
                  <a:schemeClr val="lt1"/>
                </a:solidFill>
                <a:latin typeface="Rockwell"/>
                <a:ea typeface="Rockwell"/>
                <a:cs typeface="Rockwell"/>
                <a:sym typeface="Rockwell"/>
              </a:rPr>
              <a:t>SO</a:t>
            </a:r>
            <a:r>
              <a:rPr lang="en-US" sz="1530" b="0" i="0" u="none" strike="noStrike" cap="none" baseline="-25000">
                <a:solidFill>
                  <a:schemeClr val="lt1"/>
                </a:solidFill>
                <a:latin typeface="Rockwell"/>
                <a:ea typeface="Rockwell"/>
                <a:cs typeface="Rockwell"/>
                <a:sym typeface="Rockwell"/>
              </a:rPr>
              <a:t>4</a:t>
            </a:r>
            <a:r>
              <a:rPr lang="en-US" sz="1530" b="0" i="0" u="none" strike="noStrike" cap="none">
                <a:solidFill>
                  <a:schemeClr val="lt1"/>
                </a:solidFill>
                <a:latin typeface="Rockwell"/>
                <a:ea typeface="Rockwell"/>
                <a:cs typeface="Rockwell"/>
                <a:sym typeface="Rockwell"/>
              </a:rPr>
              <a:t> (aq) à Fe</a:t>
            </a:r>
            <a:r>
              <a:rPr lang="en-US" sz="1530" b="0" i="0" u="none" strike="noStrike" cap="none" baseline="-25000">
                <a:solidFill>
                  <a:schemeClr val="lt1"/>
                </a:solidFill>
                <a:latin typeface="Rockwell"/>
                <a:ea typeface="Rockwell"/>
                <a:cs typeface="Rockwell"/>
                <a:sym typeface="Rockwell"/>
              </a:rPr>
              <a:t>2</a:t>
            </a:r>
            <a:r>
              <a:rPr lang="en-US" sz="1530" b="0" i="0" u="none" strike="noStrike" cap="none">
                <a:solidFill>
                  <a:schemeClr val="lt1"/>
                </a:solidFill>
                <a:latin typeface="Rockwell"/>
                <a:ea typeface="Rockwell"/>
                <a:cs typeface="Rockwell"/>
                <a:sym typeface="Rockwell"/>
              </a:rPr>
              <a:t>(SO</a:t>
            </a:r>
            <a:r>
              <a:rPr lang="en-US" sz="1530" b="0" i="0" u="none" strike="noStrike" cap="none" baseline="-25000">
                <a:solidFill>
                  <a:schemeClr val="lt1"/>
                </a:solidFill>
                <a:latin typeface="Rockwell"/>
                <a:ea typeface="Rockwell"/>
                <a:cs typeface="Rockwell"/>
                <a:sym typeface="Rockwell"/>
              </a:rPr>
              <a:t>4</a:t>
            </a:r>
            <a:r>
              <a:rPr lang="en-US" sz="1530" b="0" i="0" u="none" strike="noStrike" cap="none">
                <a:solidFill>
                  <a:schemeClr val="lt1"/>
                </a:solidFill>
                <a:latin typeface="Rockwell"/>
                <a:ea typeface="Rockwell"/>
                <a:cs typeface="Rockwell"/>
                <a:sym typeface="Rockwell"/>
              </a:rPr>
              <a:t>)</a:t>
            </a:r>
            <a:r>
              <a:rPr lang="en-US" sz="1530" b="0" i="0" u="none" strike="noStrike" cap="none" baseline="-25000">
                <a:solidFill>
                  <a:schemeClr val="lt1"/>
                </a:solidFill>
                <a:latin typeface="Rockwell"/>
                <a:ea typeface="Rockwell"/>
                <a:cs typeface="Rockwell"/>
                <a:sym typeface="Rockwell"/>
              </a:rPr>
              <a:t>3</a:t>
            </a:r>
            <a:r>
              <a:rPr lang="en-US" sz="1530" b="0" i="0" u="none" strike="noStrike" cap="none">
                <a:solidFill>
                  <a:schemeClr val="lt1"/>
                </a:solidFill>
                <a:latin typeface="Rockwell"/>
                <a:ea typeface="Rockwell"/>
                <a:cs typeface="Rockwell"/>
                <a:sym typeface="Rockwell"/>
              </a:rPr>
              <a:t> (aq) + 6H</a:t>
            </a:r>
            <a:r>
              <a:rPr lang="en-US" sz="1530" b="0" i="0" u="none" strike="noStrike" cap="none" baseline="-25000">
                <a:solidFill>
                  <a:schemeClr val="lt1"/>
                </a:solidFill>
                <a:latin typeface="Rockwell"/>
                <a:ea typeface="Rockwell"/>
                <a:cs typeface="Rockwell"/>
                <a:sym typeface="Rockwell"/>
              </a:rPr>
              <a:t>2</a:t>
            </a:r>
            <a:r>
              <a:rPr lang="en-US" sz="1530" b="0" i="0" u="none" strike="noStrike" cap="none">
                <a:solidFill>
                  <a:schemeClr val="lt1"/>
                </a:solidFill>
                <a:latin typeface="Rockwell"/>
                <a:ea typeface="Rockwell"/>
                <a:cs typeface="Rockwell"/>
                <a:sym typeface="Rockwell"/>
              </a:rPr>
              <a:t>O (l)</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a.  Ron Weasley had to perform the above reaction in Professor Snape’s potions class.  Ron mixed 45.0 g iron III hydroxide with 45.0 ml 2.00 M sulfuric acid in a cauldron, leaving the lid off.  The heat capacity of his cauldron was 645 J/K.</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            i.  What other information would Ron need to know or measure experimentally to determine the molar change in enthalpy of the reaction, ∆H°rxn?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            ii.  Unbeknownst to Ron, Draco Malfoy dropped a 100 g sneakoscope (assume this is unreactive and at room temperature) into Ron’s cauldron before Ron measured his temperature but after the reaction was initiated.  Explain in which direction this would alter Ron’s experimental value of ∆H°rxn.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b.  Hermione Granger also performed this reaction.  She mixed 45.0 g iron III hydroxide with 450 ml 2.00 M sulfuric acid in her cauldron, and kept the lid on, using a spell to enable her to measure temperature (revelio thermo).</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            i.  How would you expect her temperature change to differ from Ron’s, if at all?  For this comparison, assume that Ron’s reaction was performed with the lid on and with no sneakoscope.</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            ii.  Hermione repeated the experiment using all the same measurements, but used aluminum hydroxide instead of iron III hydroxide.  Assuming that both reactions have the same ∆H°rxn, would her temperature change be smaller, the same, or greater in her second experiment.</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c.  Given the following values for absolute entropies, what would ∆S°rxn be?</a:t>
            </a:r>
          </a:p>
          <a:p>
            <a:pPr marL="228600" marR="0" lvl="0" indent="-228600" algn="l" rtl="0">
              <a:lnSpc>
                <a:spcPct val="90000"/>
              </a:lnSpc>
              <a:spcBef>
                <a:spcPts val="2000"/>
              </a:spcBef>
              <a:spcAft>
                <a:spcPts val="0"/>
              </a:spcAft>
              <a:buClr>
                <a:schemeClr val="accent1"/>
              </a:buClr>
              <a:buSzPct val="76500"/>
              <a:buFont typeface="Noto Sans Symbols"/>
              <a:buNone/>
            </a:pPr>
            <a:endParaRPr sz="1530" b="0" i="0" u="none" strike="noStrike" cap="none">
              <a:solidFill>
                <a:schemeClr val="lt1"/>
              </a:solidFill>
              <a:latin typeface="Rockwell"/>
              <a:ea typeface="Rockwell"/>
              <a:cs typeface="Rockwell"/>
              <a:sym typeface="Rockwell"/>
            </a:endParaRPr>
          </a:p>
          <a:p>
            <a:pPr marL="0" marR="0" lvl="0" indent="0" algn="l" rtl="0">
              <a:lnSpc>
                <a:spcPct val="90000"/>
              </a:lnSpc>
              <a:spcBef>
                <a:spcPts val="2000"/>
              </a:spcBef>
              <a:buClr>
                <a:schemeClr val="accent1"/>
              </a:buClr>
              <a:buSzPct val="25000"/>
              <a:buFont typeface="Noto Sans Symbols"/>
              <a:buNone/>
            </a:pPr>
            <a:r>
              <a:rPr lang="en-US" sz="1530" b="0" i="0" u="none" strike="noStrike" cap="none">
                <a:solidFill>
                  <a:schemeClr val="lt1"/>
                </a:solidFill>
                <a:latin typeface="Rockwell"/>
                <a:ea typeface="Rockwell"/>
                <a:cs typeface="Rockwell"/>
                <a:sym typeface="Rockwell"/>
              </a:rPr>
              <a:t>	 </a:t>
            </a:r>
          </a:p>
        </p:txBody>
      </p:sp>
      <p:pic>
        <p:nvPicPr>
          <p:cNvPr id="2221" name="Shape 2221" descr="Screen Shot 2016-04-10 at 8.06.38 PM.png"/>
          <p:cNvPicPr preferRelativeResize="0"/>
          <p:nvPr/>
        </p:nvPicPr>
        <p:blipFill rotWithShape="1">
          <a:blip r:embed="rId3">
            <a:alphaModFix/>
          </a:blip>
          <a:srcRect l="1338" t="19196" r="1210" b="15781"/>
          <a:stretch/>
        </p:blipFill>
        <p:spPr>
          <a:xfrm>
            <a:off x="293131" y="6067498"/>
            <a:ext cx="8084325" cy="641380"/>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Shape 2226"/>
          <p:cNvSpPr txBox="1">
            <a:spLocks noGrp="1"/>
          </p:cNvSpPr>
          <p:nvPr>
            <p:ph type="title"/>
          </p:nvPr>
        </p:nvSpPr>
        <p:spPr>
          <a:xfrm>
            <a:off x="498474" y="0"/>
            <a:ext cx="7556312" cy="7953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Just for Fun… Answers</a:t>
            </a:r>
          </a:p>
        </p:txBody>
      </p:sp>
      <p:sp>
        <p:nvSpPr>
          <p:cNvPr id="2227" name="Shape 2227"/>
          <p:cNvSpPr txBox="1">
            <a:spLocks noGrp="1"/>
          </p:cNvSpPr>
          <p:nvPr>
            <p:ph type="body" idx="1"/>
          </p:nvPr>
        </p:nvSpPr>
        <p:spPr>
          <a:xfrm>
            <a:off x="205267" y="705510"/>
            <a:ext cx="5324110" cy="2642513"/>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ai.  q</a:t>
            </a:r>
            <a:r>
              <a:rPr lang="en-US" sz="1530" b="0" i="0" u="none" strike="noStrike" cap="none" baseline="-25000">
                <a:solidFill>
                  <a:schemeClr val="lt1"/>
                </a:solidFill>
                <a:latin typeface="Rockwell"/>
                <a:ea typeface="Rockwell"/>
                <a:cs typeface="Rockwell"/>
                <a:sym typeface="Rockwell"/>
              </a:rPr>
              <a:t>rxn</a:t>
            </a:r>
            <a:r>
              <a:rPr lang="en-US" sz="1530" b="0" i="0" u="none" strike="noStrike" cap="none">
                <a:solidFill>
                  <a:schemeClr val="lt1"/>
                </a:solidFill>
                <a:latin typeface="Rockwell"/>
                <a:ea typeface="Rockwell"/>
                <a:cs typeface="Rockwell"/>
                <a:sym typeface="Rockwell"/>
              </a:rPr>
              <a:t> = -(C</a:t>
            </a:r>
            <a:r>
              <a:rPr lang="en-US" sz="1530" b="0" i="0" u="none" strike="noStrike" cap="none" baseline="-25000">
                <a:solidFill>
                  <a:schemeClr val="lt1"/>
                </a:solidFill>
                <a:latin typeface="Rockwell"/>
                <a:ea typeface="Rockwell"/>
                <a:cs typeface="Rockwell"/>
                <a:sym typeface="Rockwell"/>
              </a:rPr>
              <a:t>cal</a:t>
            </a:r>
            <a:r>
              <a:rPr lang="en-US" sz="1530" b="0" i="0" u="none" strike="noStrike" cap="none">
                <a:solidFill>
                  <a:schemeClr val="lt1"/>
                </a:solidFill>
                <a:latin typeface="Rockwell"/>
                <a:ea typeface="Rockwell"/>
                <a:cs typeface="Rockwell"/>
                <a:sym typeface="Rockwell"/>
              </a:rPr>
              <a:t>∆T + c</a:t>
            </a:r>
            <a:r>
              <a:rPr lang="en-US" sz="1530" b="0" i="0" u="none" strike="noStrike" cap="none" baseline="-25000">
                <a:solidFill>
                  <a:schemeClr val="lt1"/>
                </a:solidFill>
                <a:latin typeface="Rockwell"/>
                <a:ea typeface="Rockwell"/>
                <a:cs typeface="Rockwell"/>
                <a:sym typeface="Rockwell"/>
              </a:rPr>
              <a:t>(mixture)</a:t>
            </a:r>
            <a:r>
              <a:rPr lang="en-US" sz="1530" b="0" i="0" u="none" strike="noStrike" cap="none">
                <a:solidFill>
                  <a:schemeClr val="lt1"/>
                </a:solidFill>
                <a:latin typeface="Rockwell"/>
                <a:ea typeface="Rockwell"/>
                <a:cs typeface="Rockwell"/>
                <a:sym typeface="Rockwell"/>
              </a:rPr>
              <a:t>m</a:t>
            </a:r>
            <a:r>
              <a:rPr lang="en-US" sz="1530" b="0" i="0" u="none" strike="noStrike" cap="none" baseline="-25000">
                <a:solidFill>
                  <a:schemeClr val="lt1"/>
                </a:solidFill>
                <a:latin typeface="Rockwell"/>
                <a:ea typeface="Rockwell"/>
                <a:cs typeface="Rockwell"/>
                <a:sym typeface="Rockwell"/>
              </a:rPr>
              <a:t>(mixture)</a:t>
            </a:r>
            <a:r>
              <a:rPr lang="en-US" sz="1530" b="0" i="0" u="none" strike="noStrike" cap="none">
                <a:solidFill>
                  <a:schemeClr val="lt1"/>
                </a:solidFill>
                <a:latin typeface="Rockwell"/>
                <a:ea typeface="Rockwell"/>
                <a:cs typeface="Rockwell"/>
                <a:sym typeface="Rockwell"/>
              </a:rPr>
              <a:t>∆T); ∆H°rxn = q</a:t>
            </a:r>
            <a:r>
              <a:rPr lang="en-US" sz="1530" b="0" i="0" u="none" strike="noStrike" cap="none" baseline="-25000">
                <a:solidFill>
                  <a:schemeClr val="lt1"/>
                </a:solidFill>
                <a:latin typeface="Rockwell"/>
                <a:ea typeface="Rockwell"/>
                <a:cs typeface="Rockwell"/>
                <a:sym typeface="Rockwell"/>
              </a:rPr>
              <a:t>rxn</a:t>
            </a:r>
            <a:r>
              <a:rPr lang="en-US" sz="1530" b="0" i="0" u="none" strike="noStrike" cap="none">
                <a:solidFill>
                  <a:schemeClr val="lt1"/>
                </a:solidFill>
                <a:latin typeface="Rockwell"/>
                <a:ea typeface="Rockwell"/>
                <a:cs typeface="Rockwell"/>
                <a:sym typeface="Rockwell"/>
              </a:rPr>
              <a:t> / moles rxn</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Ron would need to measure the starting and final temperatures, know (or measure) the specific heat capacity and mass of the reaction mixture, and the number of moles of reaction.  In this case,</a:t>
            </a:r>
          </a:p>
          <a:p>
            <a:pPr marL="228600" marR="0" lvl="0" indent="-228600" algn="l" rtl="0">
              <a:lnSpc>
                <a:spcPct val="90000"/>
              </a:lnSpc>
              <a:spcBef>
                <a:spcPts val="2000"/>
              </a:spcBef>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45.0 g Fe(OH)</a:t>
            </a:r>
            <a:r>
              <a:rPr lang="en-US" sz="1530" b="0" i="0" u="none" strike="noStrike" cap="none" baseline="-25000">
                <a:solidFill>
                  <a:schemeClr val="lt1"/>
                </a:solidFill>
                <a:latin typeface="Rockwell"/>
                <a:ea typeface="Rockwell"/>
                <a:cs typeface="Rockwell"/>
                <a:sym typeface="Rockwell"/>
              </a:rPr>
              <a:t>3</a:t>
            </a:r>
            <a:r>
              <a:rPr lang="en-US" sz="1530" b="0" i="0" u="none" strike="noStrike" cap="none">
                <a:solidFill>
                  <a:schemeClr val="lt1"/>
                </a:solidFill>
                <a:latin typeface="Rockwell"/>
                <a:ea typeface="Rockwell"/>
                <a:cs typeface="Rockwell"/>
                <a:sym typeface="Rockwell"/>
              </a:rPr>
              <a:t> / 106.8 g/mole = 0.421 moles; 0.045 L x 2 M = 0.09 moles H</a:t>
            </a:r>
            <a:r>
              <a:rPr lang="en-US" sz="1530" b="0" i="0" u="none" strike="noStrike" cap="none" baseline="-25000">
                <a:solidFill>
                  <a:schemeClr val="lt1"/>
                </a:solidFill>
                <a:latin typeface="Rockwell"/>
                <a:ea typeface="Rockwell"/>
                <a:cs typeface="Rockwell"/>
                <a:sym typeface="Rockwell"/>
              </a:rPr>
              <a:t>2</a:t>
            </a:r>
            <a:r>
              <a:rPr lang="en-US" sz="1530" b="0" i="0" u="none" strike="noStrike" cap="none">
                <a:solidFill>
                  <a:schemeClr val="lt1"/>
                </a:solidFill>
                <a:latin typeface="Rockwell"/>
                <a:ea typeface="Rockwell"/>
                <a:cs typeface="Rockwell"/>
                <a:sym typeface="Rockwell"/>
              </a:rPr>
              <a:t>SO</a:t>
            </a:r>
            <a:r>
              <a:rPr lang="en-US" sz="1530" b="0" i="0" u="none" strike="noStrike" cap="none" baseline="-25000">
                <a:solidFill>
                  <a:schemeClr val="lt1"/>
                </a:solidFill>
                <a:latin typeface="Rockwell"/>
                <a:ea typeface="Rockwell"/>
                <a:cs typeface="Rockwell"/>
                <a:sym typeface="Rockwell"/>
              </a:rPr>
              <a:t>4</a:t>
            </a:r>
            <a:r>
              <a:rPr lang="en-US" sz="1530" b="0" i="0" u="none" strike="noStrike" cap="none">
                <a:solidFill>
                  <a:schemeClr val="lt1"/>
                </a:solidFill>
                <a:latin typeface="Rockwell"/>
                <a:ea typeface="Rockwell"/>
                <a:cs typeface="Rockwell"/>
                <a:sym typeface="Rockwell"/>
              </a:rPr>
              <a:t> (limiting), so 0.03 moles reaction (to those who dislike this concept, I apologize).</a:t>
            </a:r>
          </a:p>
        </p:txBody>
      </p:sp>
      <p:sp>
        <p:nvSpPr>
          <p:cNvPr id="2228" name="Shape 2228"/>
          <p:cNvSpPr txBox="1">
            <a:spLocks noGrp="1"/>
          </p:cNvSpPr>
          <p:nvPr>
            <p:ph type="body" idx="2"/>
          </p:nvPr>
        </p:nvSpPr>
        <p:spPr>
          <a:xfrm>
            <a:off x="209528" y="4424198"/>
            <a:ext cx="5319850" cy="2284678"/>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80000"/>
              </a:lnSpc>
              <a:spcBef>
                <a:spcPts val="0"/>
              </a:spcBef>
              <a:buClr>
                <a:schemeClr val="accent1"/>
              </a:buClr>
              <a:buSzPct val="73455"/>
              <a:buFont typeface="Noto Sans Symbols"/>
              <a:buChar char="■"/>
            </a:pPr>
            <a:r>
              <a:rPr lang="en-US" sz="1665" b="0" i="0" u="none" strike="noStrike" cap="none">
                <a:solidFill>
                  <a:schemeClr val="lt1"/>
                </a:solidFill>
                <a:latin typeface="Rockwell"/>
                <a:ea typeface="Rockwell"/>
                <a:cs typeface="Rockwell"/>
                <a:sym typeface="Rockwell"/>
              </a:rPr>
              <a:t>bi.  For Hermione, the Fe(OH)</a:t>
            </a:r>
            <a:r>
              <a:rPr lang="en-US" sz="1665" b="0" i="0" u="none" strike="noStrike" cap="none" baseline="-25000">
                <a:solidFill>
                  <a:schemeClr val="lt1"/>
                </a:solidFill>
                <a:latin typeface="Rockwell"/>
                <a:ea typeface="Rockwell"/>
                <a:cs typeface="Rockwell"/>
                <a:sym typeface="Rockwell"/>
              </a:rPr>
              <a:t>3</a:t>
            </a:r>
            <a:r>
              <a:rPr lang="en-US" sz="1665" b="0" i="0" u="none" strike="noStrike" cap="none">
                <a:solidFill>
                  <a:schemeClr val="lt1"/>
                </a:solidFill>
                <a:latin typeface="Rockwell"/>
                <a:ea typeface="Rockwell"/>
                <a:cs typeface="Rockwell"/>
                <a:sym typeface="Rockwell"/>
              </a:rPr>
              <a:t> is now limiting, as there are now 0.9 moles H</a:t>
            </a:r>
            <a:r>
              <a:rPr lang="en-US" sz="1665" b="0" i="0" u="none" strike="noStrike" cap="none" baseline="-25000">
                <a:solidFill>
                  <a:schemeClr val="lt1"/>
                </a:solidFill>
                <a:latin typeface="Rockwell"/>
                <a:ea typeface="Rockwell"/>
                <a:cs typeface="Rockwell"/>
                <a:sym typeface="Rockwell"/>
              </a:rPr>
              <a:t>2</a:t>
            </a:r>
            <a:r>
              <a:rPr lang="en-US" sz="1665" b="0" i="0" u="none" strike="noStrike" cap="none">
                <a:solidFill>
                  <a:schemeClr val="lt1"/>
                </a:solidFill>
                <a:latin typeface="Rockwell"/>
                <a:ea typeface="Rockwell"/>
                <a:cs typeface="Rockwell"/>
                <a:sym typeface="Rockwell"/>
              </a:rPr>
              <a:t>SO</a:t>
            </a:r>
            <a:r>
              <a:rPr lang="en-US" sz="1665" b="0" i="0" u="none" strike="noStrike" cap="none" baseline="-25000">
                <a:solidFill>
                  <a:schemeClr val="lt1"/>
                </a:solidFill>
                <a:latin typeface="Rockwell"/>
                <a:ea typeface="Rockwell"/>
                <a:cs typeface="Rockwell"/>
                <a:sym typeface="Rockwell"/>
              </a:rPr>
              <a:t>4</a:t>
            </a:r>
            <a:r>
              <a:rPr lang="en-US" sz="1665" b="0" i="0" u="none" strike="noStrike" cap="none">
                <a:solidFill>
                  <a:schemeClr val="lt1"/>
                </a:solidFill>
                <a:latin typeface="Rockwell"/>
                <a:ea typeface="Rockwell"/>
                <a:cs typeface="Rockwell"/>
                <a:sym typeface="Rockwell"/>
              </a:rPr>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2229" name="Shape 2229"/>
          <p:cNvSpPr txBox="1">
            <a:spLocks noGrp="1"/>
          </p:cNvSpPr>
          <p:nvPr>
            <p:ph type="body" idx="3"/>
          </p:nvPr>
        </p:nvSpPr>
        <p:spPr>
          <a:xfrm>
            <a:off x="209528" y="3464135"/>
            <a:ext cx="5319850" cy="845962"/>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buClr>
                <a:schemeClr val="accent1"/>
              </a:buClr>
              <a:buSzPct val="73455"/>
              <a:buFont typeface="Noto Sans Symbols"/>
              <a:buChar char="■"/>
            </a:pPr>
            <a:r>
              <a:rPr lang="en-US" sz="1665" b="0" i="0" u="none" strike="noStrike" cap="none">
                <a:solidFill>
                  <a:schemeClr val="lt1"/>
                </a:solidFill>
                <a:latin typeface="Rockwell"/>
                <a:ea typeface="Rockwell"/>
                <a:cs typeface="Rockwell"/>
                <a:sym typeface="Rockwell"/>
              </a:rPr>
              <a:t>aii.  Because the sneakoscope would absorb heat, ∆T would be lower, so the heat of the reaction would appear to be lower as would ∆H°rxn.</a:t>
            </a:r>
          </a:p>
        </p:txBody>
      </p:sp>
      <p:sp>
        <p:nvSpPr>
          <p:cNvPr id="2230" name="Shape 2230"/>
          <p:cNvSpPr txBox="1">
            <a:spLocks noGrp="1"/>
          </p:cNvSpPr>
          <p:nvPr>
            <p:ph type="body" idx="4"/>
          </p:nvPr>
        </p:nvSpPr>
        <p:spPr>
          <a:xfrm>
            <a:off x="5850107" y="1257100"/>
            <a:ext cx="3083963" cy="2539214"/>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lnSpc>
                <a:spcPct val="90000"/>
              </a:lnSpc>
              <a:spcBef>
                <a:spcPts val="0"/>
              </a:spcBef>
              <a:buClr>
                <a:schemeClr val="accent1"/>
              </a:buClr>
              <a:buSzPct val="76500"/>
              <a:buFont typeface="Noto Sans Symbols"/>
              <a:buChar char="■"/>
            </a:pPr>
            <a:r>
              <a:rPr lang="en-US" sz="1530" b="0" i="0" u="none" strike="noStrike" cap="none">
                <a:solidFill>
                  <a:schemeClr val="lt1"/>
                </a:solidFill>
                <a:latin typeface="Rockwell"/>
                <a:ea typeface="Rockwell"/>
                <a:cs typeface="Rockwell"/>
                <a:sym typeface="Rockwell"/>
              </a:rPr>
              <a:t>bii.  45.0 g Al(OH)</a:t>
            </a:r>
            <a:r>
              <a:rPr lang="en-US" sz="1530" b="0" i="0" u="none" strike="noStrike" cap="none" baseline="-25000">
                <a:solidFill>
                  <a:schemeClr val="lt1"/>
                </a:solidFill>
                <a:latin typeface="Rockwell"/>
                <a:ea typeface="Rockwell"/>
                <a:cs typeface="Rockwell"/>
                <a:sym typeface="Rockwell"/>
              </a:rPr>
              <a:t>3</a:t>
            </a:r>
            <a:r>
              <a:rPr lang="en-US" sz="1530" b="0" i="0" u="none" strike="noStrike" cap="none">
                <a:solidFill>
                  <a:schemeClr val="lt1"/>
                </a:solidFill>
                <a:latin typeface="Rockwell"/>
                <a:ea typeface="Rockwell"/>
                <a:cs typeface="Rockwell"/>
                <a:sym typeface="Rockwell"/>
              </a:rPr>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2231" name="Shape 2231"/>
          <p:cNvSpPr txBox="1"/>
          <p:nvPr/>
        </p:nvSpPr>
        <p:spPr>
          <a:xfrm>
            <a:off x="5850107" y="4053544"/>
            <a:ext cx="3083963" cy="2539214"/>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a:solidFill>
                  <a:schemeClr val="lt1"/>
                </a:solidFill>
                <a:latin typeface="Rockwell"/>
                <a:ea typeface="Rockwell"/>
                <a:cs typeface="Rockwell"/>
                <a:sym typeface="Rockwell"/>
              </a:rPr>
              <a:t>c.  ∆S°rxn = sum product S° - sum reactant S°</a:t>
            </a:r>
          </a:p>
          <a:p>
            <a:pPr marL="228600" marR="0" lvl="0" indent="-228600" algn="l" rtl="0">
              <a:spcBef>
                <a:spcPts val="2000"/>
              </a:spcBef>
              <a:buClr>
                <a:schemeClr val="accent1"/>
              </a:buClr>
              <a:buSzPct val="75000"/>
              <a:buFont typeface="Noto Sans Symbols"/>
              <a:buChar char="■"/>
            </a:pPr>
            <a:r>
              <a:rPr lang="en-US" sz="1800">
                <a:solidFill>
                  <a:schemeClr val="lt1"/>
                </a:solidFill>
                <a:latin typeface="Rockwell"/>
                <a:ea typeface="Rockwell"/>
                <a:cs typeface="Rockwell"/>
                <a:sym typeface="Rockwell"/>
              </a:rPr>
              <a:t>∆S°rxn = 6(69.91) + 2(-315.9) + 3(20.1) – 2(107) – 3(20.08) = -426.3 J/mole*K.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498474" y="163261"/>
            <a:ext cx="7556400" cy="1116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Classic Shell Model of Atom vs</a:t>
            </a:r>
          </a:p>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Quantum Mechanical Model</a:t>
            </a:r>
          </a:p>
        </p:txBody>
      </p:sp>
      <p:sp>
        <p:nvSpPr>
          <p:cNvPr id="411" name="Shape 411"/>
          <p:cNvSpPr txBox="1">
            <a:spLocks noGrp="1"/>
          </p:cNvSpPr>
          <p:nvPr>
            <p:ph type="body" idx="2"/>
          </p:nvPr>
        </p:nvSpPr>
        <p:spPr>
          <a:xfrm>
            <a:off x="4165603" y="1310246"/>
            <a:ext cx="4858148" cy="47534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Developed by Schrodinger and the position of an electron is now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represented by a wave equation</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Most </a:t>
            </a:r>
            <a:r>
              <a:rPr lang="en-US" sz="1800" b="1" i="1" u="none" strike="noStrike" cap="none">
                <a:solidFill>
                  <a:srgbClr val="595959"/>
                </a:solidFill>
                <a:latin typeface="Rockwell"/>
                <a:ea typeface="Rockwell"/>
                <a:cs typeface="Rockwell"/>
                <a:sym typeface="Rockwell"/>
              </a:rPr>
              <a:t>probable</a:t>
            </a:r>
            <a:r>
              <a:rPr lang="en-US" sz="1800" b="0" i="0" u="none" strike="noStrike" cap="none">
                <a:solidFill>
                  <a:srgbClr val="595959"/>
                </a:solidFill>
                <a:latin typeface="Rockwell"/>
                <a:ea typeface="Rockwell"/>
                <a:cs typeface="Rockwell"/>
                <a:sym typeface="Rockwell"/>
              </a:rPr>
              <a:t> place of finding an electron is called an </a:t>
            </a:r>
            <a:r>
              <a:rPr lang="en-US" sz="1800" b="1" i="0" u="none" strike="noStrike" cap="none">
                <a:solidFill>
                  <a:srgbClr val="595959"/>
                </a:solidFill>
                <a:latin typeface="Rockwell"/>
                <a:ea typeface="Rockwell"/>
                <a:cs typeface="Rockwell"/>
                <a:sym typeface="Rockwell"/>
              </a:rPr>
              <a:t>ORBITAL</a:t>
            </a:r>
            <a:r>
              <a:rPr lang="en-US" sz="1800" b="0" i="0" u="none" strike="noStrike" cap="none">
                <a:solidFill>
                  <a:srgbClr val="595959"/>
                </a:solidFill>
                <a:latin typeface="Rockwell"/>
                <a:ea typeface="Rockwell"/>
                <a:cs typeface="Rockwell"/>
                <a:sym typeface="Rockwell"/>
              </a:rPr>
              <a:t> (90% probability)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Each orbital can only hold 2 electrons with opposing spins (S, P, D &amp; F orbitals)</a:t>
            </a:r>
          </a:p>
          <a:p>
            <a:pPr marL="0" marR="0" lvl="0" indent="0" algn="l" rtl="0">
              <a:spcBef>
                <a:spcPts val="0"/>
              </a:spcBef>
              <a:spcAft>
                <a:spcPts val="0"/>
              </a:spcAft>
              <a:buClr>
                <a:schemeClr val="accent1"/>
              </a:buClr>
              <a:buSzPct val="25000"/>
              <a:buFont typeface="Noto Sans Symbols"/>
              <a:buNone/>
            </a:pPr>
            <a:r>
              <a:rPr lang="en-US" sz="1800" b="1" i="0" u="sng" strike="noStrike" cap="none">
                <a:solidFill>
                  <a:srgbClr val="595959"/>
                </a:solidFill>
                <a:latin typeface="Rockwell"/>
                <a:ea typeface="Rockwell"/>
                <a:cs typeface="Rockwell"/>
                <a:sym typeface="Rockwell"/>
              </a:rPr>
              <a:t>Evidence for this theory:</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Work of DeBroglie and PLanck that electron had wavelike characteristics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Heisenberg Uncertainty Principle - impossible to predict exact location of electron- contradicted Bohr</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This new evidence caused the Shell Theory to be replaced by the Quantum Mechanical Model of the atom</a:t>
            </a:r>
          </a:p>
        </p:txBody>
      </p:sp>
      <p:sp>
        <p:nvSpPr>
          <p:cNvPr id="412" name="Shape 412"/>
          <p:cNvSpPr/>
          <p:nvPr/>
        </p:nvSpPr>
        <p:spPr>
          <a:xfrm>
            <a:off x="328725" y="1383409"/>
            <a:ext cx="3779399"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a:solidFill>
                  <a:schemeClr val="accent3"/>
                </a:solidFill>
                <a:latin typeface="Rockwell"/>
                <a:ea typeface="Rockwell"/>
                <a:cs typeface="Rockwell"/>
                <a:sym typeface="Rockwell"/>
              </a:rPr>
              <a:t>Quantum Mechanical Model</a:t>
            </a:r>
          </a:p>
        </p:txBody>
      </p:sp>
      <p:sp>
        <p:nvSpPr>
          <p:cNvPr id="413" name="Shape 413"/>
          <p:cNvSpPr txBox="1"/>
          <p:nvPr/>
        </p:nvSpPr>
        <p:spPr>
          <a:xfrm>
            <a:off x="0" y="6223928"/>
            <a:ext cx="9144000" cy="5756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1.12: Explain why data suggests (or not) the need to refine a model from a classical shell model with the quantum mechanical model</a:t>
            </a:r>
            <a:r>
              <a:rPr lang="en-US" sz="1800">
                <a:solidFill>
                  <a:schemeClr val="dk1"/>
                </a:solidFill>
                <a:latin typeface="Rokkitt"/>
                <a:ea typeface="Rokkitt"/>
                <a:cs typeface="Rokkitt"/>
                <a:sym typeface="Rokkitt"/>
              </a:rPr>
              <a:t>																</a:t>
            </a:r>
          </a:p>
        </p:txBody>
      </p:sp>
      <p:sp>
        <p:nvSpPr>
          <p:cNvPr id="414" name="Shape 414"/>
          <p:cNvSpPr txBox="1"/>
          <p:nvPr/>
        </p:nvSpPr>
        <p:spPr>
          <a:xfrm>
            <a:off x="7963964" y="-32650"/>
            <a:ext cx="103671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kkitt"/>
              <a:buNone/>
            </a:pPr>
            <a:r>
              <a:rPr lang="en-US" sz="1800" u="sng">
                <a:solidFill>
                  <a:schemeClr val="hlink"/>
                </a:solidFill>
                <a:latin typeface="Rokkitt"/>
                <a:ea typeface="Rokkitt"/>
                <a:cs typeface="Rokkitt"/>
                <a:sym typeface="Rokkitt"/>
                <a:hlinkClick r:id="rId3"/>
              </a:rPr>
              <a:t> </a:t>
            </a:r>
            <a:r>
              <a:rPr lang="en-US" sz="1800" u="sng">
                <a:solidFill>
                  <a:schemeClr val="hlink"/>
                </a:solidFill>
                <a:latin typeface="Rockwell"/>
                <a:ea typeface="Rockwell"/>
                <a:cs typeface="Rockwell"/>
                <a:sym typeface="Rockwell"/>
                <a:hlinkClick r:id="rId3"/>
              </a:rPr>
              <a:t>Source</a:t>
            </a:r>
          </a:p>
        </p:txBody>
      </p:sp>
      <p:sp>
        <p:nvSpPr>
          <p:cNvPr id="415" name="Shape 415"/>
          <p:cNvSpPr txBox="1"/>
          <p:nvPr/>
        </p:nvSpPr>
        <p:spPr>
          <a:xfrm>
            <a:off x="8128853" y="1847056"/>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416" name="Shape 416"/>
          <p:cNvPicPr preferRelativeResize="0"/>
          <p:nvPr/>
        </p:nvPicPr>
        <p:blipFill rotWithShape="1">
          <a:blip r:embed="rId5">
            <a:alphaModFix/>
          </a:blip>
          <a:srcRect/>
          <a:stretch/>
        </p:blipFill>
        <p:spPr>
          <a:xfrm>
            <a:off x="172619" y="2132915"/>
            <a:ext cx="4537323" cy="3634936"/>
          </a:xfrm>
          <a:prstGeom prst="rect">
            <a:avLst/>
          </a:prstGeom>
          <a:noFill/>
          <a:ln>
            <a:noFill/>
          </a:ln>
        </p:spPr>
      </p:pic>
      <p:sp>
        <p:nvSpPr>
          <p:cNvPr id="417" name="Shape 417"/>
          <p:cNvSpPr txBox="1"/>
          <p:nvPr/>
        </p:nvSpPr>
        <p:spPr>
          <a:xfrm>
            <a:off x="4143689" y="1387934"/>
            <a:ext cx="4858148" cy="4753499"/>
          </a:xfrm>
          <a:prstGeom prst="rect">
            <a:avLst/>
          </a:prstGeom>
          <a:solidFill>
            <a:schemeClr val="lt1"/>
          </a:solid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a:solidFill>
                  <a:srgbClr val="595959"/>
                </a:solidFill>
                <a:latin typeface="Rockwell"/>
                <a:ea typeface="Rockwell"/>
                <a:cs typeface="Rockwell"/>
                <a:sym typeface="Rockwell"/>
              </a:rPr>
              <a:t>Developed by Schrodinger and the position of an electron is now </a:t>
            </a:r>
          </a:p>
          <a:p>
            <a:pPr marL="114300" marR="0" lvl="0" indent="0" algn="l" rtl="0">
              <a:spcBef>
                <a:spcPts val="0"/>
              </a:spcBef>
              <a:spcAft>
                <a:spcPts val="0"/>
              </a:spcAft>
              <a:buClr>
                <a:srgbClr val="595959"/>
              </a:buClr>
              <a:buSzPct val="25000"/>
              <a:buFont typeface="Noto Sans Symbols"/>
              <a:buNone/>
            </a:pPr>
            <a:r>
              <a:rPr lang="en-US" sz="1800">
                <a:solidFill>
                  <a:srgbClr val="595959"/>
                </a:solidFill>
                <a:latin typeface="Rockwell"/>
                <a:ea typeface="Rockwell"/>
                <a:cs typeface="Rockwell"/>
                <a:sym typeface="Rockwell"/>
              </a:rPr>
              <a:t>represented by a wave equation</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ckwell"/>
                <a:ea typeface="Rockwell"/>
                <a:cs typeface="Rockwell"/>
                <a:sym typeface="Rockwell"/>
              </a:rPr>
              <a:t>Most </a:t>
            </a:r>
            <a:r>
              <a:rPr lang="en-US" sz="1800" b="1" i="1">
                <a:solidFill>
                  <a:srgbClr val="595959"/>
                </a:solidFill>
                <a:latin typeface="Rockwell"/>
                <a:ea typeface="Rockwell"/>
                <a:cs typeface="Rockwell"/>
                <a:sym typeface="Rockwell"/>
              </a:rPr>
              <a:t>probable</a:t>
            </a:r>
            <a:r>
              <a:rPr lang="en-US" sz="1800">
                <a:solidFill>
                  <a:srgbClr val="595959"/>
                </a:solidFill>
                <a:latin typeface="Rockwell"/>
                <a:ea typeface="Rockwell"/>
                <a:cs typeface="Rockwell"/>
                <a:sym typeface="Rockwell"/>
              </a:rPr>
              <a:t> place of finding an electron is called an </a:t>
            </a:r>
            <a:r>
              <a:rPr lang="en-US" sz="1800" b="1">
                <a:solidFill>
                  <a:srgbClr val="595959"/>
                </a:solidFill>
                <a:latin typeface="Rockwell"/>
                <a:ea typeface="Rockwell"/>
                <a:cs typeface="Rockwell"/>
                <a:sym typeface="Rockwell"/>
              </a:rPr>
              <a:t>ORBITAL</a:t>
            </a:r>
            <a:r>
              <a:rPr lang="en-US" sz="1800">
                <a:solidFill>
                  <a:srgbClr val="595959"/>
                </a:solidFill>
                <a:latin typeface="Rockwell"/>
                <a:ea typeface="Rockwell"/>
                <a:cs typeface="Rockwell"/>
                <a:sym typeface="Rockwell"/>
              </a:rPr>
              <a:t> (90% probability)</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ckwell"/>
                <a:ea typeface="Rockwell"/>
                <a:cs typeface="Rockwell"/>
                <a:sym typeface="Rockwell"/>
              </a:rPr>
              <a:t>Each orbital can only hold 2 electrons with opposing spins (S, P, D &amp; F orbitals)</a:t>
            </a:r>
          </a:p>
          <a:p>
            <a:pPr marL="0" marR="0" lvl="0" indent="0" algn="l" rtl="0">
              <a:spcBef>
                <a:spcPts val="0"/>
              </a:spcBef>
              <a:spcAft>
                <a:spcPts val="0"/>
              </a:spcAft>
              <a:buClr>
                <a:schemeClr val="accent1"/>
              </a:buClr>
              <a:buSzPct val="25000"/>
              <a:buFont typeface="Noto Sans Symbols"/>
              <a:buNone/>
            </a:pPr>
            <a:r>
              <a:rPr lang="en-US" sz="1800" b="1" u="sng">
                <a:solidFill>
                  <a:srgbClr val="595959"/>
                </a:solidFill>
                <a:latin typeface="Rockwell"/>
                <a:ea typeface="Rockwell"/>
                <a:cs typeface="Rockwell"/>
                <a:sym typeface="Rockwell"/>
              </a:rPr>
              <a:t>Evidence for this theory:</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ckwell"/>
                <a:ea typeface="Rockwell"/>
                <a:cs typeface="Rockwell"/>
                <a:sym typeface="Rockwell"/>
              </a:rPr>
              <a:t>Work of DeBroglie and PLanck that electron had wavelike characteristics</a:t>
            </a:r>
          </a:p>
          <a:p>
            <a:pPr marL="457200" marR="0" lvl="0" indent="-228600" algn="l" rtl="0">
              <a:spcBef>
                <a:spcPts val="0"/>
              </a:spcBef>
              <a:spcAft>
                <a:spcPts val="0"/>
              </a:spcAft>
              <a:buClr>
                <a:schemeClr val="accent1"/>
              </a:buClr>
              <a:buSzPct val="75000"/>
              <a:buFont typeface="Noto Sans Symbols"/>
              <a:buChar char="■"/>
            </a:pPr>
            <a:r>
              <a:rPr lang="en-US" sz="1800">
                <a:solidFill>
                  <a:srgbClr val="595959"/>
                </a:solidFill>
                <a:latin typeface="Rockwell"/>
                <a:ea typeface="Rockwell"/>
                <a:cs typeface="Rockwell"/>
                <a:sym typeface="Rockwell"/>
              </a:rPr>
              <a:t>Heisenberg Uncertainty Principle - impossible to predict exact location of electron- contradicted Bohr</a:t>
            </a:r>
          </a:p>
          <a:p>
            <a:pPr marL="457200" marR="0" lvl="0" indent="-228600" algn="l" rtl="0">
              <a:spcBef>
                <a:spcPts val="0"/>
              </a:spcBef>
              <a:buClr>
                <a:schemeClr val="accent1"/>
              </a:buClr>
              <a:buSzPct val="75000"/>
              <a:buFont typeface="Noto Sans Symbols"/>
              <a:buChar char="■"/>
            </a:pPr>
            <a:r>
              <a:rPr lang="en-US" sz="1800">
                <a:solidFill>
                  <a:srgbClr val="595959"/>
                </a:solidFill>
                <a:latin typeface="Rockwell"/>
                <a:ea typeface="Rockwell"/>
                <a:cs typeface="Rockwell"/>
                <a:sym typeface="Rockwell"/>
              </a:rPr>
              <a:t>This new evidence caused the Shell Theory to be replaced by the Quantum Mechanical Model of the atom</a:t>
            </a:r>
          </a:p>
        </p:txBody>
      </p:sp>
      <p:pic>
        <p:nvPicPr>
          <p:cNvPr id="418" name="Shape 418"/>
          <p:cNvPicPr preferRelativeResize="0"/>
          <p:nvPr/>
        </p:nvPicPr>
        <p:blipFill rotWithShape="1">
          <a:blip r:embed="rId6">
            <a:alphaModFix/>
          </a:blip>
          <a:srcRect/>
          <a:stretch/>
        </p:blipFill>
        <p:spPr>
          <a:xfrm>
            <a:off x="161727" y="2388873"/>
            <a:ext cx="4039899" cy="3536206"/>
          </a:xfrm>
          <a:prstGeom prst="rect">
            <a:avLst/>
          </a:prstGeom>
          <a:noFill/>
          <a:ln>
            <a:noFill/>
          </a:ln>
        </p:spPr>
      </p:pic>
      <p:sp>
        <p:nvSpPr>
          <p:cNvPr id="419" name="Shape 419"/>
          <p:cNvSpPr/>
          <p:nvPr/>
        </p:nvSpPr>
        <p:spPr>
          <a:xfrm>
            <a:off x="199679" y="1386070"/>
            <a:ext cx="3875400" cy="1154159"/>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a:solidFill>
                  <a:schemeClr val="accent3"/>
                </a:solidFill>
                <a:latin typeface="Rockwell"/>
                <a:ea typeface="Rockwell"/>
                <a:cs typeface="Rockwell"/>
                <a:sym typeface="Rockwell"/>
              </a:rPr>
              <a:t>Shell Model - Bohr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7"/>
                                        </p:tgtEl>
                                      </p:cBhvr>
                                    </p:animEffect>
                                    <p:set>
                                      <p:cBhvr>
                                        <p:cTn id="7" dur="1" fill="hold">
                                          <p:stCondLst>
                                            <p:cond delay="500"/>
                                          </p:stCondLst>
                                        </p:cTn>
                                        <p:tgtEl>
                                          <p:spTgt spid="4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18"/>
                                        </p:tgtEl>
                                      </p:cBhvr>
                                    </p:animEffect>
                                    <p:set>
                                      <p:cBhvr>
                                        <p:cTn id="10" dur="1" fill="hold">
                                          <p:stCondLst>
                                            <p:cond delay="500"/>
                                          </p:stCondLst>
                                        </p:cTn>
                                        <p:tgtEl>
                                          <p:spTgt spid="41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19"/>
                                        </p:tgtEl>
                                      </p:cBhvr>
                                    </p:animEffect>
                                    <p:set>
                                      <p:cBhvr>
                                        <p:cTn id="13" dur="1" fill="hold">
                                          <p:stCondLst>
                                            <p:cond delay="500"/>
                                          </p:stCondLst>
                                        </p:cTn>
                                        <p:tgtEl>
                                          <p:spTgt spid="4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498374" y="163261"/>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Shell Model is consistent with Ionization Energy Data</a:t>
            </a:r>
          </a:p>
        </p:txBody>
      </p:sp>
      <p:sp>
        <p:nvSpPr>
          <p:cNvPr id="425" name="Shape 425"/>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26" name="Shape 426"/>
          <p:cNvSpPr txBox="1">
            <a:spLocks noGrp="1"/>
          </p:cNvSpPr>
          <p:nvPr>
            <p:ph type="body" idx="2"/>
          </p:nvPr>
        </p:nvSpPr>
        <p:spPr>
          <a:xfrm>
            <a:off x="4790333" y="1046858"/>
            <a:ext cx="4567893" cy="50705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The patterns  shown by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the IE graph can be </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explained by Coulomb’s law</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As atomic number increases, would expect the ionization energy to constantly increase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Graph shows that this is NOT observed. WHY NOT?</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data implies that a shell becomes full at the end of each period</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Therefore the next electron added must be in a new shell farther away from the nucleus.</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This is supported by the fact that the ionization energy drops despite the addition positive charge in the nucleus</a:t>
            </a:r>
          </a:p>
        </p:txBody>
      </p:sp>
      <p:sp>
        <p:nvSpPr>
          <p:cNvPr id="427" name="Shape 427"/>
          <p:cNvSpPr/>
          <p:nvPr/>
        </p:nvSpPr>
        <p:spPr>
          <a:xfrm>
            <a:off x="376644" y="1313125"/>
            <a:ext cx="45846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428" name="Shape 428"/>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lang="en-US" sz="1800">
                <a:solidFill>
                  <a:schemeClr val="dk1"/>
                </a:solidFill>
                <a:latin typeface="Rokkitt"/>
                <a:ea typeface="Rokkitt"/>
                <a:cs typeface="Rokkitt"/>
                <a:sym typeface="Rokkitt"/>
              </a:rPr>
              <a:t>																</a:t>
            </a:r>
          </a:p>
        </p:txBody>
      </p:sp>
      <p:sp>
        <p:nvSpPr>
          <p:cNvPr id="429" name="Shape 429"/>
          <p:cNvSpPr txBox="1"/>
          <p:nvPr/>
        </p:nvSpPr>
        <p:spPr>
          <a:xfrm>
            <a:off x="8054774" y="-49316"/>
            <a:ext cx="963428"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430" name="Shape 430"/>
          <p:cNvSpPr txBox="1"/>
          <p:nvPr/>
        </p:nvSpPr>
        <p:spPr>
          <a:xfrm>
            <a:off x="8141084" y="180444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431" name="Shape 431"/>
          <p:cNvPicPr preferRelativeResize="0"/>
          <p:nvPr/>
        </p:nvPicPr>
        <p:blipFill rotWithShape="1">
          <a:blip r:embed="rId5">
            <a:alphaModFix/>
          </a:blip>
          <a:srcRect/>
          <a:stretch/>
        </p:blipFill>
        <p:spPr>
          <a:xfrm>
            <a:off x="0" y="1404350"/>
            <a:ext cx="4961123" cy="4454242"/>
          </a:xfrm>
          <a:prstGeom prst="rect">
            <a:avLst/>
          </a:prstGeom>
          <a:noFill/>
          <a:ln>
            <a:noFill/>
          </a:ln>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rotWithShape="1">
          <a:blip r:embed="rId3">
            <a:alphaModFix/>
          </a:blip>
          <a:srcRect/>
          <a:stretch/>
        </p:blipFill>
        <p:spPr>
          <a:xfrm>
            <a:off x="4943360" y="4996451"/>
            <a:ext cx="4201894" cy="1110680"/>
          </a:xfrm>
          <a:prstGeom prst="rect">
            <a:avLst/>
          </a:prstGeom>
          <a:noFill/>
          <a:ln>
            <a:noFill/>
          </a:ln>
        </p:spPr>
      </p:pic>
      <p:pic>
        <p:nvPicPr>
          <p:cNvPr id="437" name="Shape 437"/>
          <p:cNvPicPr preferRelativeResize="0"/>
          <p:nvPr/>
        </p:nvPicPr>
        <p:blipFill rotWithShape="1">
          <a:blip r:embed="rId4">
            <a:alphaModFix/>
          </a:blip>
          <a:srcRect/>
          <a:stretch/>
        </p:blipFill>
        <p:spPr>
          <a:xfrm>
            <a:off x="0" y="1309786"/>
            <a:ext cx="5067026" cy="4526100"/>
          </a:xfrm>
          <a:prstGeom prst="rect">
            <a:avLst/>
          </a:prstGeom>
          <a:noFill/>
          <a:ln>
            <a:noFill/>
          </a:ln>
        </p:spPr>
      </p:pic>
      <p:sp>
        <p:nvSpPr>
          <p:cNvPr id="438" name="Shape 43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Mass Spectrometry - evidence for isotopes</a:t>
            </a:r>
          </a:p>
        </p:txBody>
      </p:sp>
      <p:sp>
        <p:nvSpPr>
          <p:cNvPr id="439" name="Shape 439"/>
          <p:cNvSpPr txBox="1">
            <a:spLocks noGrp="1"/>
          </p:cNvSpPr>
          <p:nvPr>
            <p:ph type="body" idx="1"/>
          </p:nvPr>
        </p:nvSpPr>
        <p:spPr>
          <a:xfrm>
            <a:off x="4845091" y="1581024"/>
            <a:ext cx="3657600" cy="4157099"/>
          </a:xfrm>
          <a:prstGeom prst="rect">
            <a:avLst/>
          </a:prstGeom>
          <a:noFill/>
          <a:ln>
            <a:noFill/>
          </a:ln>
        </p:spPr>
        <p:txBody>
          <a:bodyPr lIns="91425" tIns="45700" rIns="91425" bIns="45700" anchor="t" anchorCtr="0">
            <a:noAutofit/>
          </a:bodyPr>
          <a:lstStyle/>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Mass spectrometry showed</a:t>
            </a:r>
          </a:p>
          <a:p>
            <a:pPr marL="114300" marR="0" lvl="0" indent="0" algn="l" rtl="0">
              <a:spcBef>
                <a:spcPts val="0"/>
              </a:spcBef>
              <a:spcAft>
                <a:spcPts val="0"/>
              </a:spcAft>
              <a:buClr>
                <a:srgbClr val="595959"/>
              </a:buClr>
              <a:buSzPct val="25000"/>
              <a:buFont typeface="Noto Sans Symbols"/>
              <a:buNone/>
            </a:pPr>
            <a:r>
              <a:rPr lang="en-US" sz="1800" b="0" i="0" u="none" strike="noStrike" cap="none">
                <a:solidFill>
                  <a:srgbClr val="595959"/>
                </a:solidFill>
                <a:latin typeface="Rockwell"/>
                <a:ea typeface="Rockwell"/>
                <a:cs typeface="Rockwell"/>
                <a:sym typeface="Rockwell"/>
              </a:rPr>
              <a:t> that elements have isotopes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This contradicted Dalton’s early model of the atom which stated that all atoms of an element are identical</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3 Br</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&amp; two Br isotopes shown in diagram</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average atomic mass of the element can be estimated from mass spectroscopy</a:t>
            </a:r>
          </a:p>
        </p:txBody>
      </p:sp>
      <p:sp>
        <p:nvSpPr>
          <p:cNvPr id="440" name="Shape 440"/>
          <p:cNvSpPr txBox="1"/>
          <p:nvPr/>
        </p:nvSpPr>
        <p:spPr>
          <a:xfrm>
            <a:off x="8054786" y="-57833"/>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Source</a:t>
            </a:r>
          </a:p>
        </p:txBody>
      </p:sp>
      <p:sp>
        <p:nvSpPr>
          <p:cNvPr id="441" name="Shape 441"/>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lang="en-US" sz="1800">
                <a:solidFill>
                  <a:schemeClr val="dk1"/>
                </a:solidFill>
                <a:latin typeface="Rokkitt"/>
                <a:ea typeface="Rokkitt"/>
                <a:cs typeface="Rokkitt"/>
                <a:sym typeface="Rokkitt"/>
              </a:rPr>
              <a:t>																</a:t>
            </a:r>
          </a:p>
        </p:txBody>
      </p:sp>
      <p:sp>
        <p:nvSpPr>
          <p:cNvPr id="442" name="Shape 442"/>
          <p:cNvSpPr txBox="1"/>
          <p:nvPr/>
        </p:nvSpPr>
        <p:spPr>
          <a:xfrm>
            <a:off x="8146531" y="1848740"/>
            <a:ext cx="887755" cy="464973"/>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6"/>
              </a:rPr>
              <a:t>Video</a:t>
            </a:r>
          </a:p>
        </p:txBody>
      </p:sp>
      <p:pic>
        <p:nvPicPr>
          <p:cNvPr id="443" name="Shape 443" descr="Screen Shot 2016-04-07 at 8.33.52 PM.png"/>
          <p:cNvPicPr preferRelativeResize="0"/>
          <p:nvPr/>
        </p:nvPicPr>
        <p:blipFill rotWithShape="1">
          <a:blip r:embed="rId7">
            <a:alphaModFix/>
          </a:blip>
          <a:srcRect/>
          <a:stretch/>
        </p:blipFill>
        <p:spPr>
          <a:xfrm>
            <a:off x="639593" y="-237762"/>
            <a:ext cx="7907002" cy="68580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pic>
        <p:nvPicPr>
          <p:cNvPr id="444" name="Shape 444" descr="Screen Shot 2016-04-07 at 8.33.59 PM.png"/>
          <p:cNvPicPr preferRelativeResize="0"/>
          <p:nvPr/>
        </p:nvPicPr>
        <p:blipFill rotWithShape="1">
          <a:blip r:embed="rId8">
            <a:alphaModFix/>
          </a:blip>
          <a:srcRect/>
          <a:stretch/>
        </p:blipFill>
        <p:spPr>
          <a:xfrm>
            <a:off x="-12828" y="2463800"/>
            <a:ext cx="9144000" cy="192238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b="0" i="0" u="none" strike="noStrike" cap="none">
                <a:solidFill>
                  <a:schemeClr val="accent1"/>
                </a:solidFill>
                <a:latin typeface="Rockwell"/>
                <a:ea typeface="Rockwell"/>
                <a:cs typeface="Rockwell"/>
                <a:sym typeface="Rockwell"/>
              </a:rPr>
              <a:t>Using Spectroscopy to measure properties associated with vibrational or electronic motions of  molecules</a:t>
            </a:r>
          </a:p>
        </p:txBody>
      </p:sp>
      <p:sp>
        <p:nvSpPr>
          <p:cNvPr id="450" name="Shape 450"/>
          <p:cNvSpPr txBox="1">
            <a:spLocks noGrp="1"/>
          </p:cNvSpPr>
          <p:nvPr>
            <p:ph type="body" idx="1"/>
          </p:nvPr>
        </p:nvSpPr>
        <p:spPr>
          <a:xfrm>
            <a:off x="51665" y="2319494"/>
            <a:ext cx="8190899" cy="244139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r>
              <a:rPr lang="en-US" sz="2400" b="1" i="0" u="none" strike="noStrike" cap="none">
                <a:solidFill>
                  <a:srgbClr val="595959"/>
                </a:solidFill>
                <a:latin typeface="Rockwell"/>
                <a:ea typeface="Rockwell"/>
                <a:cs typeface="Rockwell"/>
                <a:sym typeface="Rockwell"/>
              </a:rPr>
              <a:t>IR Radiation</a:t>
            </a:r>
            <a:r>
              <a:rPr lang="en-US" sz="1800" b="0" i="0" u="none" strike="noStrike" cap="none">
                <a:solidFill>
                  <a:srgbClr val="595959"/>
                </a:solidFill>
                <a:latin typeface="Rockwell"/>
                <a:ea typeface="Rockwell"/>
                <a:cs typeface="Rockwell"/>
                <a:sym typeface="Rockwell"/>
              </a:rPr>
              <a:t> - detects different types of bonds by analyzing molecular vibrations</a:t>
            </a:r>
          </a:p>
        </p:txBody>
      </p:sp>
      <p:sp>
        <p:nvSpPr>
          <p:cNvPr id="451" name="Shape 451"/>
          <p:cNvSpPr txBox="1">
            <a:spLocks noGrp="1"/>
          </p:cNvSpPr>
          <p:nvPr>
            <p:ph type="body" idx="1"/>
          </p:nvPr>
        </p:nvSpPr>
        <p:spPr>
          <a:xfrm>
            <a:off x="-65400" y="3093693"/>
            <a:ext cx="5182926" cy="2008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2400" b="1"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2400" b="1"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ckwell"/>
                <a:ea typeface="Rockwell"/>
                <a:cs typeface="Rockwell"/>
                <a:sym typeface="Rockwell"/>
              </a:rPr>
              <a:t>UV or X-Ray Radiation</a:t>
            </a:r>
            <a:r>
              <a:rPr lang="en-US" sz="2000" b="0" i="0" u="none" strike="noStrike" cap="none">
                <a:solidFill>
                  <a:srgbClr val="595959"/>
                </a:solidFill>
                <a:latin typeface="Rockwell"/>
                <a:ea typeface="Rockwell"/>
                <a:cs typeface="Rockwell"/>
                <a:sym typeface="Rockwell"/>
              </a:rPr>
              <a:t> </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ckwell"/>
                <a:ea typeface="Rockwell"/>
                <a:cs typeface="Rockwell"/>
                <a:sym typeface="Rockwell"/>
              </a:rPr>
              <a:t>Photoelectron Spectroscopy(PES)</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ckwell"/>
                <a:ea typeface="Rockwell"/>
                <a:cs typeface="Rockwell"/>
                <a:sym typeface="Rockwell"/>
              </a:rPr>
              <a:t>Causes electron transitions</a:t>
            </a:r>
          </a:p>
          <a:p>
            <a:pPr marL="457200" marR="0" lvl="0" indent="-228600" algn="l" rtl="0">
              <a:spcBef>
                <a:spcPts val="0"/>
              </a:spcBef>
              <a:spcAft>
                <a:spcPts val="0"/>
              </a:spcAft>
              <a:buClr>
                <a:schemeClr val="accent1"/>
              </a:buClr>
              <a:buSzPct val="73026"/>
              <a:buFont typeface="Noto Sans Symbols"/>
              <a:buChar char="■"/>
            </a:pPr>
            <a:r>
              <a:rPr lang="en-US" sz="1850" b="0" i="0" u="none" strike="noStrike" cap="none">
                <a:solidFill>
                  <a:srgbClr val="595959"/>
                </a:solidFill>
                <a:latin typeface="Rockwell"/>
                <a:ea typeface="Rockwell"/>
                <a:cs typeface="Rockwell"/>
                <a:sym typeface="Rockwell"/>
              </a:rPr>
              <a:t> Transitions  provides info on </a:t>
            </a:r>
          </a:p>
          <a:p>
            <a:pPr marL="228600" marR="0" lvl="0" indent="0" algn="l" rtl="0">
              <a:spcBef>
                <a:spcPts val="0"/>
              </a:spcBef>
              <a:buClr>
                <a:schemeClr val="accent1"/>
              </a:buClr>
              <a:buSzPct val="25000"/>
              <a:buFont typeface="Noto Sans Symbols"/>
              <a:buNone/>
            </a:pPr>
            <a:r>
              <a:rPr lang="en-US" sz="1850" b="0" i="0" u="none" strike="noStrike" cap="none">
                <a:solidFill>
                  <a:srgbClr val="595959"/>
                </a:solidFill>
                <a:latin typeface="Rockwell"/>
                <a:ea typeface="Rockwell"/>
                <a:cs typeface="Rockwell"/>
                <a:sym typeface="Rockwell"/>
              </a:rPr>
              <a:t>electron configurations</a:t>
            </a:r>
          </a:p>
        </p:txBody>
      </p:sp>
      <p:sp>
        <p:nvSpPr>
          <p:cNvPr id="452" name="Shape 45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453" name="Shape 453"/>
          <p:cNvSpPr txBox="1"/>
          <p:nvPr/>
        </p:nvSpPr>
        <p:spPr>
          <a:xfrm>
            <a:off x="0" y="6173878"/>
            <a:ext cx="9144000" cy="6257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lang="en-US" sz="1800">
                <a:solidFill>
                  <a:schemeClr val="dk1"/>
                </a:solidFill>
                <a:latin typeface="Rokkitt"/>
                <a:ea typeface="Rokkitt"/>
                <a:cs typeface="Rokkitt"/>
                <a:sym typeface="Rokkitt"/>
              </a:rPr>
              <a:t>																</a:t>
            </a:r>
          </a:p>
        </p:txBody>
      </p:sp>
      <p:sp>
        <p:nvSpPr>
          <p:cNvPr id="454" name="Shape 454"/>
          <p:cNvSpPr txBox="1"/>
          <p:nvPr/>
        </p:nvSpPr>
        <p:spPr>
          <a:xfrm>
            <a:off x="8023889" y="1795016"/>
            <a:ext cx="1403700" cy="625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Rockwell"/>
              <a:buNone/>
            </a:pPr>
            <a:r>
              <a:rPr lang="en-US" sz="1800" u="sng">
                <a:solidFill>
                  <a:schemeClr val="hlink"/>
                </a:solidFill>
                <a:latin typeface="Rockwell"/>
                <a:ea typeface="Rockwell"/>
                <a:cs typeface="Rockwell"/>
                <a:sym typeface="Rockwell"/>
                <a:hlinkClick r:id="rId4"/>
              </a:rPr>
              <a:t>IR Video</a:t>
            </a:r>
          </a:p>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UV Video</a:t>
            </a:r>
          </a:p>
        </p:txBody>
      </p:sp>
      <p:pic>
        <p:nvPicPr>
          <p:cNvPr id="455" name="Shape 455"/>
          <p:cNvPicPr preferRelativeResize="0"/>
          <p:nvPr/>
        </p:nvPicPr>
        <p:blipFill rotWithShape="1">
          <a:blip r:embed="rId6">
            <a:alphaModFix/>
          </a:blip>
          <a:srcRect/>
          <a:stretch/>
        </p:blipFill>
        <p:spPr>
          <a:xfrm>
            <a:off x="4071612" y="3227452"/>
            <a:ext cx="4935425" cy="1998771"/>
          </a:xfrm>
          <a:prstGeom prst="rect">
            <a:avLst/>
          </a:prstGeom>
          <a:noFill/>
          <a:ln>
            <a:noFill/>
          </a:ln>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a:stretch/>
        </p:blipFill>
        <p:spPr>
          <a:xfrm>
            <a:off x="98635" y="2186184"/>
            <a:ext cx="4301241" cy="3920938"/>
          </a:xfrm>
          <a:prstGeom prst="rect">
            <a:avLst/>
          </a:prstGeom>
          <a:noFill/>
          <a:ln>
            <a:noFill/>
          </a:ln>
        </p:spPr>
      </p:pic>
      <p:pic>
        <p:nvPicPr>
          <p:cNvPr id="461" name="Shape 461"/>
          <p:cNvPicPr preferRelativeResize="0"/>
          <p:nvPr/>
        </p:nvPicPr>
        <p:blipFill rotWithShape="1">
          <a:blip r:embed="rId4">
            <a:alphaModFix/>
          </a:blip>
          <a:srcRect/>
          <a:stretch/>
        </p:blipFill>
        <p:spPr>
          <a:xfrm>
            <a:off x="3662594" y="1661744"/>
            <a:ext cx="4379948" cy="2176202"/>
          </a:xfrm>
          <a:prstGeom prst="rect">
            <a:avLst/>
          </a:prstGeom>
          <a:noFill/>
          <a:ln>
            <a:noFill/>
          </a:ln>
        </p:spPr>
      </p:pic>
      <p:sp>
        <p:nvSpPr>
          <p:cNvPr id="462" name="Shape 462"/>
          <p:cNvSpPr txBox="1">
            <a:spLocks noGrp="1"/>
          </p:cNvSpPr>
          <p:nvPr>
            <p:ph type="title"/>
          </p:nvPr>
        </p:nvSpPr>
        <p:spPr>
          <a:xfrm>
            <a:off x="498474" y="-2139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Beer-Lambert Law - used to measure the concentration of </a:t>
            </a:r>
            <a:r>
              <a:rPr lang="en-US" sz="3600" b="1" i="1" u="none" strike="noStrike" cap="none">
                <a:solidFill>
                  <a:schemeClr val="accent1"/>
                </a:solidFill>
                <a:latin typeface="Rockwell"/>
                <a:ea typeface="Rockwell"/>
                <a:cs typeface="Rockwell"/>
                <a:sym typeface="Rockwell"/>
              </a:rPr>
              <a:t>colored</a:t>
            </a:r>
            <a:r>
              <a:rPr lang="en-US" sz="3600" b="0" i="0" u="none" strike="noStrike" cap="none">
                <a:solidFill>
                  <a:schemeClr val="accent1"/>
                </a:solidFill>
                <a:latin typeface="Rockwell"/>
                <a:ea typeface="Rockwell"/>
                <a:cs typeface="Rockwell"/>
                <a:sym typeface="Rockwell"/>
              </a:rPr>
              <a:t> solutions</a:t>
            </a:r>
          </a:p>
        </p:txBody>
      </p:sp>
      <p:sp>
        <p:nvSpPr>
          <p:cNvPr id="463" name="Shape 463"/>
          <p:cNvSpPr txBox="1">
            <a:spLocks noGrp="1"/>
          </p:cNvSpPr>
          <p:nvPr>
            <p:ph type="body" idx="2"/>
          </p:nvPr>
        </p:nvSpPr>
        <p:spPr>
          <a:xfrm>
            <a:off x="4399878" y="1985963"/>
            <a:ext cx="3987905" cy="4140199"/>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ctr" rtl="0">
              <a:spcBef>
                <a:spcPts val="0"/>
              </a:spcBef>
              <a:spcAft>
                <a:spcPts val="0"/>
              </a:spcAft>
              <a:buClr>
                <a:schemeClr val="accent1"/>
              </a:buClr>
              <a:buSzPct val="25000"/>
              <a:buFont typeface="Noto Sans Symbols"/>
              <a:buNone/>
            </a:pPr>
            <a:r>
              <a:rPr lang="en-US" sz="3600" b="1" i="0" u="none" strike="noStrike" cap="none">
                <a:solidFill>
                  <a:srgbClr val="595959"/>
                </a:solidFill>
                <a:latin typeface="Rockwell"/>
                <a:ea typeface="Rockwell"/>
                <a:cs typeface="Rockwell"/>
                <a:sym typeface="Rockwell"/>
              </a:rPr>
              <a:t>A = abc</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A = absorbance</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a = molar absorptivity (constant for material being tested)</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b = path length (cuvette = 1 cm)</a:t>
            </a:r>
          </a:p>
          <a:p>
            <a:pPr marL="228600" marR="0" lvl="0" indent="-228600" algn="l"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c = concentration</a:t>
            </a:r>
          </a:p>
          <a:p>
            <a:pPr marL="4572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Taken at fixed wavelength</a:t>
            </a:r>
          </a:p>
        </p:txBody>
      </p:sp>
      <p:sp>
        <p:nvSpPr>
          <p:cNvPr id="464" name="Shape 464"/>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rPr>
              <a:t>Source 1, </a:t>
            </a:r>
            <a:r>
              <a:rPr lang="en-US" sz="1800" u="sng">
                <a:solidFill>
                  <a:schemeClr val="hlink"/>
                </a:solidFill>
                <a:latin typeface="Rockwell"/>
                <a:ea typeface="Rockwell"/>
                <a:cs typeface="Rockwell"/>
                <a:sym typeface="Rockwell"/>
                <a:hlinkClick r:id="rId5"/>
              </a:rPr>
              <a:t>2</a:t>
            </a:r>
          </a:p>
        </p:txBody>
      </p:sp>
      <p:sp>
        <p:nvSpPr>
          <p:cNvPr id="465" name="Shape 465"/>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lang="en-US" sz="1800">
                <a:solidFill>
                  <a:schemeClr val="dk1"/>
                </a:solidFill>
                <a:latin typeface="Rokkitt"/>
                <a:ea typeface="Rokkitt"/>
                <a:cs typeface="Rokkitt"/>
                <a:sym typeface="Rokkitt"/>
              </a:rPr>
              <a:t>																</a:t>
            </a:r>
          </a:p>
        </p:txBody>
      </p:sp>
      <p:sp>
        <p:nvSpPr>
          <p:cNvPr id="466" name="Shape 466"/>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6"/>
              </a:rPr>
              <a:t>Video</a:t>
            </a:r>
          </a:p>
        </p:txBody>
      </p:sp>
      <p:pic>
        <p:nvPicPr>
          <p:cNvPr id="467" name="Shape 467" descr="Screen Shot 2016-04-07 at 8.30.44 PM.png"/>
          <p:cNvPicPr preferRelativeResize="0"/>
          <p:nvPr/>
        </p:nvPicPr>
        <p:blipFill rotWithShape="1">
          <a:blip r:embed="rId7">
            <a:alphaModFix/>
          </a:blip>
          <a:srcRect/>
          <a:stretch/>
        </p:blipFill>
        <p:spPr>
          <a:xfrm>
            <a:off x="1405579" y="199868"/>
            <a:ext cx="6330709" cy="655143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68" name="Shape 468"/>
          <p:cNvSpPr/>
          <p:nvPr/>
        </p:nvSpPr>
        <p:spPr>
          <a:xfrm>
            <a:off x="1405579" y="5671335"/>
            <a:ext cx="6732006" cy="1038717"/>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par>
                                <p:cTn id="8" presetID="10" presetClass="entr" presetSubtype="0" fill="hold" nodeType="withEffect">
                                  <p:stCondLst>
                                    <p:cond delay="0"/>
                                  </p:stCondLst>
                                  <p:childTnLst>
                                    <p:set>
                                      <p:cBhvr>
                                        <p:cTn id="9" dur="1" fill="hold">
                                          <p:stCondLst>
                                            <p:cond delay="0"/>
                                          </p:stCondLst>
                                        </p:cTn>
                                        <p:tgtEl>
                                          <p:spTgt spid="467"/>
                                        </p:tgtEl>
                                        <p:attrNameLst>
                                          <p:attrName>style.visibility</p:attrName>
                                        </p:attrNameLst>
                                      </p:cBhvr>
                                      <p:to>
                                        <p:strVal val="visible"/>
                                      </p:to>
                                    </p:set>
                                    <p:animEffect transition="in" filter="fade">
                                      <p:cBhvr>
                                        <p:cTn id="10" dur="500"/>
                                        <p:tgtEl>
                                          <p:spTgt spid="4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468"/>
                                        </p:tgtEl>
                                      </p:cBhvr>
                                    </p:animEffect>
                                    <p:set>
                                      <p:cBhvr>
                                        <p:cTn id="15" dur="1" fill="hold">
                                          <p:stCondLst>
                                            <p:cond delay="2000"/>
                                          </p:stCondLst>
                                        </p:cTn>
                                        <p:tgtEl>
                                          <p:spTgt spid="4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#1</a:t>
            </a:r>
          </a:p>
        </p:txBody>
      </p:sp>
      <p:sp>
        <p:nvSpPr>
          <p:cNvPr id="217" name="Shape 217"/>
          <p:cNvSpPr txBox="1">
            <a:spLocks noGrp="1"/>
          </p:cNvSpPr>
          <p:nvPr>
            <p:ph type="body" idx="1"/>
          </p:nvPr>
        </p:nvSpPr>
        <p:spPr>
          <a:xfrm>
            <a:off x="1296769" y="4495800"/>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Properties of Matter</a:t>
            </a:r>
          </a:p>
        </p:txBody>
      </p:sp>
      <p:pic>
        <p:nvPicPr>
          <p:cNvPr id="218" name="Shape 218"/>
          <p:cNvPicPr preferRelativeResize="0"/>
          <p:nvPr/>
        </p:nvPicPr>
        <p:blipFill rotWithShape="1">
          <a:blip r:embed="rId3">
            <a:alphaModFix/>
          </a:blip>
          <a:srcRect/>
          <a:stretch/>
        </p:blipFill>
        <p:spPr>
          <a:xfrm rot="758750">
            <a:off x="3415488" y="1306146"/>
            <a:ext cx="4727210" cy="2192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Law of Conservation of Mass</a:t>
            </a:r>
          </a:p>
        </p:txBody>
      </p:sp>
      <p:sp>
        <p:nvSpPr>
          <p:cNvPr id="474" name="Shape 474"/>
          <p:cNvSpPr txBox="1">
            <a:spLocks noGrp="1"/>
          </p:cNvSpPr>
          <p:nvPr>
            <p:ph type="body" idx="1"/>
          </p:nvPr>
        </p:nvSpPr>
        <p:spPr>
          <a:xfrm>
            <a:off x="498516" y="1985963"/>
            <a:ext cx="7569156" cy="1965959"/>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kkitt"/>
              <a:ea typeface="Rokkitt"/>
              <a:cs typeface="Rokkitt"/>
              <a:sym typeface="Rokkitt"/>
            </a:endParaRPr>
          </a:p>
        </p:txBody>
      </p:sp>
      <p:sp>
        <p:nvSpPr>
          <p:cNvPr id="475" name="Shape 475"/>
          <p:cNvSpPr txBox="1">
            <a:spLocks noGrp="1"/>
          </p:cNvSpPr>
          <p:nvPr>
            <p:ph type="body" idx="1"/>
          </p:nvPr>
        </p:nvSpPr>
        <p:spPr>
          <a:xfrm>
            <a:off x="436866" y="4263596"/>
            <a:ext cx="7569155" cy="1965959"/>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spcAft>
                <a:spcPts val="0"/>
              </a:spcAft>
              <a:buClr>
                <a:schemeClr val="accent1"/>
              </a:buClr>
              <a:buSzPct val="25000"/>
              <a:buFont typeface="Noto Sans Symbols"/>
              <a:buNone/>
            </a:pPr>
            <a:r>
              <a:rPr lang="en-US" sz="2400" b="1" i="0" u="none" strike="noStrike" cap="none">
                <a:solidFill>
                  <a:srgbClr val="333333"/>
                </a:solidFill>
                <a:latin typeface="Verdana"/>
                <a:ea typeface="Verdana"/>
                <a:cs typeface="Verdana"/>
                <a:sym typeface="Verdana"/>
              </a:rPr>
              <a:t>N</a:t>
            </a:r>
            <a:r>
              <a:rPr lang="en-US" sz="2400" b="1" i="0" u="none" strike="noStrike" cap="none" baseline="-25000">
                <a:solidFill>
                  <a:srgbClr val="333333"/>
                </a:solidFill>
                <a:latin typeface="Verdana"/>
                <a:ea typeface="Verdana"/>
                <a:cs typeface="Verdana"/>
                <a:sym typeface="Verdana"/>
              </a:rPr>
              <a:t>2</a:t>
            </a:r>
            <a:r>
              <a:rPr lang="en-US" sz="2400" b="1" i="0" u="none" strike="noStrike" cap="none">
                <a:solidFill>
                  <a:srgbClr val="333333"/>
                </a:solidFill>
                <a:latin typeface="Verdana"/>
                <a:ea typeface="Verdana"/>
                <a:cs typeface="Verdana"/>
                <a:sym typeface="Verdana"/>
              </a:rPr>
              <a:t> + 3H</a:t>
            </a:r>
            <a:r>
              <a:rPr lang="en-US" sz="2400" b="1" i="0" u="none" strike="noStrike" cap="none" baseline="-25000">
                <a:solidFill>
                  <a:srgbClr val="333333"/>
                </a:solidFill>
                <a:latin typeface="Verdana"/>
                <a:ea typeface="Verdana"/>
                <a:cs typeface="Verdana"/>
                <a:sym typeface="Verdana"/>
              </a:rPr>
              <a:t>2</a:t>
            </a:r>
            <a:r>
              <a:rPr lang="en-US" sz="2400" b="1" i="0" u="none" strike="noStrike" cap="none">
                <a:solidFill>
                  <a:srgbClr val="333333"/>
                </a:solidFill>
                <a:latin typeface="Verdana"/>
                <a:ea typeface="Verdana"/>
                <a:cs typeface="Verdana"/>
                <a:sym typeface="Verdana"/>
              </a:rPr>
              <a:t> → 2NH</a:t>
            </a:r>
            <a:r>
              <a:rPr lang="en-US" sz="2400" b="1" i="0" u="none" strike="noStrike" cap="none" baseline="-25000">
                <a:solidFill>
                  <a:srgbClr val="333333"/>
                </a:solidFill>
                <a:latin typeface="Verdana"/>
                <a:ea typeface="Verdana"/>
                <a:cs typeface="Verdana"/>
                <a:sym typeface="Verdana"/>
              </a:rPr>
              <a:t>3</a:t>
            </a:r>
          </a:p>
          <a:p>
            <a:pPr marL="228600" marR="0" lvl="0" indent="-228600" algn="l" rtl="0">
              <a:spcBef>
                <a:spcPts val="0"/>
              </a:spcBef>
              <a:buClr>
                <a:schemeClr val="accent1"/>
              </a:buClr>
              <a:buSzPct val="25000"/>
              <a:buFont typeface="Noto Sans Symbols"/>
              <a:buNone/>
            </a:pPr>
            <a:endParaRPr sz="2000" b="0" i="0" u="none" strike="noStrike" cap="none">
              <a:solidFill>
                <a:srgbClr val="595959"/>
              </a:solidFill>
              <a:latin typeface="Rockwell"/>
              <a:ea typeface="Rockwell"/>
              <a:cs typeface="Rockwell"/>
              <a:sym typeface="Rockwell"/>
            </a:endParaRPr>
          </a:p>
        </p:txBody>
      </p:sp>
      <p:sp>
        <p:nvSpPr>
          <p:cNvPr id="476" name="Shape 476"/>
          <p:cNvSpPr txBox="1"/>
          <p:nvPr/>
        </p:nvSpPr>
        <p:spPr>
          <a:xfrm>
            <a:off x="8054786" y="-45479"/>
            <a:ext cx="979499" cy="369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hlink"/>
              </a:buClr>
              <a:buSzPct val="25000"/>
              <a:buFont typeface="Rockwell"/>
              <a:buNone/>
            </a:pPr>
            <a:r>
              <a:rPr lang="en-US" sz="1800" u="sng">
                <a:solidFill>
                  <a:schemeClr val="hlink"/>
                </a:solidFill>
                <a:latin typeface="Rockwell"/>
                <a:ea typeface="Rockwell"/>
                <a:cs typeface="Rockwell"/>
                <a:sym typeface="Rockwell"/>
                <a:hlinkClick r:id="rId3"/>
              </a:rPr>
              <a:t>Source</a:t>
            </a:r>
          </a:p>
          <a:p>
            <a:pPr marL="0" marR="0" lvl="0" indent="0" algn="l" rtl="0">
              <a:spcBef>
                <a:spcPts val="0"/>
              </a:spcBef>
              <a:buClr>
                <a:schemeClr val="dk1"/>
              </a:buClr>
              <a:buFont typeface="Rockwell"/>
              <a:buNone/>
            </a:pPr>
            <a:endParaRPr sz="1800">
              <a:solidFill>
                <a:schemeClr val="dk1"/>
              </a:solidFill>
              <a:latin typeface="Rockwell"/>
              <a:ea typeface="Rockwell"/>
              <a:cs typeface="Rockwell"/>
              <a:sym typeface="Rockwell"/>
            </a:endParaRPr>
          </a:p>
        </p:txBody>
      </p:sp>
      <p:sp>
        <p:nvSpPr>
          <p:cNvPr id="477" name="Shape 477"/>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lang="en-US" sz="1800">
                <a:solidFill>
                  <a:schemeClr val="dk1"/>
                </a:solidFill>
                <a:latin typeface="Rokkitt"/>
                <a:ea typeface="Rokkitt"/>
                <a:cs typeface="Rokkitt"/>
                <a:sym typeface="Rokkitt"/>
              </a:rPr>
              <a:t>															</a:t>
            </a:r>
          </a:p>
        </p:txBody>
      </p:sp>
      <p:sp>
        <p:nvSpPr>
          <p:cNvPr id="478" name="Shape 478"/>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479" name="Shape 479"/>
          <p:cNvPicPr preferRelativeResize="0"/>
          <p:nvPr/>
        </p:nvPicPr>
        <p:blipFill rotWithShape="1">
          <a:blip r:embed="rId5">
            <a:alphaModFix/>
          </a:blip>
          <a:srcRect/>
          <a:stretch/>
        </p:blipFill>
        <p:spPr>
          <a:xfrm>
            <a:off x="197275" y="1216149"/>
            <a:ext cx="7278098" cy="3123654"/>
          </a:xfrm>
          <a:prstGeom prst="rect">
            <a:avLst/>
          </a:prstGeom>
          <a:noFill/>
          <a:ln>
            <a:noFill/>
          </a:ln>
        </p:spPr>
      </p:pic>
      <p:pic>
        <p:nvPicPr>
          <p:cNvPr id="480" name="Shape 480" descr="Screen Shot 2016-04-07 at 8.32.15 PM.png"/>
          <p:cNvPicPr preferRelativeResize="0"/>
          <p:nvPr/>
        </p:nvPicPr>
        <p:blipFill rotWithShape="1">
          <a:blip r:embed="rId6">
            <a:alphaModFix/>
          </a:blip>
          <a:srcRect/>
          <a:stretch/>
        </p:blipFill>
        <p:spPr>
          <a:xfrm>
            <a:off x="1421370" y="200530"/>
            <a:ext cx="6054003" cy="653418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481" name="Shape 481"/>
          <p:cNvSpPr/>
          <p:nvPr/>
        </p:nvSpPr>
        <p:spPr>
          <a:xfrm>
            <a:off x="1421370" y="5864832"/>
            <a:ext cx="6275808" cy="94008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5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81"/>
                                        </p:tgtEl>
                                      </p:cBhvr>
                                    </p:animEffect>
                                    <p:set>
                                      <p:cBhvr>
                                        <p:cTn id="12" dur="1" fill="hold">
                                          <p:stCondLst>
                                            <p:cond delay="2000"/>
                                          </p:stCondLst>
                                        </p:cTn>
                                        <p:tgtEl>
                                          <p:spTgt spid="4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Shape 486"/>
          <p:cNvPicPr preferRelativeResize="0"/>
          <p:nvPr/>
        </p:nvPicPr>
        <p:blipFill rotWithShape="1">
          <a:blip r:embed="rId3">
            <a:alphaModFix/>
          </a:blip>
          <a:srcRect/>
          <a:stretch/>
        </p:blipFill>
        <p:spPr>
          <a:xfrm>
            <a:off x="547795" y="1168905"/>
            <a:ext cx="6936322" cy="5051774"/>
          </a:xfrm>
          <a:prstGeom prst="rect">
            <a:avLst/>
          </a:prstGeom>
          <a:noFill/>
          <a:ln>
            <a:noFill/>
          </a:ln>
        </p:spPr>
      </p:pic>
      <p:sp>
        <p:nvSpPr>
          <p:cNvPr id="487" name="Shape 487"/>
          <p:cNvSpPr txBox="1">
            <a:spLocks noGrp="1"/>
          </p:cNvSpPr>
          <p:nvPr>
            <p:ph type="title"/>
          </p:nvPr>
        </p:nvSpPr>
        <p:spPr>
          <a:xfrm>
            <a:off x="443877" y="118485"/>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b="0" i="0" u="none" strike="noStrike" cap="none">
                <a:solidFill>
                  <a:schemeClr val="accent1"/>
                </a:solidFill>
                <a:latin typeface="Rockwell"/>
                <a:ea typeface="Rockwell"/>
                <a:cs typeface="Rockwell"/>
                <a:sym typeface="Rockwell"/>
              </a:rPr>
              <a:t>Use Mole Ratio in balanced equation </a:t>
            </a:r>
            <a:br>
              <a:rPr lang="en-US" sz="3200" b="0" i="0" u="none" strike="noStrike" cap="none">
                <a:solidFill>
                  <a:schemeClr val="accent1"/>
                </a:solidFill>
                <a:latin typeface="Rockwell"/>
                <a:ea typeface="Rockwell"/>
                <a:cs typeface="Rockwell"/>
                <a:sym typeface="Rockwell"/>
              </a:rPr>
            </a:br>
            <a:r>
              <a:rPr lang="en-US" sz="3200" b="0" i="0" u="none" strike="noStrike" cap="none">
                <a:solidFill>
                  <a:schemeClr val="accent1"/>
                </a:solidFill>
                <a:latin typeface="Rockwell"/>
                <a:ea typeface="Rockwell"/>
                <a:cs typeface="Rockwell"/>
                <a:sym typeface="Rockwell"/>
              </a:rPr>
              <a:t>to calculate moles of unknown substance</a:t>
            </a:r>
          </a:p>
        </p:txBody>
      </p:sp>
      <p:sp>
        <p:nvSpPr>
          <p:cNvPr id="488" name="Shape 488"/>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Source</a:t>
            </a:r>
          </a:p>
        </p:txBody>
      </p:sp>
      <p:sp>
        <p:nvSpPr>
          <p:cNvPr id="489" name="Shape 489"/>
          <p:cNvSpPr txBox="1"/>
          <p:nvPr/>
        </p:nvSpPr>
        <p:spPr>
          <a:xfrm>
            <a:off x="0" y="6257671"/>
            <a:ext cx="9144000"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LO1.18: Apply the conservation of atoms to the rearrangement of atoms in various processes.</a:t>
            </a:r>
            <a:r>
              <a:rPr lang="en-US" sz="1800">
                <a:solidFill>
                  <a:schemeClr val="dk1"/>
                </a:solidFill>
                <a:latin typeface="Rokkitt"/>
                <a:ea typeface="Rokkitt"/>
                <a:cs typeface="Rokkitt"/>
                <a:sym typeface="Rokkitt"/>
              </a:rPr>
              <a:t>																</a:t>
            </a:r>
          </a:p>
        </p:txBody>
      </p:sp>
      <p:sp>
        <p:nvSpPr>
          <p:cNvPr id="490" name="Shape 490"/>
          <p:cNvSpPr txBox="1"/>
          <p:nvPr/>
        </p:nvSpPr>
        <p:spPr>
          <a:xfrm>
            <a:off x="813287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5"/>
              </a:rPr>
              <a:t>Video</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Gravimetric Analysis</a:t>
            </a:r>
          </a:p>
        </p:txBody>
      </p:sp>
      <p:sp>
        <p:nvSpPr>
          <p:cNvPr id="496" name="Shape 496"/>
          <p:cNvSpPr txBox="1">
            <a:spLocks noGrp="1"/>
          </p:cNvSpPr>
          <p:nvPr>
            <p:ph type="body" idx="1"/>
          </p:nvPr>
        </p:nvSpPr>
        <p:spPr>
          <a:xfrm>
            <a:off x="301248" y="1147604"/>
            <a:ext cx="4357199"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25000"/>
              <a:buFont typeface="Noto Sans Symbols"/>
              <a:buNone/>
            </a:pPr>
            <a:r>
              <a:rPr lang="en-US" sz="2400" b="1" i="0" u="none" strike="noStrike" cap="none">
                <a:solidFill>
                  <a:srgbClr val="595959"/>
                </a:solidFill>
                <a:latin typeface="Rockwell"/>
                <a:ea typeface="Rockwell"/>
                <a:cs typeface="Rockwell"/>
                <a:sym typeface="Rockwell"/>
              </a:rPr>
              <a:t>Buchner Filtration Apparatus</a:t>
            </a:r>
          </a:p>
        </p:txBody>
      </p:sp>
      <p:sp>
        <p:nvSpPr>
          <p:cNvPr id="497" name="Shape 497"/>
          <p:cNvSpPr txBox="1">
            <a:spLocks noGrp="1"/>
          </p:cNvSpPr>
          <p:nvPr>
            <p:ph type="body" idx="2"/>
          </p:nvPr>
        </p:nvSpPr>
        <p:spPr>
          <a:xfrm>
            <a:off x="4902923" y="1914910"/>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ckwell"/>
                <a:ea typeface="Rockwell"/>
                <a:cs typeface="Rockwell"/>
                <a:sym typeface="Rockwell"/>
              </a:rPr>
              <a:t>How much lead</a:t>
            </a:r>
          </a:p>
          <a:p>
            <a:pPr marL="228600" marR="0" lvl="0" indent="-228600" algn="l" rtl="0">
              <a:spcBef>
                <a:spcPts val="0"/>
              </a:spcBef>
              <a:spcAft>
                <a:spcPts val="0"/>
              </a:spcAft>
              <a:buClr>
                <a:schemeClr val="accent1"/>
              </a:buClr>
              <a:buSzPct val="25000"/>
              <a:buFont typeface="Noto Sans Symbols"/>
              <a:buNone/>
            </a:pPr>
            <a:r>
              <a:rPr lang="en-US" sz="2400" b="1" i="0" u="none" strike="noStrike" cap="none">
                <a:solidFill>
                  <a:srgbClr val="595959"/>
                </a:solidFill>
                <a:latin typeface="Rockwell"/>
                <a:ea typeface="Rockwell"/>
                <a:cs typeface="Rockwell"/>
                <a:sym typeface="Rockwell"/>
              </a:rPr>
              <a:t> (Pb</a:t>
            </a:r>
            <a:r>
              <a:rPr lang="en-US" sz="2400" b="1" i="0" u="none" strike="noStrike" cap="none" baseline="30000">
                <a:solidFill>
                  <a:srgbClr val="595959"/>
                </a:solidFill>
                <a:latin typeface="Rockwell"/>
                <a:ea typeface="Rockwell"/>
                <a:cs typeface="Rockwell"/>
                <a:sym typeface="Rockwell"/>
              </a:rPr>
              <a:t>2+</a:t>
            </a:r>
            <a:r>
              <a:rPr lang="en-US" sz="2400" b="1" i="0" u="none" strike="noStrike" cap="none">
                <a:solidFill>
                  <a:srgbClr val="595959"/>
                </a:solidFill>
                <a:latin typeface="Rockwell"/>
                <a:ea typeface="Rockwell"/>
                <a:cs typeface="Rockwell"/>
                <a:sym typeface="Rockwell"/>
              </a:rPr>
              <a:t>)  in water?</a:t>
            </a:r>
          </a:p>
          <a:p>
            <a:pPr marL="0" marR="0" lvl="0" indent="0" algn="l" rtl="0">
              <a:spcBef>
                <a:spcPts val="0"/>
              </a:spcBef>
              <a:spcAft>
                <a:spcPts val="0"/>
              </a:spcAft>
              <a:buClr>
                <a:schemeClr val="accent1"/>
              </a:buClr>
              <a:buSzPct val="25000"/>
              <a:buFont typeface="Noto Sans Symbols"/>
              <a:buNone/>
            </a:pPr>
            <a:r>
              <a:rPr lang="en-US" sz="2200" b="1" i="0" u="none" strike="noStrike" cap="none">
                <a:solidFill>
                  <a:srgbClr val="595959"/>
                </a:solidFill>
                <a:latin typeface="Rockwell"/>
                <a:ea typeface="Rockwell"/>
                <a:cs typeface="Rockwell"/>
                <a:sym typeface="Rockwell"/>
              </a:rPr>
              <a:t>Pb</a:t>
            </a:r>
            <a:r>
              <a:rPr lang="en-US" sz="2200" b="1" i="0" u="none" strike="noStrike" cap="none" baseline="30000">
                <a:solidFill>
                  <a:srgbClr val="595959"/>
                </a:solidFill>
                <a:latin typeface="Rockwell"/>
                <a:ea typeface="Rockwell"/>
                <a:cs typeface="Rockwell"/>
                <a:sym typeface="Rockwell"/>
              </a:rPr>
              <a:t>2+</a:t>
            </a:r>
            <a:r>
              <a:rPr lang="en-US" sz="2200" b="1" i="0" u="none" strike="noStrike" cap="none">
                <a:solidFill>
                  <a:srgbClr val="595959"/>
                </a:solidFill>
                <a:latin typeface="Rockwell"/>
                <a:ea typeface="Rockwell"/>
                <a:cs typeface="Rockwell"/>
                <a:sym typeface="Rockwell"/>
              </a:rPr>
              <a:t>(aq) + 2Cl</a:t>
            </a:r>
            <a:r>
              <a:rPr lang="en-US" sz="2200" b="1" i="0" u="none" strike="noStrike" cap="none" baseline="30000">
                <a:solidFill>
                  <a:srgbClr val="595959"/>
                </a:solidFill>
                <a:latin typeface="Rockwell"/>
                <a:ea typeface="Rockwell"/>
                <a:cs typeface="Rockwell"/>
                <a:sym typeface="Rockwell"/>
              </a:rPr>
              <a:t>-</a:t>
            </a:r>
            <a:r>
              <a:rPr lang="en-US" sz="2200" b="1" i="0" u="none" strike="noStrike" cap="none">
                <a:solidFill>
                  <a:srgbClr val="595959"/>
                </a:solidFill>
                <a:latin typeface="Rockwell"/>
                <a:ea typeface="Rockwell"/>
                <a:cs typeface="Rockwell"/>
                <a:sym typeface="Rockwell"/>
              </a:rPr>
              <a:t>(aq) → PbCl</a:t>
            </a:r>
            <a:r>
              <a:rPr lang="en-US" sz="2200" b="1" i="0" u="none" strike="noStrike" cap="none" baseline="-25000">
                <a:solidFill>
                  <a:srgbClr val="595959"/>
                </a:solidFill>
                <a:latin typeface="Rockwell"/>
                <a:ea typeface="Rockwell"/>
                <a:cs typeface="Rockwell"/>
                <a:sym typeface="Rockwell"/>
              </a:rPr>
              <a:t>2</a:t>
            </a:r>
            <a:r>
              <a:rPr lang="en-US" sz="2200" b="1" i="0" u="none" strike="noStrike" cap="none">
                <a:solidFill>
                  <a:srgbClr val="595959"/>
                </a:solidFill>
                <a:latin typeface="Rockwell"/>
                <a:ea typeface="Rockwell"/>
                <a:cs typeface="Rockwell"/>
                <a:sym typeface="Rockwell"/>
              </a:rPr>
              <a:t> (s)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By adding excess Cl- to the sample, all of the Pb</a:t>
            </a:r>
            <a:r>
              <a:rPr lang="en-US" sz="1800" b="0" i="0" u="none" strike="noStrike" cap="none" baseline="30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will precipitate as PbCl</a:t>
            </a:r>
            <a:r>
              <a:rPr lang="en-US" sz="1800" b="0" i="0" u="none" strike="noStrike" cap="none" baseline="-25000">
                <a:solidFill>
                  <a:srgbClr val="595959"/>
                </a:solidFill>
                <a:latin typeface="Rockwell"/>
                <a:ea typeface="Rockwell"/>
                <a:cs typeface="Rockwell"/>
                <a:sym typeface="Rockwell"/>
              </a:rPr>
              <a:t>2</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Solid product is filtered using a Buchner Filter and then dried to remove all water</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Mass of PbCl</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is then determined</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This can be used to calculate the original amount of lead in the water</a:t>
            </a: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498" name="Shape 498"/>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499" name="Shape 499"/>
          <p:cNvSpPr txBox="1"/>
          <p:nvPr/>
        </p:nvSpPr>
        <p:spPr>
          <a:xfrm>
            <a:off x="0" y="6107130"/>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lang="en-US" sz="1800">
                <a:solidFill>
                  <a:schemeClr val="dk1"/>
                </a:solidFill>
                <a:latin typeface="Rokkitt"/>
                <a:ea typeface="Rokkitt"/>
                <a:cs typeface="Rokkitt"/>
                <a:sym typeface="Rokkitt"/>
              </a:rPr>
              <a:t>																</a:t>
            </a:r>
          </a:p>
        </p:txBody>
      </p:sp>
      <p:sp>
        <p:nvSpPr>
          <p:cNvPr id="500" name="Shape 500"/>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501" name="Shape 501"/>
          <p:cNvPicPr preferRelativeResize="0"/>
          <p:nvPr/>
        </p:nvPicPr>
        <p:blipFill rotWithShape="1">
          <a:blip r:embed="rId5">
            <a:alphaModFix/>
          </a:blip>
          <a:srcRect/>
          <a:stretch/>
        </p:blipFill>
        <p:spPr>
          <a:xfrm>
            <a:off x="0" y="2186152"/>
            <a:ext cx="4902923" cy="3101750"/>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a:stretch/>
        </p:blipFill>
        <p:spPr>
          <a:xfrm>
            <a:off x="3480232" y="1730550"/>
            <a:ext cx="4714476" cy="4023350"/>
          </a:xfrm>
          <a:prstGeom prst="rect">
            <a:avLst/>
          </a:prstGeom>
          <a:noFill/>
          <a:ln>
            <a:noFill/>
          </a:ln>
        </p:spPr>
      </p:pic>
      <p:sp>
        <p:nvSpPr>
          <p:cNvPr id="507" name="Shape 507"/>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Using titrations to determine concentration of an analyte</a:t>
            </a:r>
          </a:p>
        </p:txBody>
      </p:sp>
      <p:sp>
        <p:nvSpPr>
          <p:cNvPr id="508" name="Shape 508"/>
          <p:cNvSpPr txBox="1">
            <a:spLocks noGrp="1"/>
          </p:cNvSpPr>
          <p:nvPr>
            <p:ph type="body" idx="2"/>
          </p:nvPr>
        </p:nvSpPr>
        <p:spPr>
          <a:xfrm>
            <a:off x="2568398" y="5523385"/>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509" name="Shape 509"/>
          <p:cNvSpPr txBox="1"/>
          <p:nvPr/>
        </p:nvSpPr>
        <p:spPr>
          <a:xfrm>
            <a:off x="8097582" y="-3265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Source</a:t>
            </a:r>
          </a:p>
        </p:txBody>
      </p:sp>
      <p:sp>
        <p:nvSpPr>
          <p:cNvPr id="510" name="Shape 510"/>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lang="en-US" sz="1800">
                <a:solidFill>
                  <a:schemeClr val="dk1"/>
                </a:solidFill>
                <a:latin typeface="Rokkitt"/>
                <a:ea typeface="Rokkitt"/>
                <a:cs typeface="Rokkitt"/>
                <a:sym typeface="Rokkitt"/>
              </a:rPr>
              <a:t>															</a:t>
            </a:r>
          </a:p>
        </p:txBody>
      </p:sp>
      <p:sp>
        <p:nvSpPr>
          <p:cNvPr id="511" name="Shape 511"/>
          <p:cNvSpPr txBox="1"/>
          <p:nvPr/>
        </p:nvSpPr>
        <p:spPr>
          <a:xfrm>
            <a:off x="8157538" y="1816852"/>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Video</a:t>
            </a:r>
          </a:p>
        </p:txBody>
      </p:sp>
      <p:pic>
        <p:nvPicPr>
          <p:cNvPr id="512" name="Shape 512"/>
          <p:cNvPicPr preferRelativeResize="0"/>
          <p:nvPr/>
        </p:nvPicPr>
        <p:blipFill rotWithShape="1">
          <a:blip r:embed="rId6">
            <a:alphaModFix/>
          </a:blip>
          <a:srcRect/>
          <a:stretch/>
        </p:blipFill>
        <p:spPr>
          <a:xfrm>
            <a:off x="-68646" y="1341075"/>
            <a:ext cx="3657600" cy="4023360"/>
          </a:xfrm>
          <a:prstGeom prst="rect">
            <a:avLst/>
          </a:prstGeom>
          <a:noFill/>
          <a:ln>
            <a:noFill/>
          </a:ln>
        </p:spPr>
      </p:pic>
      <p:sp>
        <p:nvSpPr>
          <p:cNvPr id="513" name="Shape 513"/>
          <p:cNvSpPr/>
          <p:nvPr/>
        </p:nvSpPr>
        <p:spPr>
          <a:xfrm>
            <a:off x="-197280" y="4957928"/>
            <a:ext cx="4572000" cy="923329"/>
          </a:xfrm>
          <a:prstGeom prst="rect">
            <a:avLst/>
          </a:prstGeom>
          <a:noFill/>
          <a:ln>
            <a:noFill/>
          </a:ln>
        </p:spPr>
        <p:txBody>
          <a:bodyPr lIns="91425" tIns="45700" rIns="91425" bIns="45700" anchor="t" anchorCtr="0">
            <a:noAutofit/>
          </a:bodyPr>
          <a:lstStyle/>
          <a:p>
            <a:pPr marL="228600" marR="0" lvl="0" indent="-228600" algn="l" rtl="0">
              <a:spcBef>
                <a:spcPts val="0"/>
              </a:spcBef>
              <a:buNone/>
            </a:pPr>
            <a:endParaRPr sz="1800">
              <a:solidFill>
                <a:schemeClr val="dk1"/>
              </a:solidFill>
              <a:latin typeface="Rockwell"/>
              <a:ea typeface="Rockwell"/>
              <a:cs typeface="Rockwell"/>
              <a:sym typeface="Rockwell"/>
            </a:endParaRPr>
          </a:p>
          <a:p>
            <a:pPr marL="0" marR="0" lvl="0" indent="0" algn="ctr" rtl="0">
              <a:spcBef>
                <a:spcPts val="0"/>
              </a:spcBef>
              <a:buSzPct val="25000"/>
              <a:buNone/>
            </a:pPr>
            <a:r>
              <a:rPr lang="en-US" sz="1800">
                <a:solidFill>
                  <a:schemeClr val="dk1"/>
                </a:solidFill>
                <a:latin typeface="Rockwell"/>
                <a:ea typeface="Rockwell"/>
                <a:cs typeface="Rockwell"/>
                <a:sym typeface="Rockwell"/>
              </a:rPr>
              <a:t>At the equivalence point, the stoichiometric molar ratio is reached</a:t>
            </a:r>
          </a:p>
        </p:txBody>
      </p:sp>
      <p:pic>
        <p:nvPicPr>
          <p:cNvPr id="514" name="Shape 514" descr="Screen Shot 2016-04-07 at 8.26.56 PM.png"/>
          <p:cNvPicPr preferRelativeResize="0"/>
          <p:nvPr/>
        </p:nvPicPr>
        <p:blipFill rotWithShape="1">
          <a:blip r:embed="rId7">
            <a:alphaModFix/>
          </a:blip>
          <a:srcRect/>
          <a:stretch/>
        </p:blipFill>
        <p:spPr>
          <a:xfrm>
            <a:off x="1454901" y="106018"/>
            <a:ext cx="6388958" cy="6678006"/>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515" name="Shape 515"/>
          <p:cNvSpPr/>
          <p:nvPr/>
        </p:nvSpPr>
        <p:spPr>
          <a:xfrm>
            <a:off x="1553541" y="5629723"/>
            <a:ext cx="6004554" cy="1125021"/>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500"/>
                                        <p:tgtEl>
                                          <p:spTgt spid="515"/>
                                        </p:tgtEl>
                                      </p:cBhvr>
                                    </p:animEffect>
                                  </p:childTnLst>
                                </p:cTn>
                              </p:par>
                              <p:par>
                                <p:cTn id="8" presetID="10" presetClass="entr" presetSubtype="0" fill="hold" nodeType="withEffect">
                                  <p:stCondLst>
                                    <p:cond delay="0"/>
                                  </p:stCondLst>
                                  <p:childTnLst>
                                    <p:set>
                                      <p:cBhvr>
                                        <p:cTn id="9" dur="1" fill="hold">
                                          <p:stCondLst>
                                            <p:cond delay="0"/>
                                          </p:stCondLst>
                                        </p:cTn>
                                        <p:tgtEl>
                                          <p:spTgt spid="514"/>
                                        </p:tgtEl>
                                        <p:attrNameLst>
                                          <p:attrName>style.visibility</p:attrName>
                                        </p:attrNameLst>
                                      </p:cBhvr>
                                      <p:to>
                                        <p:strVal val="visible"/>
                                      </p:to>
                                    </p:set>
                                    <p:animEffect transition="in" filter="fade">
                                      <p:cBhvr>
                                        <p:cTn id="10" dur="500"/>
                                        <p:tgtEl>
                                          <p:spTgt spid="5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515"/>
                                        </p:tgtEl>
                                      </p:cBhvr>
                                    </p:animEffect>
                                    <p:set>
                                      <p:cBhvr>
                                        <p:cTn id="15" dur="1" fill="hold">
                                          <p:stCondLst>
                                            <p:cond delay="2000"/>
                                          </p:stCondLst>
                                        </p:cTn>
                                        <p:tgtEl>
                                          <p:spTgt spid="5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#2</a:t>
            </a:r>
          </a:p>
        </p:txBody>
      </p:sp>
      <p:sp>
        <p:nvSpPr>
          <p:cNvPr id="521" name="Shape 521"/>
          <p:cNvSpPr txBox="1">
            <a:spLocks noGrp="1"/>
          </p:cNvSpPr>
          <p:nvPr>
            <p:ph type="body" idx="1"/>
          </p:nvPr>
        </p:nvSpPr>
        <p:spPr>
          <a:xfrm>
            <a:off x="1296769" y="4495800"/>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Properties of Matter</a:t>
            </a:r>
          </a:p>
        </p:txBody>
      </p:sp>
      <p:pic>
        <p:nvPicPr>
          <p:cNvPr id="522" name="Shape 522"/>
          <p:cNvPicPr preferRelativeResize="0"/>
          <p:nvPr/>
        </p:nvPicPr>
        <p:blipFill rotWithShape="1">
          <a:blip r:embed="rId3">
            <a:alphaModFix/>
          </a:blip>
          <a:srcRect/>
          <a:stretch/>
        </p:blipFill>
        <p:spPr>
          <a:xfrm rot="758750">
            <a:off x="3415488" y="1306146"/>
            <a:ext cx="4727210" cy="2192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Properties Based on Bonding</a:t>
            </a:r>
          </a:p>
        </p:txBody>
      </p:sp>
      <p:sp>
        <p:nvSpPr>
          <p:cNvPr id="528" name="Shape 52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529" name="Shape 529"/>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p>
        </p:txBody>
      </p:sp>
      <p:sp>
        <p:nvSpPr>
          <p:cNvPr id="530" name="Shape 53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531" name="Shape 531"/>
          <p:cNvSpPr txBox="1"/>
          <p:nvPr/>
        </p:nvSpPr>
        <p:spPr>
          <a:xfrm>
            <a:off x="7960257" y="1792196"/>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4"/>
              </a:rPr>
              <a:t>Video 1</a:t>
            </a:r>
          </a:p>
        </p:txBody>
      </p:sp>
      <p:sp>
        <p:nvSpPr>
          <p:cNvPr id="532" name="Shape 532"/>
          <p:cNvSpPr txBox="1">
            <a:spLocks noGrp="1"/>
          </p:cNvSpPr>
          <p:nvPr>
            <p:ph type="body" idx="1"/>
          </p:nvPr>
        </p:nvSpPr>
        <p:spPr>
          <a:xfrm>
            <a:off x="140956" y="5098662"/>
            <a:ext cx="8958839" cy="1226108"/>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Visit the </a:t>
            </a:r>
            <a:r>
              <a:rPr lang="en-US" sz="1800" b="0" i="0" u="sng" strike="noStrike" cap="none">
                <a:solidFill>
                  <a:schemeClr val="hlink"/>
                </a:solidFill>
                <a:latin typeface="Rockwell"/>
                <a:ea typeface="Rockwell"/>
                <a:cs typeface="Rockwell"/>
                <a:sym typeface="Rockwell"/>
                <a:hlinkClick r:id="rId5"/>
              </a:rPr>
              <a:t>Virtual Lab</a:t>
            </a:r>
            <a:r>
              <a:rPr lang="en-US" sz="1800" b="0" i="0" u="none" strike="noStrike" cap="none">
                <a:solidFill>
                  <a:srgbClr val="595959"/>
                </a:solidFill>
                <a:latin typeface="Rockwell"/>
                <a:ea typeface="Rockwell"/>
                <a:cs typeface="Rockwell"/>
                <a:sym typeface="Rockwell"/>
              </a:rPr>
              <a:t> to explore properties based on bond type (click on perform)</a:t>
            </a:r>
          </a:p>
          <a:p>
            <a:pPr marL="0" marR="0" lvl="0" indent="0" algn="l" rtl="0">
              <a:spcBef>
                <a:spcPts val="200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        Not all ionic compounds are soluble, but those containing ammonium, nitrate, alkali metals, and halogens (except bonded to Ag, Hg and Pb) are typically</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533" name="Shape 533"/>
          <p:cNvSpPr txBox="1"/>
          <p:nvPr/>
        </p:nvSpPr>
        <p:spPr>
          <a:xfrm>
            <a:off x="7964697" y="2018569"/>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6"/>
              </a:rPr>
              <a:t>Video 2</a:t>
            </a:r>
          </a:p>
        </p:txBody>
      </p:sp>
      <p:sp>
        <p:nvSpPr>
          <p:cNvPr id="534" name="Shape 534"/>
          <p:cNvSpPr txBox="1"/>
          <p:nvPr/>
        </p:nvSpPr>
        <p:spPr>
          <a:xfrm>
            <a:off x="7973078" y="2235501"/>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7"/>
              </a:rPr>
              <a:t>Video 3</a:t>
            </a:r>
          </a:p>
        </p:txBody>
      </p:sp>
      <p:sp>
        <p:nvSpPr>
          <p:cNvPr id="535" name="Shape 535"/>
          <p:cNvSpPr txBox="1"/>
          <p:nvPr/>
        </p:nvSpPr>
        <p:spPr>
          <a:xfrm>
            <a:off x="7982896" y="2458719"/>
            <a:ext cx="11168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8"/>
              </a:rPr>
              <a:t>Video 4</a:t>
            </a:r>
          </a:p>
        </p:txBody>
      </p:sp>
      <p:sp>
        <p:nvSpPr>
          <p:cNvPr id="536" name="Shape 536"/>
          <p:cNvSpPr/>
          <p:nvPr/>
        </p:nvSpPr>
        <p:spPr>
          <a:xfrm>
            <a:off x="7508775" y="2087823"/>
            <a:ext cx="147956" cy="147678"/>
          </a:xfrm>
          <a:prstGeom prst="star5">
            <a:avLst>
              <a:gd name="adj" fmla="val 19098"/>
              <a:gd name="hf" fmla="val 105146"/>
              <a:gd name="vf" fmla="val 11055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537" name="Shape 537"/>
          <p:cNvSpPr/>
          <p:nvPr/>
        </p:nvSpPr>
        <p:spPr>
          <a:xfrm>
            <a:off x="282109" y="5659007"/>
            <a:ext cx="359035" cy="271235"/>
          </a:xfrm>
          <a:prstGeom prst="star5">
            <a:avLst>
              <a:gd name="adj" fmla="val 19098"/>
              <a:gd name="hf" fmla="val 105146"/>
              <a:gd name="vf" fmla="val 11055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538" name="Shape 538" descr="Screen Shot 2016-04-08 at 6.55.12 PM.png"/>
          <p:cNvPicPr preferRelativeResize="0"/>
          <p:nvPr/>
        </p:nvPicPr>
        <p:blipFill rotWithShape="1">
          <a:blip r:embed="rId9">
            <a:alphaModFix/>
          </a:blip>
          <a:srcRect/>
          <a:stretch/>
        </p:blipFill>
        <p:spPr>
          <a:xfrm>
            <a:off x="86658" y="1148951"/>
            <a:ext cx="7924799" cy="3962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199226" y="3897521"/>
            <a:ext cx="3648262" cy="2585322"/>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a:p>
            <a:pPr marL="0" marR="0" lvl="0" indent="0" algn="ctr" rtl="0">
              <a:spcBef>
                <a:spcPts val="0"/>
              </a:spcBef>
              <a:buNone/>
            </a:pPr>
            <a:endParaRPr sz="1800">
              <a:solidFill>
                <a:schemeClr val="dk1"/>
              </a:solidFill>
              <a:latin typeface="Rockwell"/>
              <a:ea typeface="Rockwell"/>
              <a:cs typeface="Rockwell"/>
              <a:sym typeface="Rockwell"/>
            </a:endParaRPr>
          </a:p>
          <a:p>
            <a:pPr marL="0" marR="0" lvl="0" indent="0" algn="ctr" rtl="0">
              <a:spcBef>
                <a:spcPts val="0"/>
              </a:spcBef>
              <a:buSzPct val="25000"/>
              <a:buNone/>
            </a:pPr>
            <a:r>
              <a:rPr lang="en-US" sz="1800">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p>
        </p:txBody>
      </p:sp>
      <p:pic>
        <p:nvPicPr>
          <p:cNvPr id="544" name="Shape 544" descr="Screen Shot 2016-04-04 at 3.07.09 PM.png"/>
          <p:cNvPicPr preferRelativeResize="0"/>
          <p:nvPr/>
        </p:nvPicPr>
        <p:blipFill rotWithShape="1">
          <a:blip r:embed="rId3">
            <a:alphaModFix/>
          </a:blip>
          <a:srcRect l="1997"/>
          <a:stretch/>
        </p:blipFill>
        <p:spPr>
          <a:xfrm>
            <a:off x="24778" y="447779"/>
            <a:ext cx="4235293" cy="3969933"/>
          </a:xfrm>
          <a:prstGeom prst="rect">
            <a:avLst/>
          </a:prstGeom>
          <a:noFill/>
          <a:ln w="38100" cap="flat" cmpd="sng">
            <a:solidFill>
              <a:srgbClr val="0C0C0C"/>
            </a:solidFill>
            <a:prstDash val="solid"/>
            <a:round/>
            <a:headEnd type="none" w="med" len="med"/>
            <a:tailEnd type="none" w="med" len="med"/>
          </a:ln>
        </p:spPr>
      </p:pic>
      <p:sp>
        <p:nvSpPr>
          <p:cNvPr id="545" name="Shape 545"/>
          <p:cNvSpPr txBox="1"/>
          <p:nvPr/>
        </p:nvSpPr>
        <p:spPr>
          <a:xfrm>
            <a:off x="8097582" y="-7000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546" name="Shape 546"/>
          <p:cNvSpPr txBox="1"/>
          <p:nvPr/>
        </p:nvSpPr>
        <p:spPr>
          <a:xfrm>
            <a:off x="8012181" y="1816584"/>
            <a:ext cx="108963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Reading</a:t>
            </a:r>
          </a:p>
        </p:txBody>
      </p:sp>
      <p:sp>
        <p:nvSpPr>
          <p:cNvPr id="547" name="Shape 547"/>
          <p:cNvSpPr txBox="1"/>
          <p:nvPr/>
        </p:nvSpPr>
        <p:spPr>
          <a:xfrm>
            <a:off x="3959546" y="4806521"/>
            <a:ext cx="5105069" cy="2031325"/>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a:p>
            <a:pPr marL="0" marR="0" lvl="0" indent="0" algn="ctr" rtl="0">
              <a:spcBef>
                <a:spcPts val="0"/>
              </a:spcBef>
              <a:buNone/>
            </a:pPr>
            <a:endParaRPr sz="1800">
              <a:solidFill>
                <a:schemeClr val="dk1"/>
              </a:solidFill>
              <a:latin typeface="Rockwell"/>
              <a:ea typeface="Rockwell"/>
              <a:cs typeface="Rockwell"/>
              <a:sym typeface="Rockwell"/>
            </a:endParaRPr>
          </a:p>
          <a:p>
            <a:pPr marL="0" marR="0" lvl="0" indent="0" algn="ctr" rtl="0">
              <a:spcBef>
                <a:spcPts val="0"/>
              </a:spcBef>
              <a:buSzPct val="25000"/>
              <a:buNone/>
            </a:pPr>
            <a:r>
              <a:rPr lang="en-US" sz="1800">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p>
          <a:p>
            <a:pPr marL="0" marR="0" lvl="0" indent="0" algn="ctr" rtl="0">
              <a:spcBef>
                <a:spcPts val="0"/>
              </a:spcBef>
              <a:buSzPct val="25000"/>
              <a:buNone/>
            </a:pPr>
            <a:r>
              <a:rPr lang="en-US" sz="1800">
                <a:solidFill>
                  <a:schemeClr val="dk1"/>
                </a:solidFill>
                <a:latin typeface="Rockwell"/>
                <a:ea typeface="Rockwell"/>
                <a:cs typeface="Rockwell"/>
                <a:sym typeface="Rockwell"/>
              </a:rPr>
              <a:t>																</a:t>
            </a:r>
          </a:p>
        </p:txBody>
      </p:sp>
      <p:sp>
        <p:nvSpPr>
          <p:cNvPr id="548" name="Shape 548"/>
          <p:cNvSpPr txBox="1"/>
          <p:nvPr/>
        </p:nvSpPr>
        <p:spPr>
          <a:xfrm>
            <a:off x="610108" y="-12451"/>
            <a:ext cx="376032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Rockwell"/>
                <a:ea typeface="Rockwell"/>
                <a:cs typeface="Rockwell"/>
                <a:sym typeface="Rockwell"/>
              </a:rPr>
              <a:t>Oxyacid Strength</a:t>
            </a:r>
          </a:p>
        </p:txBody>
      </p:sp>
      <p:sp>
        <p:nvSpPr>
          <p:cNvPr id="549" name="Shape 549"/>
          <p:cNvSpPr txBox="1"/>
          <p:nvPr/>
        </p:nvSpPr>
        <p:spPr>
          <a:xfrm>
            <a:off x="4762285" y="35951"/>
            <a:ext cx="32066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Rockwell"/>
                <a:ea typeface="Rockwell"/>
                <a:cs typeface="Rockwell"/>
                <a:sym typeface="Rockwell"/>
              </a:rPr>
              <a:t>Binary Acid Strength</a:t>
            </a:r>
          </a:p>
        </p:txBody>
      </p:sp>
      <p:pic>
        <p:nvPicPr>
          <p:cNvPr id="550" name="Shape 550" descr="Screen Shot 2016-04-06 at 7.14.58 PM.png"/>
          <p:cNvPicPr preferRelativeResize="0"/>
          <p:nvPr/>
        </p:nvPicPr>
        <p:blipFill rotWithShape="1">
          <a:blip r:embed="rId6">
            <a:alphaModFix/>
          </a:blip>
          <a:srcRect/>
          <a:stretch/>
        </p:blipFill>
        <p:spPr>
          <a:xfrm>
            <a:off x="4684510" y="509124"/>
            <a:ext cx="3303309" cy="4876314"/>
          </a:xfrm>
          <a:prstGeom prst="rect">
            <a:avLst/>
          </a:prstGeom>
          <a:noFill/>
          <a:ln w="38100" cap="flat" cmpd="sng">
            <a:solidFill>
              <a:schemeClr val="dk1"/>
            </a:solidFill>
            <a:prstDash val="solid"/>
            <a:round/>
            <a:headEnd type="none" w="med" len="med"/>
            <a:tailEnd type="none" w="med" len="med"/>
          </a:ln>
        </p:spPr>
      </p:pic>
      <p:sp>
        <p:nvSpPr>
          <p:cNvPr id="551" name="Shape 551"/>
          <p:cNvSpPr txBox="1"/>
          <p:nvPr/>
        </p:nvSpPr>
        <p:spPr>
          <a:xfrm>
            <a:off x="7998457" y="1069526"/>
            <a:ext cx="1165764" cy="6463308"/>
          </a:xfrm>
          <a:prstGeom prst="rect">
            <a:avLst/>
          </a:prstGeom>
          <a:noFill/>
          <a:ln>
            <a:noFill/>
          </a:ln>
        </p:spPr>
        <p:txBody>
          <a:bodyPr lIns="91425" tIns="45700" rIns="91425" bIns="45700" anchor="t" anchorCtr="0">
            <a:noAutofit/>
          </a:bodyPr>
          <a:lstStyle/>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chemeClr val="dk1"/>
                </a:solidFill>
                <a:latin typeface="Rockwell"/>
                <a:ea typeface="Rockwell"/>
                <a:cs typeface="Rockwell"/>
                <a:sym typeface="Rockwell"/>
              </a:rPr>
              <a:t>LO 2.2:  student is able to explain the </a:t>
            </a:r>
          </a:p>
          <a:p>
            <a:pPr marL="0" marR="0" lvl="0" indent="0" algn="l" rtl="0">
              <a:spcBef>
                <a:spcPts val="0"/>
              </a:spcBef>
              <a:buSzPct val="25000"/>
              <a:buNone/>
            </a:pPr>
            <a:r>
              <a:rPr lang="en-US" sz="1400">
                <a:solidFill>
                  <a:schemeClr val="dk1"/>
                </a:solidFill>
                <a:latin typeface="Rockwell"/>
                <a:ea typeface="Rockwell"/>
                <a:cs typeface="Rockwell"/>
                <a:sym typeface="Rockwell"/>
              </a:rPr>
              <a:t>relative strengths of acids and bases based on </a:t>
            </a:r>
          </a:p>
          <a:p>
            <a:pPr marL="0" marR="0" lvl="0" indent="0" algn="l" rtl="0">
              <a:spcBef>
                <a:spcPts val="0"/>
              </a:spcBef>
              <a:buSzPct val="25000"/>
              <a:buNone/>
            </a:pPr>
            <a:r>
              <a:rPr lang="en-US" sz="1400">
                <a:solidFill>
                  <a:schemeClr val="dk1"/>
                </a:solidFill>
                <a:latin typeface="Rockwell"/>
                <a:ea typeface="Rockwell"/>
                <a:cs typeface="Rockwell"/>
                <a:sym typeface="Rockwell"/>
              </a:rPr>
              <a:t>structure, IMF’s, &amp;  equilibrium.	</a:t>
            </a:r>
            <a:r>
              <a:rPr lang="en-US" sz="1800">
                <a:solidFill>
                  <a:schemeClr val="dk1"/>
                </a:solidFill>
                <a:latin typeface="Rockwell"/>
                <a:ea typeface="Rockwell"/>
                <a:cs typeface="Rockwell"/>
                <a:sym typeface="Rockwe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Shape 556"/>
          <p:cNvPicPr preferRelativeResize="0"/>
          <p:nvPr/>
        </p:nvPicPr>
        <p:blipFill rotWithShape="1">
          <a:blip r:embed="rId3">
            <a:alphaModFix/>
          </a:blip>
          <a:srcRect/>
          <a:stretch/>
        </p:blipFill>
        <p:spPr>
          <a:xfrm>
            <a:off x="-98640" y="1454820"/>
            <a:ext cx="8236227" cy="4683156"/>
          </a:xfrm>
          <a:prstGeom prst="rect">
            <a:avLst/>
          </a:prstGeom>
          <a:noFill/>
          <a:ln>
            <a:noFill/>
          </a:ln>
        </p:spPr>
      </p:pic>
      <p:sp>
        <p:nvSpPr>
          <p:cNvPr id="557" name="Shape 557"/>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Behaviors of Solids, Liquids, and Gases</a:t>
            </a:r>
          </a:p>
        </p:txBody>
      </p:sp>
      <p:sp>
        <p:nvSpPr>
          <p:cNvPr id="558" name="Shape 558"/>
          <p:cNvSpPr txBox="1"/>
          <p:nvPr/>
        </p:nvSpPr>
        <p:spPr>
          <a:xfrm>
            <a:off x="8072921"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559" name="Shape 559"/>
          <p:cNvSpPr txBox="1"/>
          <p:nvPr/>
        </p:nvSpPr>
        <p:spPr>
          <a:xfrm>
            <a:off x="0" y="620828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p>
        </p:txBody>
      </p:sp>
      <p:sp>
        <p:nvSpPr>
          <p:cNvPr id="560" name="Shape 560"/>
          <p:cNvSpPr txBox="1"/>
          <p:nvPr/>
        </p:nvSpPr>
        <p:spPr>
          <a:xfrm>
            <a:off x="8054788" y="1816853"/>
            <a:ext cx="9977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 1</a:t>
            </a:r>
          </a:p>
        </p:txBody>
      </p:sp>
      <p:sp>
        <p:nvSpPr>
          <p:cNvPr id="561" name="Shape 561"/>
          <p:cNvSpPr txBox="1"/>
          <p:nvPr/>
        </p:nvSpPr>
        <p:spPr>
          <a:xfrm>
            <a:off x="8059228" y="2092543"/>
            <a:ext cx="9977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 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24666" y="901259"/>
            <a:ext cx="2317980" cy="1116105"/>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Kinetic</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Molecular</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Theory</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(KMT)</a:t>
            </a:r>
          </a:p>
        </p:txBody>
      </p:sp>
      <p:sp>
        <p:nvSpPr>
          <p:cNvPr id="567" name="Shape 567"/>
          <p:cNvSpPr txBox="1">
            <a:spLocks noGrp="1"/>
          </p:cNvSpPr>
          <p:nvPr>
            <p:ph type="body" idx="1"/>
          </p:nvPr>
        </p:nvSpPr>
        <p:spPr>
          <a:xfrm>
            <a:off x="86308" y="3674039"/>
            <a:ext cx="8966189" cy="241648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IF the temperature is not changed, </a:t>
            </a:r>
            <a:r>
              <a:rPr lang="en-US" sz="1800" b="0" i="1" u="none" strike="noStrike" cap="none">
                <a:solidFill>
                  <a:srgbClr val="595959"/>
                </a:solidFill>
                <a:latin typeface="Rockwell"/>
                <a:ea typeface="Rockwell"/>
                <a:cs typeface="Rockwell"/>
                <a:sym typeface="Rockwell"/>
              </a:rPr>
              <a:t>no matter what else is listed in the problem, </a:t>
            </a:r>
            <a:r>
              <a:rPr lang="en-US" sz="1800" b="0" i="0" u="none" strike="noStrike" cap="none">
                <a:solidFill>
                  <a:srgbClr val="595959"/>
                </a:solidFill>
                <a:latin typeface="Rockwell"/>
                <a:ea typeface="Rockwell"/>
                <a:cs typeface="Rockwell"/>
                <a:sym typeface="Rockwell"/>
              </a:rPr>
              <a:t>the average kinetic energy of a gas does not change. That is the definition of temperature!</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All gases begin to act non-ideally (aka real) when they are at low temperatures and/or high pressures because these conditions increase particle interactions</a:t>
            </a:r>
          </a:p>
          <a:p>
            <a:pPr marL="228600" marR="0" lvl="0" indent="-228600" algn="l" rtl="0">
              <a:lnSpc>
                <a:spcPct val="90000"/>
              </a:lnSpc>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Under the same conditions, the stronger the intermolecular attractions between gas particles, the LESS ideal the behavior of the gas </a:t>
            </a:r>
          </a:p>
        </p:txBody>
      </p:sp>
      <p:sp>
        <p:nvSpPr>
          <p:cNvPr id="568" name="Shape 568"/>
          <p:cNvSpPr txBox="1"/>
          <p:nvPr/>
        </p:nvSpPr>
        <p:spPr>
          <a:xfrm>
            <a:off x="8085252"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569" name="Shape 569"/>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p>
        </p:txBody>
      </p:sp>
      <p:sp>
        <p:nvSpPr>
          <p:cNvPr id="570" name="Shape 570"/>
          <p:cNvSpPr txBox="1"/>
          <p:nvPr/>
        </p:nvSpPr>
        <p:spPr>
          <a:xfrm>
            <a:off x="8054788" y="1829183"/>
            <a:ext cx="10768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 1</a:t>
            </a:r>
          </a:p>
        </p:txBody>
      </p:sp>
      <p:sp>
        <p:nvSpPr>
          <p:cNvPr id="571" name="Shape 571"/>
          <p:cNvSpPr txBox="1"/>
          <p:nvPr/>
        </p:nvSpPr>
        <p:spPr>
          <a:xfrm>
            <a:off x="8059228" y="2092543"/>
            <a:ext cx="10768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 2</a:t>
            </a:r>
          </a:p>
        </p:txBody>
      </p:sp>
      <p:pic>
        <p:nvPicPr>
          <p:cNvPr id="572" name="Shape 572" descr="Screen Shot 2016-04-04 at 8.52.46 PM.png"/>
          <p:cNvPicPr preferRelativeResize="0"/>
          <p:nvPr/>
        </p:nvPicPr>
        <p:blipFill rotWithShape="1">
          <a:blip r:embed="rId6">
            <a:alphaModFix/>
          </a:blip>
          <a:srcRect/>
          <a:stretch/>
        </p:blipFill>
        <p:spPr>
          <a:xfrm>
            <a:off x="2280983" y="0"/>
            <a:ext cx="5797935" cy="345451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t="1147"/>
          <a:stretch/>
        </p:blipFill>
        <p:spPr>
          <a:xfrm>
            <a:off x="-36989" y="1910992"/>
            <a:ext cx="9144000" cy="4299275"/>
          </a:xfrm>
          <a:prstGeom prst="rect">
            <a:avLst/>
          </a:prstGeom>
          <a:noFill/>
          <a:ln>
            <a:noFill/>
          </a:ln>
        </p:spPr>
      </p:pic>
      <p:sp>
        <p:nvSpPr>
          <p:cNvPr id="578" name="Shape 57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Properties of a Gas - Factors</a:t>
            </a:r>
          </a:p>
        </p:txBody>
      </p:sp>
      <p:sp>
        <p:nvSpPr>
          <p:cNvPr id="579" name="Shape 57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580" name="Shape 580"/>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p>
        </p:txBody>
      </p:sp>
      <p:sp>
        <p:nvSpPr>
          <p:cNvPr id="581" name="Shape 581"/>
          <p:cNvSpPr txBox="1"/>
          <p:nvPr/>
        </p:nvSpPr>
        <p:spPr>
          <a:xfrm>
            <a:off x="8083557" y="1816853"/>
            <a:ext cx="894959"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5"/>
              </a:rPr>
              <a:t>Virtual Lab</a:t>
            </a:r>
          </a:p>
        </p:txBody>
      </p:sp>
      <p:sp>
        <p:nvSpPr>
          <p:cNvPr id="582" name="Shape 582"/>
          <p:cNvSpPr txBox="1">
            <a:spLocks noGrp="1"/>
          </p:cNvSpPr>
          <p:nvPr>
            <p:ph type="body" idx="1"/>
          </p:nvPr>
        </p:nvSpPr>
        <p:spPr>
          <a:xfrm>
            <a:off x="91639" y="1013455"/>
            <a:ext cx="8065900" cy="5852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Don’t worry about individual gas law names, but do worry about the effect of changing moles, pressure and temperature on a sample of gas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Ratio of Masses in a Pure Sample</a:t>
            </a:r>
          </a:p>
        </p:txBody>
      </p:sp>
      <p:sp>
        <p:nvSpPr>
          <p:cNvPr id="224" name="Shape 224"/>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25" name="Shape 225"/>
          <p:cNvSpPr txBox="1">
            <a:spLocks noGrp="1"/>
          </p:cNvSpPr>
          <p:nvPr>
            <p:ph type="body" idx="2"/>
          </p:nvPr>
        </p:nvSpPr>
        <p:spPr>
          <a:xfrm>
            <a:off x="4534682" y="657802"/>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All elements and molecules are made up of atoms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Substances with the same atomic makeup will have same average masses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ratio of masses of the same substance is independent of size of the substance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Molecules with the same atomic makeup (ex: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will have the same ratio of average atomic masses</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 ratio would be different than H</a:t>
            </a:r>
            <a:r>
              <a:rPr lang="en-US" sz="1800" b="0" i="0" u="none" strike="noStrike" cap="none" baseline="-25000">
                <a:solidFill>
                  <a:srgbClr val="595959"/>
                </a:solidFill>
                <a:latin typeface="Rockwell"/>
                <a:ea typeface="Rockwell"/>
                <a:cs typeface="Rockwell"/>
                <a:sym typeface="Rockwell"/>
              </a:rPr>
              <a:t>2</a:t>
            </a:r>
            <a:r>
              <a:rPr lang="en-US" sz="1800" b="0" i="0" u="none" strike="noStrike" cap="none">
                <a:solidFill>
                  <a:srgbClr val="595959"/>
                </a:solidFill>
                <a:latin typeface="Rockwell"/>
                <a:ea typeface="Rockwell"/>
                <a:cs typeface="Rockwell"/>
                <a:sym typeface="Rockwell"/>
              </a:rPr>
              <a:t>O due to the different chemical makeup</a:t>
            </a: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26" name="Shape 226"/>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lang="en-US" sz="1800">
                <a:solidFill>
                  <a:schemeClr val="dk1"/>
                </a:solidFill>
                <a:latin typeface="Rokkitt"/>
                <a:ea typeface="Rokkitt"/>
                <a:cs typeface="Rokkitt"/>
                <a:sym typeface="Rokkitt"/>
              </a:rPr>
              <a:t>		</a:t>
            </a:r>
          </a:p>
        </p:txBody>
      </p:sp>
      <p:sp>
        <p:nvSpPr>
          <p:cNvPr id="227" name="Shape 227"/>
          <p:cNvSpPr txBox="1"/>
          <p:nvPr/>
        </p:nvSpPr>
        <p:spPr>
          <a:xfrm>
            <a:off x="8078171"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228" name="Shape 228"/>
          <p:cNvSpPr txBox="1"/>
          <p:nvPr/>
        </p:nvSpPr>
        <p:spPr>
          <a:xfrm>
            <a:off x="8180524" y="1801313"/>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229" name="Shape 229"/>
          <p:cNvPicPr preferRelativeResize="0"/>
          <p:nvPr/>
        </p:nvPicPr>
        <p:blipFill rotWithShape="1">
          <a:blip r:embed="rId5">
            <a:alphaModFix/>
          </a:blip>
          <a:srcRect/>
          <a:stretch/>
        </p:blipFill>
        <p:spPr>
          <a:xfrm>
            <a:off x="66032" y="1948891"/>
            <a:ext cx="4643938" cy="3092664"/>
          </a:xfrm>
          <a:prstGeom prst="rect">
            <a:avLst/>
          </a:prstGeom>
          <a:noFill/>
          <a:ln>
            <a:noFill/>
          </a:ln>
        </p:spPr>
      </p:pic>
      <p:sp>
        <p:nvSpPr>
          <p:cNvPr id="230" name="Shape 230"/>
          <p:cNvSpPr/>
          <p:nvPr/>
        </p:nvSpPr>
        <p:spPr>
          <a:xfrm>
            <a:off x="1136821" y="1289717"/>
            <a:ext cx="160636" cy="180736"/>
          </a:xfrm>
          <a:prstGeom prst="ellipse">
            <a:avLst/>
          </a:prstGeom>
          <a:solidFill>
            <a:schemeClr val="lt1"/>
          </a:solidFill>
          <a:ln w="12700" cap="flat" cmpd="sng">
            <a:solidFill>
              <a:schemeClr val="lt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31" name="Shape 231"/>
          <p:cNvSpPr/>
          <p:nvPr/>
        </p:nvSpPr>
        <p:spPr>
          <a:xfrm>
            <a:off x="1334462" y="1284896"/>
            <a:ext cx="160636" cy="180736"/>
          </a:xfrm>
          <a:prstGeom prst="ellipse">
            <a:avLst/>
          </a:prstGeom>
          <a:solidFill>
            <a:schemeClr val="lt1"/>
          </a:solidFill>
          <a:ln w="12700" cap="flat" cmpd="sng">
            <a:solidFill>
              <a:schemeClr val="lt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32" name="Shape 232"/>
          <p:cNvSpPr/>
          <p:nvPr/>
        </p:nvSpPr>
        <p:spPr>
          <a:xfrm>
            <a:off x="1151237" y="1048816"/>
            <a:ext cx="292442" cy="326037"/>
          </a:xfrm>
          <a:prstGeom prst="ellipse">
            <a:avLst/>
          </a:prstGeom>
          <a:solidFill>
            <a:srgbClr val="FF0000"/>
          </a:solidFill>
          <a:ln w="12700" cap="flat" cmpd="sng">
            <a:solidFill>
              <a:srgbClr val="FF00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233" name="Shape 233"/>
          <p:cNvSpPr txBox="1"/>
          <p:nvPr/>
        </p:nvSpPr>
        <p:spPr>
          <a:xfrm>
            <a:off x="1684483" y="1008344"/>
            <a:ext cx="61587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H</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O</a:t>
            </a:r>
          </a:p>
        </p:txBody>
      </p:sp>
      <p:cxnSp>
        <p:nvCxnSpPr>
          <p:cNvPr id="234" name="Shape 234"/>
          <p:cNvCxnSpPr>
            <a:stCxn id="232" idx="3"/>
          </p:cNvCxnSpPr>
          <p:nvPr/>
        </p:nvCxnSpPr>
        <p:spPr>
          <a:xfrm flipH="1">
            <a:off x="593164" y="1327106"/>
            <a:ext cx="600900" cy="1848600"/>
          </a:xfrm>
          <a:prstGeom prst="straightConnector1">
            <a:avLst/>
          </a:prstGeom>
          <a:noFill/>
          <a:ln w="25400" cap="flat" cmpd="sng">
            <a:solidFill>
              <a:schemeClr val="dk1"/>
            </a:solidFill>
            <a:prstDash val="solid"/>
            <a:round/>
            <a:headEnd type="none" w="med" len="med"/>
            <a:tailEnd type="triangle" w="lg" len="lg"/>
          </a:ln>
        </p:spPr>
      </p:cxnSp>
      <p:cxnSp>
        <p:nvCxnSpPr>
          <p:cNvPr id="235" name="Shape 235"/>
          <p:cNvCxnSpPr/>
          <p:nvPr/>
        </p:nvCxnSpPr>
        <p:spPr>
          <a:xfrm>
            <a:off x="1373612" y="1281165"/>
            <a:ext cx="143304" cy="1931591"/>
          </a:xfrm>
          <a:prstGeom prst="straightConnector1">
            <a:avLst/>
          </a:prstGeom>
          <a:noFill/>
          <a:ln w="25400" cap="flat" cmpd="sng">
            <a:solidFill>
              <a:schemeClr val="dk1"/>
            </a:solidFill>
            <a:prstDash val="solid"/>
            <a:round/>
            <a:headEnd type="none" w="med" len="med"/>
            <a:tailEnd type="triangle" w="lg" len="lg"/>
          </a:ln>
        </p:spPr>
      </p:cxnSp>
      <p:cxnSp>
        <p:nvCxnSpPr>
          <p:cNvPr id="236" name="Shape 236"/>
          <p:cNvCxnSpPr/>
          <p:nvPr/>
        </p:nvCxnSpPr>
        <p:spPr>
          <a:xfrm>
            <a:off x="1449765" y="1250045"/>
            <a:ext cx="850593" cy="1999782"/>
          </a:xfrm>
          <a:prstGeom prst="straightConnector1">
            <a:avLst/>
          </a:prstGeom>
          <a:noFill/>
          <a:ln w="25400" cap="flat" cmpd="sng">
            <a:solidFill>
              <a:schemeClr val="dk1"/>
            </a:solidFill>
            <a:prstDash val="solid"/>
            <a:round/>
            <a:headEnd type="none" w="med" len="med"/>
            <a:tailEnd type="triangle" w="lg" len="lg"/>
          </a:ln>
        </p:spPr>
      </p:cxnSp>
      <p:cxnSp>
        <p:nvCxnSpPr>
          <p:cNvPr id="237" name="Shape 237"/>
          <p:cNvCxnSpPr/>
          <p:nvPr/>
        </p:nvCxnSpPr>
        <p:spPr>
          <a:xfrm>
            <a:off x="1361630" y="1204226"/>
            <a:ext cx="1801698" cy="2082671"/>
          </a:xfrm>
          <a:prstGeom prst="straightConnector1">
            <a:avLst/>
          </a:prstGeom>
          <a:noFill/>
          <a:ln w="25400" cap="flat" cmpd="sng">
            <a:solidFill>
              <a:schemeClr val="dk1"/>
            </a:solidFill>
            <a:prstDash val="solid"/>
            <a:round/>
            <a:headEnd type="none" w="med" len="med"/>
            <a:tailEnd type="triangle" w="lg" len="lg"/>
          </a:ln>
        </p:spPr>
      </p:cxnSp>
      <p:cxnSp>
        <p:nvCxnSpPr>
          <p:cNvPr id="238" name="Shape 238"/>
          <p:cNvCxnSpPr/>
          <p:nvPr/>
        </p:nvCxnSpPr>
        <p:spPr>
          <a:xfrm>
            <a:off x="1378899" y="1130084"/>
            <a:ext cx="2647543" cy="2119742"/>
          </a:xfrm>
          <a:prstGeom prst="straightConnector1">
            <a:avLst/>
          </a:prstGeom>
          <a:noFill/>
          <a:ln w="25400" cap="flat" cmpd="sng">
            <a:solidFill>
              <a:schemeClr val="dk1"/>
            </a:solidFill>
            <a:prstDash val="solid"/>
            <a:round/>
            <a:headEnd type="none" w="med" len="med"/>
            <a:tailEnd type="triangle" w="lg" len="lg"/>
          </a:ln>
        </p:spPr>
      </p:cxnSp>
      <p:pic>
        <p:nvPicPr>
          <p:cNvPr id="239" name="Shape 239"/>
          <p:cNvPicPr preferRelativeResize="0"/>
          <p:nvPr/>
        </p:nvPicPr>
        <p:blipFill rotWithShape="1">
          <a:blip r:embed="rId6">
            <a:alphaModFix/>
          </a:blip>
          <a:srcRect/>
          <a:stretch/>
        </p:blipFill>
        <p:spPr>
          <a:xfrm>
            <a:off x="591287" y="1118734"/>
            <a:ext cx="7899400" cy="419099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40" name="Shape 240"/>
          <p:cNvSpPr/>
          <p:nvPr/>
        </p:nvSpPr>
        <p:spPr>
          <a:xfrm>
            <a:off x="608158" y="3560842"/>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fade">
                                      <p:cBhvr>
                                        <p:cTn id="10" dur="500"/>
                                        <p:tgtEl>
                                          <p:spTgt spid="239"/>
                                        </p:tgtEl>
                                      </p:cBhvr>
                                    </p:animEffect>
                                  </p:childTnLst>
                                </p:cTn>
                              </p:par>
                              <p:par>
                                <p:cTn id="11" presetID="10" presetClass="entr" presetSubtype="0" fill="hold" nodeType="withEffect">
                                  <p:stCondLst>
                                    <p:cond delay="0"/>
                                  </p:stCondLst>
                                  <p:childTnLst>
                                    <p:set>
                                      <p:cBhvr>
                                        <p:cTn id="12" dur="1" fill="hold">
                                          <p:stCondLst>
                                            <p:cond delay="0"/>
                                          </p:stCondLst>
                                        </p:cTn>
                                        <p:tgtEl>
                                          <p:spTgt spid="240"/>
                                        </p:tgtEl>
                                        <p:attrNameLst>
                                          <p:attrName>style.visibility</p:attrName>
                                        </p:attrNameLst>
                                      </p:cBhvr>
                                      <p:to>
                                        <p:strVal val="visible"/>
                                      </p:to>
                                    </p:set>
                                    <p:animEffect transition="in" filter="fade">
                                      <p:cBhvr>
                                        <p:cTn id="13" dur="500"/>
                                        <p:tgtEl>
                                          <p:spTgt spid="2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240"/>
                                        </p:tgtEl>
                                      </p:cBhvr>
                                    </p:animEffect>
                                    <p:set>
                                      <p:cBhvr>
                                        <p:cTn id="18" dur="1" fill="hold">
                                          <p:stCondLst>
                                            <p:cond delay="2000"/>
                                          </p:stCondLst>
                                        </p:cTn>
                                        <p:tgtEl>
                                          <p:spTgt spid="24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40"/>
                                        </p:tgtEl>
                                        <p:attrNameLst>
                                          <p:attrName>style.visibility</p:attrName>
                                        </p:attrNameLst>
                                      </p:cBhvr>
                                      <p:to>
                                        <p:strVal val="visible"/>
                                      </p:to>
                                    </p:set>
                                    <p:animEffect transition="in" filter="fade">
                                      <p:cBhvr>
                                        <p:cTn id="21" dur="500"/>
                                        <p:tgtEl>
                                          <p:spTgt spid="240"/>
                                        </p:tgtEl>
                                      </p:cBhvr>
                                    </p:animEffect>
                                  </p:childTnLst>
                                </p:cTn>
                              </p:par>
                              <p:par>
                                <p:cTn id="22" presetID="10" presetClass="entr" presetSubtype="0" fill="hold" nodeType="with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descr="Screen Shot 2016-04-04 at 5.07.02 PM.png"/>
          <p:cNvPicPr preferRelativeResize="0"/>
          <p:nvPr/>
        </p:nvPicPr>
        <p:blipFill rotWithShape="1">
          <a:blip r:embed="rId3">
            <a:alphaModFix/>
          </a:blip>
          <a:srcRect/>
          <a:stretch/>
        </p:blipFill>
        <p:spPr>
          <a:xfrm>
            <a:off x="0" y="678093"/>
            <a:ext cx="6842973" cy="6031958"/>
          </a:xfrm>
          <a:prstGeom prst="rect">
            <a:avLst/>
          </a:prstGeom>
          <a:noFill/>
          <a:ln>
            <a:noFill/>
          </a:ln>
        </p:spPr>
      </p:pic>
      <p:sp>
        <p:nvSpPr>
          <p:cNvPr id="588" name="Shape 588"/>
          <p:cNvSpPr txBox="1">
            <a:spLocks noGrp="1"/>
          </p:cNvSpPr>
          <p:nvPr>
            <p:ph type="title"/>
          </p:nvPr>
        </p:nvSpPr>
        <p:spPr>
          <a:xfrm>
            <a:off x="498474" y="66708"/>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The Ideal Gas Law </a:t>
            </a:r>
          </a:p>
        </p:txBody>
      </p:sp>
      <p:sp>
        <p:nvSpPr>
          <p:cNvPr id="589" name="Shape 58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590" name="Shape 590"/>
          <p:cNvSpPr txBox="1"/>
          <p:nvPr/>
        </p:nvSpPr>
        <p:spPr>
          <a:xfrm>
            <a:off x="6781325" y="3804135"/>
            <a:ext cx="2482953" cy="2862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Rockwell"/>
                <a:ea typeface="Rockwell"/>
                <a:cs typeface="Rockwell"/>
                <a:sym typeface="Rockwell"/>
              </a:rPr>
              <a:t>LO 2.6: The student can apply mathematical relationships or estimation to determine macroscopic variables for ideal gases 																	</a:t>
            </a:r>
          </a:p>
        </p:txBody>
      </p:sp>
      <p:sp>
        <p:nvSpPr>
          <p:cNvPr id="591" name="Shape 59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592" name="Shape 592" descr="Screen Shot 2016-04-04 at 4.53.34 PM.png"/>
          <p:cNvPicPr preferRelativeResize="0"/>
          <p:nvPr/>
        </p:nvPicPr>
        <p:blipFill rotWithShape="1">
          <a:blip r:embed="rId6">
            <a:alphaModFix/>
          </a:blip>
          <a:srcRect t="7221"/>
          <a:stretch/>
        </p:blipFill>
        <p:spPr>
          <a:xfrm>
            <a:off x="3817007" y="1915485"/>
            <a:ext cx="3099945" cy="1879500"/>
          </a:xfrm>
          <a:prstGeom prst="ellipse">
            <a:avLst/>
          </a:prstGeom>
          <a:noFill/>
          <a:ln w="63500" cap="rnd" cmpd="sng">
            <a:solidFill>
              <a:srgbClr val="333333"/>
            </a:solidFill>
            <a:prstDash val="solid"/>
            <a:round/>
            <a:headEnd type="none" w="med" len="med"/>
            <a:tailEnd type="none" w="med" len="med"/>
          </a:ln>
          <a:effectLst>
            <a:outerShdw blurRad="381000" dist="292100" dir="5400000" sx="-80000" sy="-18000" rotWithShape="0">
              <a:srgbClr val="000000">
                <a:alpha val="21960"/>
              </a:srgbClr>
            </a:outerShdw>
          </a:effectLst>
        </p:spPr>
      </p:pic>
      <p:sp>
        <p:nvSpPr>
          <p:cNvPr id="593" name="Shape 593"/>
          <p:cNvSpPr/>
          <p:nvPr/>
        </p:nvSpPr>
        <p:spPr>
          <a:xfrm>
            <a:off x="36989" y="4884464"/>
            <a:ext cx="6608709"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93"/>
                                        </p:tgtEl>
                                      </p:cBhvr>
                                    </p:animEffect>
                                    <p:set>
                                      <p:cBhvr>
                                        <p:cTn id="7" dur="1" fill="hold">
                                          <p:stCondLst>
                                            <p:cond delay="2000"/>
                                          </p:stCondLst>
                                        </p:cTn>
                                        <p:tgtEl>
                                          <p:spTgt spid="5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Chromatography</a:t>
            </a:r>
          </a:p>
        </p:txBody>
      </p:sp>
      <p:pic>
        <p:nvPicPr>
          <p:cNvPr id="599" name="Shape 599" descr="paper-chromatography-rf-polar-molecules.gif"/>
          <p:cNvPicPr preferRelativeResize="0">
            <a:picLocks noGrp="1"/>
          </p:cNvPicPr>
          <p:nvPr>
            <p:ph type="body" idx="1"/>
          </p:nvPr>
        </p:nvPicPr>
        <p:blipFill rotWithShape="1">
          <a:blip r:embed="rId3">
            <a:alphaModFix/>
          </a:blip>
          <a:srcRect t="5439" b="-2426"/>
          <a:stretch/>
        </p:blipFill>
        <p:spPr>
          <a:xfrm>
            <a:off x="145880" y="795306"/>
            <a:ext cx="8019536" cy="5344529"/>
          </a:xfrm>
          <a:prstGeom prst="rect">
            <a:avLst/>
          </a:prstGeom>
          <a:noFill/>
          <a:ln>
            <a:noFill/>
          </a:ln>
        </p:spPr>
      </p:pic>
      <p:sp>
        <p:nvSpPr>
          <p:cNvPr id="600" name="Shape 60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01" name="Shape 601"/>
          <p:cNvSpPr txBox="1"/>
          <p:nvPr/>
        </p:nvSpPr>
        <p:spPr>
          <a:xfrm>
            <a:off x="0" y="625783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2.7: 	The student is able to explain how solutes can be separated by chromatography based on intermolecular interactions.																</a:t>
            </a:r>
          </a:p>
        </p:txBody>
      </p:sp>
      <p:sp>
        <p:nvSpPr>
          <p:cNvPr id="602" name="Shape 60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603" name="Shape 603"/>
          <p:cNvSpPr txBox="1"/>
          <p:nvPr/>
        </p:nvSpPr>
        <p:spPr>
          <a:xfrm>
            <a:off x="8169867" y="182918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Dissolving/Dissociation: Solute and Solvent</a:t>
            </a:r>
          </a:p>
        </p:txBody>
      </p:sp>
      <p:sp>
        <p:nvSpPr>
          <p:cNvPr id="609" name="Shape 609"/>
          <p:cNvSpPr txBox="1">
            <a:spLocks noGrp="1"/>
          </p:cNvSpPr>
          <p:nvPr>
            <p:ph type="body" idx="2"/>
          </p:nvPr>
        </p:nvSpPr>
        <p:spPr>
          <a:xfrm>
            <a:off x="4870223" y="1985963"/>
            <a:ext cx="4031806" cy="4296300"/>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When drawing solute ions:</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ckwell"/>
                <a:ea typeface="Rockwell"/>
                <a:cs typeface="Rockwell"/>
                <a:sym typeface="Rockwell"/>
              </a:rPr>
              <a:t>pay attention to size (Na</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is smaller than Cl</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ckwell"/>
                <a:ea typeface="Rockwell"/>
                <a:cs typeface="Rockwell"/>
                <a:sym typeface="Rockwell"/>
              </a:rPr>
              <a:t>Draw charges on ion, but not on water</a:t>
            </a:r>
          </a:p>
          <a:p>
            <a:pPr marL="342900" marR="0" lvl="0" indent="-342900" algn="l" rtl="0">
              <a:spcBef>
                <a:spcPts val="2000"/>
              </a:spcBef>
              <a:spcAft>
                <a:spcPts val="0"/>
              </a:spcAft>
              <a:buClr>
                <a:schemeClr val="accent1"/>
              </a:buClr>
              <a:buSzPct val="75000"/>
              <a:buFont typeface="Noto Sans Symbols"/>
              <a:buAutoNum type="arabicPeriod"/>
            </a:pPr>
            <a:r>
              <a:rPr lang="en-US" sz="1800" b="0" i="0" u="none" strike="noStrike" cap="none">
                <a:solidFill>
                  <a:srgbClr val="595959"/>
                </a:solidFill>
                <a:latin typeface="Rockwell"/>
                <a:ea typeface="Rockwell"/>
                <a:cs typeface="Rockwell"/>
                <a:sym typeface="Rockwell"/>
              </a:rPr>
              <a:t>draw at least 3 water molecules around each</a:t>
            </a:r>
          </a:p>
          <a:p>
            <a:pPr marL="342900" marR="0" lvl="0" indent="-342900" algn="l" rtl="0">
              <a:spcBef>
                <a:spcPts val="2000"/>
              </a:spcBef>
              <a:buClr>
                <a:schemeClr val="accent1"/>
              </a:buClr>
              <a:buSzPct val="75000"/>
              <a:buFont typeface="Noto Sans Symbols"/>
              <a:buAutoNum type="arabicPeriod"/>
            </a:pPr>
            <a:r>
              <a:rPr lang="en-US" sz="1800" b="0" i="0" u="none" strike="noStrike" cap="none">
                <a:solidFill>
                  <a:srgbClr val="595959"/>
                </a:solidFill>
                <a:latin typeface="Rockwell"/>
                <a:ea typeface="Rockwell"/>
                <a:cs typeface="Rockwell"/>
                <a:sym typeface="Rockwell"/>
              </a:rPr>
              <a:t> the negative dipole (oxygen side) points toward cation and the postive dipoles (H side) points towards the anion</a:t>
            </a:r>
          </a:p>
        </p:txBody>
      </p:sp>
      <p:sp>
        <p:nvSpPr>
          <p:cNvPr id="610" name="Shape 61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11" name="Shape 611"/>
          <p:cNvSpPr txBox="1"/>
          <p:nvPr/>
        </p:nvSpPr>
        <p:spPr>
          <a:xfrm>
            <a:off x="0" y="628226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2.8: The student can draw and/or interpret representations of solutions that show the interactions between the solute and solvent.																	</a:t>
            </a:r>
          </a:p>
        </p:txBody>
      </p:sp>
      <p:sp>
        <p:nvSpPr>
          <p:cNvPr id="612" name="Shape 61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pic>
        <p:nvPicPr>
          <p:cNvPr id="613" name="Shape 613" descr="solutesolvent.jpg"/>
          <p:cNvPicPr preferRelativeResize="0">
            <a:picLocks noGrp="1"/>
          </p:cNvPicPr>
          <p:nvPr>
            <p:ph type="body" idx="1"/>
          </p:nvPr>
        </p:nvPicPr>
        <p:blipFill rotWithShape="1">
          <a:blip r:embed="rId4">
            <a:alphaModFix/>
          </a:blip>
          <a:srcRect t="-19604" b="-19604"/>
          <a:stretch/>
        </p:blipFill>
        <p:spPr>
          <a:xfrm>
            <a:off x="196850" y="1600200"/>
            <a:ext cx="4587065" cy="4681537"/>
          </a:xfrm>
          <a:prstGeom prst="rect">
            <a:avLst/>
          </a:prstGeom>
          <a:noFill/>
          <a:ln>
            <a:noFill/>
          </a:ln>
        </p:spPr>
      </p:pic>
      <p:sp>
        <p:nvSpPr>
          <p:cNvPr id="614" name="Shape 614"/>
          <p:cNvSpPr txBox="1"/>
          <p:nvPr/>
        </p:nvSpPr>
        <p:spPr>
          <a:xfrm>
            <a:off x="8145207" y="1792196"/>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609443" y="-19594"/>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Molarity and Particle Views</a:t>
            </a:r>
          </a:p>
        </p:txBody>
      </p:sp>
      <p:sp>
        <p:nvSpPr>
          <p:cNvPr id="620" name="Shape 620"/>
          <p:cNvSpPr txBox="1">
            <a:spLocks noGrp="1"/>
          </p:cNvSpPr>
          <p:nvPr>
            <p:ph type="body" idx="2"/>
          </p:nvPr>
        </p:nvSpPr>
        <p:spPr>
          <a:xfrm>
            <a:off x="498516" y="5104201"/>
            <a:ext cx="8190957" cy="1128744"/>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QUESTION: Rank the six solutions above in order of increasing molarity. Pay attention to volume, and some have equal concentration</a:t>
            </a:r>
          </a:p>
          <a:p>
            <a:pPr marL="228600" marR="0" lvl="0" indent="-228600" algn="l" rtl="0">
              <a:lnSpc>
                <a:spcPct val="90000"/>
              </a:lnSpc>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C,D, and E (tied); A and F (tied); most concentrated is B</a:t>
            </a:r>
          </a:p>
          <a:p>
            <a:pPr marL="228600" marR="0" lvl="0" indent="-228600" algn="l" rtl="0">
              <a:lnSpc>
                <a:spcPct val="90000"/>
              </a:lnSpc>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621" name="Shape 621"/>
          <p:cNvSpPr txBox="1"/>
          <p:nvPr/>
        </p:nvSpPr>
        <p:spPr>
          <a:xfrm>
            <a:off x="8085252" y="-5730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622" name="Shape 622"/>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2.9: The student is able to create or interpret representations that link the concept of molarity with particle views of solutions																	</a:t>
            </a:r>
          </a:p>
        </p:txBody>
      </p:sp>
      <p:sp>
        <p:nvSpPr>
          <p:cNvPr id="623" name="Shape 623"/>
          <p:cNvSpPr txBox="1"/>
          <p:nvPr/>
        </p:nvSpPr>
        <p:spPr>
          <a:xfrm>
            <a:off x="813287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624" name="Shape 624"/>
          <p:cNvSpPr txBox="1"/>
          <p:nvPr/>
        </p:nvSpPr>
        <p:spPr>
          <a:xfrm>
            <a:off x="-419208" y="295895"/>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p:txBody>
      </p:sp>
      <p:pic>
        <p:nvPicPr>
          <p:cNvPr id="625" name="Shape 625" descr="Screen Shot 2016-04-04 at 5.37.11 PM.png"/>
          <p:cNvPicPr preferRelativeResize="0"/>
          <p:nvPr/>
        </p:nvPicPr>
        <p:blipFill rotWithShape="1">
          <a:blip r:embed="rId5">
            <a:alphaModFix/>
          </a:blip>
          <a:srcRect/>
          <a:stretch/>
        </p:blipFill>
        <p:spPr>
          <a:xfrm>
            <a:off x="530143" y="690314"/>
            <a:ext cx="7417845" cy="4502974"/>
          </a:xfrm>
          <a:prstGeom prst="rect">
            <a:avLst/>
          </a:prstGeom>
          <a:noFill/>
          <a:ln>
            <a:noFill/>
          </a:ln>
        </p:spPr>
      </p:pic>
      <p:sp>
        <p:nvSpPr>
          <p:cNvPr id="626" name="Shape 626"/>
          <p:cNvSpPr/>
          <p:nvPr/>
        </p:nvSpPr>
        <p:spPr>
          <a:xfrm>
            <a:off x="591839" y="5769967"/>
            <a:ext cx="6608709" cy="517818"/>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26"/>
                                        </p:tgtEl>
                                      </p:cBhvr>
                                    </p:animEffect>
                                    <p:set>
                                      <p:cBhvr>
                                        <p:cTn id="7" dur="1" fill="hold">
                                          <p:stCondLst>
                                            <p:cond delay="2000"/>
                                          </p:stCondLst>
                                        </p:cTn>
                                        <p:tgtEl>
                                          <p:spTgt spid="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body" idx="2"/>
          </p:nvPr>
        </p:nvSpPr>
        <p:spPr>
          <a:xfrm>
            <a:off x="283583" y="4997292"/>
            <a:ext cx="8680094" cy="144524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In the diagram above, ethanol has lower IMF’s and a resulting lower boiling point than water, so it can be heated, vaporized and condensed easily.</a:t>
            </a:r>
          </a:p>
          <a:p>
            <a:pPr marL="228600" marR="0" lvl="0" indent="-228600" algn="l" rtl="0">
              <a:lnSpc>
                <a:spcPct val="80000"/>
              </a:lnSpc>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Ethanol hydrogen bonds as water does and is polar, but part of the ethanol has only weaker LDF’s because it’s nonpolar resulting in a lower boiling point</a:t>
            </a:r>
          </a:p>
        </p:txBody>
      </p:sp>
      <p:sp>
        <p:nvSpPr>
          <p:cNvPr id="632" name="Shape 632"/>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p>
        </p:txBody>
      </p:sp>
      <p:pic>
        <p:nvPicPr>
          <p:cNvPr id="633" name="Shape 633" descr="Screen Shot 2016-04-04 at 6.03.48 PM.png"/>
          <p:cNvPicPr preferRelativeResize="0"/>
          <p:nvPr/>
        </p:nvPicPr>
        <p:blipFill rotWithShape="1">
          <a:blip r:embed="rId3">
            <a:alphaModFix/>
          </a:blip>
          <a:srcRect/>
          <a:stretch/>
        </p:blipFill>
        <p:spPr>
          <a:xfrm>
            <a:off x="774785" y="1047963"/>
            <a:ext cx="6629400" cy="3937000"/>
          </a:xfrm>
          <a:prstGeom prst="rect">
            <a:avLst/>
          </a:prstGeom>
          <a:noFill/>
          <a:ln>
            <a:noFill/>
          </a:ln>
        </p:spPr>
      </p:pic>
      <p:pic>
        <p:nvPicPr>
          <p:cNvPr id="634" name="Shape 634" descr="Screen Shot 2016-04-04 at 6.03.36 PM.png"/>
          <p:cNvPicPr preferRelativeResize="0"/>
          <p:nvPr/>
        </p:nvPicPr>
        <p:blipFill rotWithShape="1">
          <a:blip r:embed="rId4">
            <a:alphaModFix/>
          </a:blip>
          <a:srcRect/>
          <a:stretch/>
        </p:blipFill>
        <p:spPr>
          <a:xfrm>
            <a:off x="774785" y="1047963"/>
            <a:ext cx="6527800" cy="3822700"/>
          </a:xfrm>
          <a:prstGeom prst="rect">
            <a:avLst/>
          </a:prstGeom>
          <a:noFill/>
          <a:ln>
            <a:noFill/>
          </a:ln>
        </p:spPr>
      </p:pic>
      <p:pic>
        <p:nvPicPr>
          <p:cNvPr id="635" name="Shape 635" descr="Screen Shot 2016-04-04 at 6.03.28 PM.png"/>
          <p:cNvPicPr preferRelativeResize="0"/>
          <p:nvPr/>
        </p:nvPicPr>
        <p:blipFill rotWithShape="1">
          <a:blip r:embed="rId5">
            <a:alphaModFix/>
          </a:blip>
          <a:srcRect/>
          <a:stretch/>
        </p:blipFill>
        <p:spPr>
          <a:xfrm>
            <a:off x="838284" y="846990"/>
            <a:ext cx="6464299" cy="3949700"/>
          </a:xfrm>
          <a:prstGeom prst="rect">
            <a:avLst/>
          </a:prstGeom>
          <a:noFill/>
          <a:ln>
            <a:noFill/>
          </a:ln>
        </p:spPr>
      </p:pic>
      <p:sp>
        <p:nvSpPr>
          <p:cNvPr id="636" name="Shape 63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Distillation to Separate Solutions</a:t>
            </a:r>
          </a:p>
        </p:txBody>
      </p:sp>
      <p:sp>
        <p:nvSpPr>
          <p:cNvPr id="637" name="Shape 63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Source</a:t>
            </a:r>
          </a:p>
        </p:txBody>
      </p:sp>
      <p:sp>
        <p:nvSpPr>
          <p:cNvPr id="638" name="Shape 638"/>
          <p:cNvSpPr txBox="1"/>
          <p:nvPr/>
        </p:nvSpPr>
        <p:spPr>
          <a:xfrm>
            <a:off x="810821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Video</a:t>
            </a:r>
          </a:p>
        </p:txBody>
      </p:sp>
      <p:pic>
        <p:nvPicPr>
          <p:cNvPr id="639" name="Shape 639" descr="Screen Shot 2016-04-04 at 6.19.30 PM.png"/>
          <p:cNvPicPr preferRelativeResize="0"/>
          <p:nvPr/>
        </p:nvPicPr>
        <p:blipFill rotWithShape="1">
          <a:blip r:embed="rId8">
            <a:alphaModFix/>
          </a:blip>
          <a:srcRect l="20515" r="7464"/>
          <a:stretch/>
        </p:blipFill>
        <p:spPr>
          <a:xfrm>
            <a:off x="1851460" y="2515326"/>
            <a:ext cx="1611261" cy="1223575"/>
          </a:xfrm>
          <a:prstGeom prst="rect">
            <a:avLst/>
          </a:prstGeom>
          <a:noFill/>
          <a:ln>
            <a:noFill/>
          </a:ln>
        </p:spPr>
      </p:pic>
      <p:pic>
        <p:nvPicPr>
          <p:cNvPr id="640" name="Shape 640" descr="Screen Shot 2016-04-04 at 6.22.32 PM.png"/>
          <p:cNvPicPr preferRelativeResize="0"/>
          <p:nvPr/>
        </p:nvPicPr>
        <p:blipFill rotWithShape="1">
          <a:blip r:embed="rId9">
            <a:alphaModFix/>
          </a:blip>
          <a:srcRect/>
          <a:stretch/>
        </p:blipFill>
        <p:spPr>
          <a:xfrm>
            <a:off x="5230373" y="3478869"/>
            <a:ext cx="1381321" cy="887086"/>
          </a:xfrm>
          <a:prstGeom prst="rect">
            <a:avLst/>
          </a:prstGeom>
          <a:noFill/>
          <a:ln>
            <a:noFill/>
          </a:ln>
        </p:spPr>
      </p:pic>
      <p:pic>
        <p:nvPicPr>
          <p:cNvPr id="641" name="Shape 641" descr="Screen Shot 2016-04-04 at 6.19.40 PM.png"/>
          <p:cNvPicPr preferRelativeResize="0"/>
          <p:nvPr/>
        </p:nvPicPr>
        <p:blipFill rotWithShape="1">
          <a:blip r:embed="rId10">
            <a:alphaModFix/>
          </a:blip>
          <a:srcRect/>
          <a:stretch/>
        </p:blipFill>
        <p:spPr>
          <a:xfrm>
            <a:off x="5083410" y="3292507"/>
            <a:ext cx="1728985" cy="1259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 calcmode="lin" valueType="num">
                                      <p:cBhvr additive="base">
                                        <p:cTn id="7" dur="500"/>
                                        <p:tgtEl>
                                          <p:spTgt spid="6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1"/>
                                        </p:tgtEl>
                                        <p:attrNameLst>
                                          <p:attrName>style.visibility</p:attrName>
                                        </p:attrNameLst>
                                      </p:cBhvr>
                                      <p:to>
                                        <p:strVal val="visible"/>
                                      </p:to>
                                    </p:set>
                                    <p:anim calcmode="lin" valueType="num">
                                      <p:cBhvr additive="base">
                                        <p:cTn id="12" dur="500"/>
                                        <p:tgtEl>
                                          <p:spTgt spid="6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London Dispersion Forces and Noble and Nonpolar Gases</a:t>
            </a:r>
          </a:p>
        </p:txBody>
      </p:sp>
      <p:sp>
        <p:nvSpPr>
          <p:cNvPr id="647" name="Shape 64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648" name="Shape 648"/>
          <p:cNvSpPr txBox="1"/>
          <p:nvPr/>
        </p:nvSpPr>
        <p:spPr>
          <a:xfrm>
            <a:off x="0" y="624527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p>
        </p:txBody>
      </p:sp>
      <p:sp>
        <p:nvSpPr>
          <p:cNvPr id="649" name="Shape 64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650" name="Shape 650" descr="Screen Shot 2016-04-04 at 6.49.12 PM.png"/>
          <p:cNvPicPr preferRelativeResize="0"/>
          <p:nvPr/>
        </p:nvPicPr>
        <p:blipFill rotWithShape="1">
          <a:blip r:embed="rId5">
            <a:alphaModFix/>
          </a:blip>
          <a:srcRect/>
          <a:stretch/>
        </p:blipFill>
        <p:spPr>
          <a:xfrm>
            <a:off x="388682" y="1562128"/>
            <a:ext cx="7708899" cy="4470399"/>
          </a:xfrm>
          <a:prstGeom prst="rect">
            <a:avLst/>
          </a:prstGeom>
          <a:noFill/>
          <a:ln w="38100" cap="flat" cmpd="sng">
            <a:solidFill>
              <a:schemeClr val="accent1"/>
            </a:solidFill>
            <a:prstDash val="solid"/>
            <a:round/>
            <a:headEnd type="none" w="med" len="med"/>
            <a:tailEnd type="none" w="med" len="med"/>
          </a:ln>
        </p:spPr>
      </p:pic>
      <p:sp>
        <p:nvSpPr>
          <p:cNvPr id="651" name="Shape 651"/>
          <p:cNvSpPr/>
          <p:nvPr/>
        </p:nvSpPr>
        <p:spPr>
          <a:xfrm>
            <a:off x="298879" y="4210757"/>
            <a:ext cx="7896863"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pic>
        <p:nvPicPr>
          <p:cNvPr id="652" name="Shape 652" descr="noblegases.gif"/>
          <p:cNvPicPr preferRelativeResize="0"/>
          <p:nvPr/>
        </p:nvPicPr>
        <p:blipFill rotWithShape="1">
          <a:blip r:embed="rId6">
            <a:alphaModFix/>
          </a:blip>
          <a:srcRect/>
          <a:stretch/>
        </p:blipFill>
        <p:spPr>
          <a:xfrm>
            <a:off x="834936" y="1433853"/>
            <a:ext cx="7322602" cy="4063646"/>
          </a:xfrm>
          <a:prstGeom prst="rect">
            <a:avLst/>
          </a:prstGeom>
          <a:noFill/>
          <a:ln>
            <a:noFill/>
          </a:ln>
        </p:spPr>
      </p:pic>
      <p:sp>
        <p:nvSpPr>
          <p:cNvPr id="653" name="Shape 653"/>
          <p:cNvSpPr/>
          <p:nvPr/>
        </p:nvSpPr>
        <p:spPr>
          <a:xfrm>
            <a:off x="4413239" y="1398216"/>
            <a:ext cx="4316174" cy="3003232"/>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This answer is VITAL! Remember with increased number of ELECTRONS a particle becomes more polarizable, not with increased mass!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51"/>
                                        </p:tgtEl>
                                      </p:cBhvr>
                                    </p:animEffect>
                                    <p:set>
                                      <p:cBhvr>
                                        <p:cTn id="7" dur="1" fill="hold">
                                          <p:stCondLst>
                                            <p:cond delay="2000"/>
                                          </p:stCondLst>
                                        </p:cTn>
                                        <p:tgtEl>
                                          <p:spTgt spid="6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3"/>
                                        </p:tgtEl>
                                        <p:attrNameLst>
                                          <p:attrName>style.visibility</p:attrName>
                                        </p:attrNameLst>
                                      </p:cBhvr>
                                      <p:to>
                                        <p:strVal val="visible"/>
                                      </p:to>
                                    </p:set>
                                    <p:animEffect transition="in" filter="fade">
                                      <p:cBhvr>
                                        <p:cTn id="12" dur="1000"/>
                                        <p:tgtEl>
                                          <p:spTgt spid="6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53"/>
                                        </p:tgtEl>
                                        <p:attrNameLst>
                                          <p:attrName>ppt_y</p:attrName>
                                        </p:attrNameLst>
                                      </p:cBhvr>
                                      <p:tavLst>
                                        <p:tav tm="0">
                                          <p:val>
                                            <p:strVal val="#ppt_y"/>
                                          </p:val>
                                        </p:tav>
                                        <p:tav tm="100000">
                                          <p:val>
                                            <p:strVal val="#ppt_y+1"/>
                                          </p:val>
                                        </p:tav>
                                      </p:tavLst>
                                    </p:anim>
                                    <p:set>
                                      <p:cBhvr>
                                        <p:cTn id="17" dur="1" fill="hold">
                                          <p:stCondLst>
                                            <p:cond delay="500"/>
                                          </p:stCondLst>
                                        </p:cTn>
                                        <p:tgtEl>
                                          <p:spTgt spid="6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2"/>
                                        </p:tgtEl>
                                        <p:attrNameLst>
                                          <p:attrName>style.visibility</p:attrName>
                                        </p:attrNameLst>
                                      </p:cBhvr>
                                      <p:to>
                                        <p:strVal val="visible"/>
                                      </p:to>
                                    </p:set>
                                    <p:animEffect transition="in" filter="fade">
                                      <p:cBhvr>
                                        <p:cTn id="22" dur="5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Deviations from Ideal Gas Behavior</a:t>
            </a:r>
          </a:p>
        </p:txBody>
      </p:sp>
      <p:sp>
        <p:nvSpPr>
          <p:cNvPr id="659" name="Shape 65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660" name="Shape 660"/>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p>
        </p:txBody>
      </p:sp>
      <p:sp>
        <p:nvSpPr>
          <p:cNvPr id="661" name="Shape 661"/>
          <p:cNvSpPr txBox="1"/>
          <p:nvPr/>
        </p:nvSpPr>
        <p:spPr>
          <a:xfrm>
            <a:off x="809588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662" name="Shape 662" descr="Screen Shot 2016-04-04 at 7.47.56 PM.png"/>
          <p:cNvPicPr preferRelativeResize="0"/>
          <p:nvPr/>
        </p:nvPicPr>
        <p:blipFill rotWithShape="1">
          <a:blip r:embed="rId5">
            <a:alphaModFix/>
          </a:blip>
          <a:srcRect/>
          <a:stretch/>
        </p:blipFill>
        <p:spPr>
          <a:xfrm>
            <a:off x="0" y="1146367"/>
            <a:ext cx="7861299" cy="5080000"/>
          </a:xfrm>
          <a:prstGeom prst="rect">
            <a:avLst/>
          </a:prstGeom>
          <a:noFill/>
          <a:ln>
            <a:noFill/>
          </a:ln>
        </p:spPr>
      </p:pic>
      <p:sp>
        <p:nvSpPr>
          <p:cNvPr id="663" name="Shape 663"/>
          <p:cNvSpPr/>
          <p:nvPr/>
        </p:nvSpPr>
        <p:spPr>
          <a:xfrm>
            <a:off x="197275" y="4280344"/>
            <a:ext cx="8088270"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664" name="Shape 664"/>
          <p:cNvSpPr/>
          <p:nvPr/>
        </p:nvSpPr>
        <p:spPr>
          <a:xfrm>
            <a:off x="5289432" y="2034283"/>
            <a:ext cx="3439980" cy="2367166"/>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When watching the video, don’t concern yourself with Van der Walls – AP Exam focuses on LDF’s instead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663"/>
                                        </p:tgtEl>
                                      </p:cBhvr>
                                    </p:animEffect>
                                    <p:set>
                                      <p:cBhvr>
                                        <p:cTn id="7" dur="1" fill="hold">
                                          <p:stCondLst>
                                            <p:cond delay="2000"/>
                                          </p:stCondLst>
                                        </p:cTn>
                                        <p:tgtEl>
                                          <p:spTgt spid="6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Shape 669" descr="dna.jpg"/>
          <p:cNvPicPr preferRelativeResize="0"/>
          <p:nvPr/>
        </p:nvPicPr>
        <p:blipFill rotWithShape="1">
          <a:blip r:embed="rId3">
            <a:alphaModFix/>
          </a:blip>
          <a:srcRect/>
          <a:stretch/>
        </p:blipFill>
        <p:spPr>
          <a:xfrm>
            <a:off x="4528382" y="2368163"/>
            <a:ext cx="4548775" cy="4015746"/>
          </a:xfrm>
          <a:prstGeom prst="rect">
            <a:avLst/>
          </a:prstGeom>
          <a:noFill/>
          <a:ln>
            <a:noFill/>
          </a:ln>
        </p:spPr>
      </p:pic>
      <p:sp>
        <p:nvSpPr>
          <p:cNvPr id="670" name="Shape 670"/>
          <p:cNvSpPr txBox="1">
            <a:spLocks noGrp="1"/>
          </p:cNvSpPr>
          <p:nvPr>
            <p:ph type="title"/>
          </p:nvPr>
        </p:nvSpPr>
        <p:spPr>
          <a:xfrm>
            <a:off x="498474" y="-1025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Hydrogen Bonding</a:t>
            </a:r>
          </a:p>
        </p:txBody>
      </p:sp>
      <p:sp>
        <p:nvSpPr>
          <p:cNvPr id="671" name="Shape 671"/>
          <p:cNvSpPr txBox="1">
            <a:spLocks noGrp="1"/>
          </p:cNvSpPr>
          <p:nvPr>
            <p:ph type="body" idx="1"/>
          </p:nvPr>
        </p:nvSpPr>
        <p:spPr>
          <a:xfrm>
            <a:off x="0" y="591179"/>
            <a:ext cx="8190957" cy="290576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Hydrogen bonding is seen in the following molecules: water, DNA, ammonia, HF, and alcohols. H-bonding is an attraction or force not a true intramolecular bond.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Hydrogen bonds are like a sandwich with N, O, and/or F as the bread. H will be in a intramolecular (same molecule) bond with one N, O, and/or F and have an intermolecular attraction (different molecule) with the other.</a:t>
            </a:r>
          </a:p>
          <a:p>
            <a:pPr marL="0" marR="0" lvl="0" indent="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672" name="Shape 67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673" name="Shape 673"/>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p>
        </p:txBody>
      </p:sp>
      <p:sp>
        <p:nvSpPr>
          <p:cNvPr id="674" name="Shape 67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675" name="Shape 675" descr="hbond.jpg"/>
          <p:cNvPicPr preferRelativeResize="0"/>
          <p:nvPr/>
        </p:nvPicPr>
        <p:blipFill rotWithShape="1">
          <a:blip r:embed="rId6">
            <a:alphaModFix/>
          </a:blip>
          <a:srcRect/>
          <a:stretch/>
        </p:blipFill>
        <p:spPr>
          <a:xfrm>
            <a:off x="0" y="2549668"/>
            <a:ext cx="4228039" cy="1975069"/>
          </a:xfrm>
          <a:prstGeom prst="rect">
            <a:avLst/>
          </a:prstGeom>
          <a:noFill/>
          <a:ln>
            <a:noFill/>
          </a:ln>
        </p:spPr>
      </p:pic>
      <p:sp>
        <p:nvSpPr>
          <p:cNvPr id="676" name="Shape 676"/>
          <p:cNvSpPr/>
          <p:nvPr/>
        </p:nvSpPr>
        <p:spPr>
          <a:xfrm>
            <a:off x="949384" y="4228842"/>
            <a:ext cx="4216751" cy="1880813"/>
          </a:xfrm>
          <a:prstGeom prst="wedgeEllipse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spcAft>
                <a:spcPts val="0"/>
              </a:spcAft>
              <a:buSzPct val="25000"/>
              <a:buNone/>
            </a:pPr>
            <a:r>
              <a:rPr lang="en-US" sz="2200">
                <a:solidFill>
                  <a:schemeClr val="lt1"/>
                </a:solidFill>
                <a:latin typeface="Rockwell"/>
                <a:ea typeface="Rockwell"/>
                <a:cs typeface="Rockwell"/>
                <a:sym typeface="Rockwell"/>
              </a:rPr>
              <a:t>Remember this tip:</a:t>
            </a:r>
          </a:p>
          <a:p>
            <a:pPr marL="0" marR="0" lvl="0" indent="0" algn="ctr" rtl="0">
              <a:spcBef>
                <a:spcPts val="0"/>
              </a:spcBef>
              <a:buSzPct val="25000"/>
              <a:buNone/>
            </a:pPr>
            <a:r>
              <a:rPr lang="en-US" sz="2200">
                <a:solidFill>
                  <a:schemeClr val="lt1"/>
                </a:solidFill>
                <a:latin typeface="Rockwell"/>
                <a:ea typeface="Rockwell"/>
                <a:cs typeface="Rockwell"/>
                <a:sym typeface="Rockwell"/>
              </a:rPr>
              <a:t> hydrogen bonds just wanna have </a:t>
            </a:r>
            <a:r>
              <a:rPr lang="en-US" sz="2200" u="sng">
                <a:solidFill>
                  <a:schemeClr val="lt1"/>
                </a:solidFill>
                <a:latin typeface="Rockwell"/>
                <a:ea typeface="Rockwell"/>
                <a:cs typeface="Rockwell"/>
                <a:sym typeface="Rockwell"/>
              </a:rPr>
              <a:t>FON</a:t>
            </a:r>
            <a:r>
              <a:rPr lang="en-US" sz="2200">
                <a:solidFill>
                  <a:schemeClr val="lt1"/>
                </a:solidFill>
                <a:latin typeface="Rockwell"/>
                <a:ea typeface="Rockwell"/>
                <a:cs typeface="Rockwell"/>
                <a:sym typeface="Rockwell"/>
              </a:rPr>
              <a:t> </a:t>
            </a:r>
          </a:p>
        </p:txBody>
      </p:sp>
      <p:sp>
        <p:nvSpPr>
          <p:cNvPr id="677" name="Shape 677"/>
          <p:cNvSpPr/>
          <p:nvPr/>
        </p:nvSpPr>
        <p:spPr>
          <a:xfrm>
            <a:off x="2601563" y="3390471"/>
            <a:ext cx="456198" cy="345211"/>
          </a:xfrm>
          <a:prstGeom prst="bentUpArrow">
            <a:avLst>
              <a:gd name="adj1" fmla="val 25000"/>
              <a:gd name="adj2" fmla="val 25000"/>
              <a:gd name="adj3" fmla="val 25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Coulomb’s Law and Solubility</a:t>
            </a:r>
          </a:p>
        </p:txBody>
      </p:sp>
      <p:sp>
        <p:nvSpPr>
          <p:cNvPr id="683" name="Shape 683"/>
          <p:cNvSpPr txBox="1">
            <a:spLocks noGrp="1"/>
          </p:cNvSpPr>
          <p:nvPr>
            <p:ph type="body" idx="1"/>
          </p:nvPr>
        </p:nvSpPr>
        <p:spPr>
          <a:xfrm>
            <a:off x="79296" y="813714"/>
            <a:ext cx="8190957" cy="313820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Ionic compounds can dissolve in polar liquids like water because the ions are attracted to either the positive or negative part of the molecule.</a:t>
            </a:r>
          </a:p>
          <a:p>
            <a:pPr marL="228600" marR="0" lvl="0" indent="-228600" algn="l" rtl="0">
              <a:lnSpc>
                <a:spcPct val="80000"/>
              </a:lnSpc>
              <a:spcBef>
                <a:spcPts val="2000"/>
              </a:spcBef>
              <a:spcAft>
                <a:spcPts val="0"/>
              </a:spcAft>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pPr marL="228600" marR="0" lvl="0" indent="-228600" algn="l" rtl="0">
              <a:lnSpc>
                <a:spcPct val="80000"/>
              </a:lnSpc>
              <a:spcBef>
                <a:spcPts val="2000"/>
              </a:spcBef>
              <a:buClr>
                <a:schemeClr val="accent1"/>
              </a:buClr>
              <a:buSzPct val="73455"/>
              <a:buFont typeface="Noto Sans Symbols"/>
              <a:buChar char="■"/>
            </a:pPr>
            <a:r>
              <a:rPr lang="en-US" sz="1665" b="0" i="0" u="none" strike="noStrike" cap="none">
                <a:solidFill>
                  <a:srgbClr val="595959"/>
                </a:solidFill>
                <a:latin typeface="Rockwell"/>
                <a:ea typeface="Rockwell"/>
                <a:cs typeface="Rockwell"/>
                <a:sym typeface="Rockwell"/>
              </a:rPr>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p>
        </p:txBody>
      </p:sp>
      <p:sp>
        <p:nvSpPr>
          <p:cNvPr id="684" name="Shape 684"/>
          <p:cNvSpPr txBox="1">
            <a:spLocks noGrp="1"/>
          </p:cNvSpPr>
          <p:nvPr>
            <p:ph type="body" idx="2"/>
          </p:nvPr>
        </p:nvSpPr>
        <p:spPr>
          <a:xfrm>
            <a:off x="338227" y="3696462"/>
            <a:ext cx="5516875" cy="256114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QUESTION: Predict which of the following pairs should be  more soluble in water, based on  Coulombic attraction.</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LiF  or  NaF</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NaF or KF</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BeO or LiF</a:t>
            </a:r>
          </a:p>
        </p:txBody>
      </p:sp>
      <p:sp>
        <p:nvSpPr>
          <p:cNvPr id="685" name="Shape 68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686" name="Shape 686"/>
          <p:cNvSpPr txBox="1"/>
          <p:nvPr/>
        </p:nvSpPr>
        <p:spPr>
          <a:xfrm>
            <a:off x="0" y="6257605"/>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p>
        </p:txBody>
      </p:sp>
      <p:pic>
        <p:nvPicPr>
          <p:cNvPr id="687" name="Shape 687" descr="coulomb.png"/>
          <p:cNvPicPr preferRelativeResize="0"/>
          <p:nvPr/>
        </p:nvPicPr>
        <p:blipFill rotWithShape="1">
          <a:blip r:embed="rId4">
            <a:alphaModFix/>
          </a:blip>
          <a:srcRect/>
          <a:stretch/>
        </p:blipFill>
        <p:spPr>
          <a:xfrm>
            <a:off x="5671655" y="3516433"/>
            <a:ext cx="3491810" cy="2796971"/>
          </a:xfrm>
          <a:prstGeom prst="rect">
            <a:avLst/>
          </a:prstGeom>
          <a:noFill/>
          <a:ln w="19050" cap="flat" cmpd="sng">
            <a:solidFill>
              <a:srgbClr val="762299"/>
            </a:solidFill>
            <a:prstDash val="solid"/>
            <a:round/>
            <a:headEnd type="none" w="med" len="med"/>
            <a:tailEnd type="none" w="med" len="med"/>
          </a:ln>
        </p:spPr>
      </p:pic>
      <p:sp>
        <p:nvSpPr>
          <p:cNvPr id="688" name="Shape 688"/>
          <p:cNvSpPr txBox="1"/>
          <p:nvPr/>
        </p:nvSpPr>
        <p:spPr>
          <a:xfrm>
            <a:off x="812054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689" name="Shape 689"/>
          <p:cNvSpPr/>
          <p:nvPr/>
        </p:nvSpPr>
        <p:spPr>
          <a:xfrm>
            <a:off x="1331605" y="4795976"/>
            <a:ext cx="653473"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690" name="Shape 690"/>
          <p:cNvSpPr/>
          <p:nvPr/>
        </p:nvSpPr>
        <p:spPr>
          <a:xfrm>
            <a:off x="1331607" y="5293587"/>
            <a:ext cx="456198"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691" name="Shape 691"/>
          <p:cNvSpPr/>
          <p:nvPr/>
        </p:nvSpPr>
        <p:spPr>
          <a:xfrm>
            <a:off x="1356265" y="5836064"/>
            <a:ext cx="517845"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500"/>
                                        <p:tgtEl>
                                          <p:spTgt spid="6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
                                        </p:tgtEl>
                                        <p:attrNameLst>
                                          <p:attrName>style.visibility</p:attrName>
                                        </p:attrNameLst>
                                      </p:cBhvr>
                                      <p:to>
                                        <p:strVal val="visible"/>
                                      </p:to>
                                    </p:set>
                                    <p:animEffect transition="in" filter="fade">
                                      <p:cBhvr>
                                        <p:cTn id="12" dur="1000"/>
                                        <p:tgtEl>
                                          <p:spTgt spid="6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animEffect transition="in" filter="fade">
                                      <p:cBhvr>
                                        <p:cTn id="17" dur="2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p:nvPr/>
        </p:nvSpPr>
        <p:spPr>
          <a:xfrm rot="275656">
            <a:off x="6866725" y="2186041"/>
            <a:ext cx="2674708" cy="4168554"/>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SzPct val="25000"/>
              <a:buNone/>
            </a:pPr>
            <a:r>
              <a:rPr lang="en-US" sz="1700">
                <a:solidFill>
                  <a:schemeClr val="lt1"/>
                </a:solidFill>
                <a:latin typeface="Rockwell"/>
                <a:ea typeface="Rockwell"/>
                <a:cs typeface="Rockwell"/>
                <a:sym typeface="Rockwell"/>
              </a:rPr>
              <a:t>Do NOT say “like dissolves like.”  You’ll, like... get no points. </a:t>
            </a:r>
          </a:p>
          <a:p>
            <a:pPr marL="0" marR="0" lvl="0" indent="0" algn="ctr" rtl="0">
              <a:spcBef>
                <a:spcPts val="0"/>
              </a:spcBef>
              <a:buSzPct val="25000"/>
              <a:buNone/>
            </a:pPr>
            <a:r>
              <a:rPr lang="en-US" sz="1700">
                <a:solidFill>
                  <a:schemeClr val="lt1"/>
                </a:solidFill>
                <a:latin typeface="Rockwell"/>
                <a:ea typeface="Rockwell"/>
                <a:cs typeface="Rockwell"/>
                <a:sym typeface="Rockwell"/>
              </a:rPr>
              <a:t>DO refer to LDF’s, hydrogen bonding and dipole-dipole interactions</a:t>
            </a:r>
          </a:p>
        </p:txBody>
      </p:sp>
      <p:sp>
        <p:nvSpPr>
          <p:cNvPr id="697" name="Shape 69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698" name="Shape 698"/>
          <p:cNvSpPr txBox="1"/>
          <p:nvPr/>
        </p:nvSpPr>
        <p:spPr>
          <a:xfrm>
            <a:off x="0" y="6132073"/>
            <a:ext cx="9476903"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p>
        </p:txBody>
      </p:sp>
      <p:sp>
        <p:nvSpPr>
          <p:cNvPr id="699" name="Shape 69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00" name="Shape 700" descr="Screen Shot 2016-04-06 at 8.44.37 PM.png"/>
          <p:cNvPicPr preferRelativeResize="0"/>
          <p:nvPr/>
        </p:nvPicPr>
        <p:blipFill rotWithShape="1">
          <a:blip r:embed="rId5">
            <a:alphaModFix/>
          </a:blip>
          <a:srcRect l="9300" t="17762" r="6971" b="7310"/>
          <a:stretch/>
        </p:blipFill>
        <p:spPr>
          <a:xfrm>
            <a:off x="112065" y="1049237"/>
            <a:ext cx="7117551" cy="4740997"/>
          </a:xfrm>
          <a:prstGeom prst="rect">
            <a:avLst/>
          </a:prstGeom>
          <a:noFill/>
          <a:ln w="28575" cap="flat" cmpd="sng">
            <a:solidFill>
              <a:srgbClr val="4C4C32"/>
            </a:solidFill>
            <a:prstDash val="solid"/>
            <a:round/>
            <a:headEnd type="none" w="med" len="med"/>
            <a:tailEnd type="none" w="med" len="med"/>
          </a:ln>
        </p:spPr>
      </p:pic>
      <p:sp>
        <p:nvSpPr>
          <p:cNvPr id="701" name="Shape 701"/>
          <p:cNvSpPr txBox="1">
            <a:spLocks noGrp="1"/>
          </p:cNvSpPr>
          <p:nvPr>
            <p:ph type="title"/>
          </p:nvPr>
        </p:nvSpPr>
        <p:spPr>
          <a:xfrm>
            <a:off x="498474" y="484093"/>
            <a:ext cx="7556312" cy="7735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Entropy in Solutions</a:t>
            </a:r>
          </a:p>
        </p:txBody>
      </p:sp>
      <p:sp>
        <p:nvSpPr>
          <p:cNvPr id="702" name="Shape 702"/>
          <p:cNvSpPr/>
          <p:nvPr/>
        </p:nvSpPr>
        <p:spPr>
          <a:xfrm>
            <a:off x="139675" y="3553255"/>
            <a:ext cx="1239099" cy="1064489"/>
          </a:xfrm>
          <a:prstGeom prst="snip1Rect">
            <a:avLst>
              <a:gd name="adj"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l" rtl="0">
              <a:spcBef>
                <a:spcPts val="0"/>
              </a:spcBef>
              <a:buSzPct val="25000"/>
              <a:buNone/>
            </a:pPr>
            <a:r>
              <a:rPr lang="en-US" sz="1400">
                <a:solidFill>
                  <a:schemeClr val="lt1"/>
                </a:solidFill>
                <a:latin typeface="Rockwell"/>
                <a:ea typeface="Rockwell"/>
                <a:cs typeface="Rockwell"/>
                <a:sym typeface="Rockwell"/>
              </a:rPr>
              <a:t>  Generally speaking. There are exceptions</a:t>
            </a:r>
          </a:p>
        </p:txBody>
      </p:sp>
      <p:sp>
        <p:nvSpPr>
          <p:cNvPr id="703" name="Shape 703"/>
          <p:cNvSpPr/>
          <p:nvPr/>
        </p:nvSpPr>
        <p:spPr>
          <a:xfrm>
            <a:off x="3286260" y="2199757"/>
            <a:ext cx="121604" cy="10808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704" name="Shape 704"/>
          <p:cNvSpPr/>
          <p:nvPr/>
        </p:nvSpPr>
        <p:spPr>
          <a:xfrm>
            <a:off x="193503" y="3746539"/>
            <a:ext cx="121604" cy="10808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Composition of Pure Substances and/or Mixtures</a:t>
            </a:r>
          </a:p>
        </p:txBody>
      </p:sp>
      <p:sp>
        <p:nvSpPr>
          <p:cNvPr id="246" name="Shape 246"/>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47" name="Shape 247"/>
          <p:cNvSpPr txBox="1">
            <a:spLocks noGrp="1"/>
          </p:cNvSpPr>
          <p:nvPr>
            <p:ph type="body" idx="2"/>
          </p:nvPr>
        </p:nvSpPr>
        <p:spPr>
          <a:xfrm>
            <a:off x="4244898" y="717529"/>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Percent mass can be used to determine the composition of a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 mass can also be used to find the empirical formula</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The empirical formula is the simplest formula of a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It is a ratio between the moles of each element in the substance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Quick steps to solve!</a:t>
            </a:r>
          </a:p>
          <a:p>
            <a:pPr marL="9144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 to mass, mass to moles, divide by the smallest and multiply ‘til whole!)</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The molecular formula is the actual formula of a substance</a:t>
            </a:r>
          </a:p>
          <a:p>
            <a:pPr marL="9144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It is a whole number multiple of the empirical formula</a:t>
            </a:r>
          </a:p>
          <a:p>
            <a:pPr marL="685800" marR="0" lvl="1" indent="-228600" algn="l" rtl="0">
              <a:spcBef>
                <a:spcPts val="0"/>
              </a:spcBef>
              <a:spcAft>
                <a:spcPts val="0"/>
              </a:spcAft>
              <a:buClr>
                <a:srgbClr val="B86EB8"/>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48" name="Shape 248"/>
          <p:cNvSpPr txBox="1"/>
          <p:nvPr/>
        </p:nvSpPr>
        <p:spPr>
          <a:xfrm>
            <a:off x="70525" y="6242523"/>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1.2: Select and apply mathematical routines to mass data to identify or infer the composition of pure substances and/or mixtures.</a:t>
            </a:r>
            <a:r>
              <a:rPr lang="en-US" sz="1800">
                <a:solidFill>
                  <a:schemeClr val="dk1"/>
                </a:solidFill>
                <a:latin typeface="Rokkitt"/>
                <a:ea typeface="Rokkitt"/>
                <a:cs typeface="Rokkitt"/>
                <a:sym typeface="Rokkitt"/>
              </a:rPr>
              <a:t>		</a:t>
            </a:r>
          </a:p>
        </p:txBody>
      </p:sp>
      <p:sp>
        <p:nvSpPr>
          <p:cNvPr id="249" name="Shape 249"/>
          <p:cNvSpPr txBox="1"/>
          <p:nvPr/>
        </p:nvSpPr>
        <p:spPr>
          <a:xfrm>
            <a:off x="8065720"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250" name="Shape 250"/>
          <p:cNvSpPr txBox="1"/>
          <p:nvPr/>
        </p:nvSpPr>
        <p:spPr>
          <a:xfrm>
            <a:off x="8125175"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251" name="Shape 251"/>
          <p:cNvPicPr preferRelativeResize="0"/>
          <p:nvPr/>
        </p:nvPicPr>
        <p:blipFill rotWithShape="1">
          <a:blip r:embed="rId5">
            <a:alphaModFix/>
          </a:blip>
          <a:srcRect/>
          <a:stretch/>
        </p:blipFill>
        <p:spPr>
          <a:xfrm>
            <a:off x="231277" y="2097905"/>
            <a:ext cx="4190645" cy="2374698"/>
          </a:xfrm>
          <a:prstGeom prst="rect">
            <a:avLst/>
          </a:prstGeom>
          <a:noFill/>
          <a:ln>
            <a:noFill/>
          </a:ln>
        </p:spPr>
      </p:pic>
      <p:pic>
        <p:nvPicPr>
          <p:cNvPr id="252" name="Shape 252"/>
          <p:cNvPicPr preferRelativeResize="0"/>
          <p:nvPr/>
        </p:nvPicPr>
        <p:blipFill rotWithShape="1">
          <a:blip r:embed="rId6">
            <a:alphaModFix/>
          </a:blip>
          <a:srcRect/>
          <a:stretch/>
        </p:blipFill>
        <p:spPr>
          <a:xfrm>
            <a:off x="626808" y="1076861"/>
            <a:ext cx="8064499" cy="48006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53" name="Shape 253"/>
          <p:cNvSpPr/>
          <p:nvPr/>
        </p:nvSpPr>
        <p:spPr>
          <a:xfrm>
            <a:off x="708127" y="4064139"/>
            <a:ext cx="7857649"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53"/>
                                        </p:tgtEl>
                                      </p:cBhvr>
                                    </p:animEffect>
                                    <p:set>
                                      <p:cBhvr>
                                        <p:cTn id="15" dur="1" fill="hold">
                                          <p:stCondLst>
                                            <p:cond delay="2000"/>
                                          </p:stCondLst>
                                        </p:cTn>
                                        <p:tgtEl>
                                          <p:spTgt spid="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descr="Screen Shot 2016-04-04 at 6.52.24 PM.png"/>
          <p:cNvPicPr preferRelativeResize="0"/>
          <p:nvPr/>
        </p:nvPicPr>
        <p:blipFill rotWithShape="1">
          <a:blip r:embed="rId3">
            <a:alphaModFix/>
          </a:blip>
          <a:srcRect/>
          <a:stretch/>
        </p:blipFill>
        <p:spPr>
          <a:xfrm>
            <a:off x="115460" y="1464580"/>
            <a:ext cx="7899400" cy="4368799"/>
          </a:xfrm>
          <a:prstGeom prst="rect">
            <a:avLst/>
          </a:prstGeom>
          <a:noFill/>
          <a:ln w="38100" cap="flat" cmpd="sng">
            <a:solidFill>
              <a:schemeClr val="accent1"/>
            </a:solidFill>
            <a:prstDash val="solid"/>
            <a:round/>
            <a:headEnd type="none" w="med" len="med"/>
            <a:tailEnd type="none" w="med" len="med"/>
          </a:ln>
        </p:spPr>
      </p:pic>
      <p:sp>
        <p:nvSpPr>
          <p:cNvPr id="710" name="Shape 710"/>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Physical Properties and IMF’s </a:t>
            </a:r>
          </a:p>
        </p:txBody>
      </p:sp>
      <p:sp>
        <p:nvSpPr>
          <p:cNvPr id="711" name="Shape 71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712" name="Shape 712"/>
          <p:cNvSpPr txBox="1"/>
          <p:nvPr/>
        </p:nvSpPr>
        <p:spPr>
          <a:xfrm>
            <a:off x="0" y="6269933"/>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p>
        </p:txBody>
      </p:sp>
      <p:sp>
        <p:nvSpPr>
          <p:cNvPr id="713" name="Shape 713"/>
          <p:cNvSpPr txBox="1"/>
          <p:nvPr/>
        </p:nvSpPr>
        <p:spPr>
          <a:xfrm>
            <a:off x="8132878" y="182918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714" name="Shape 714"/>
          <p:cNvSpPr/>
          <p:nvPr/>
        </p:nvSpPr>
        <p:spPr>
          <a:xfrm>
            <a:off x="81814" y="4152064"/>
            <a:ext cx="8088270" cy="19118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pic>
        <p:nvPicPr>
          <p:cNvPr id="715" name="Shape 715" descr="ccl4.jpg"/>
          <p:cNvPicPr preferRelativeResize="0"/>
          <p:nvPr/>
        </p:nvPicPr>
        <p:blipFill rotWithShape="1">
          <a:blip r:embed="rId6">
            <a:alphaModFix/>
          </a:blip>
          <a:srcRect/>
          <a:stretch/>
        </p:blipFill>
        <p:spPr>
          <a:xfrm>
            <a:off x="2156663" y="1430538"/>
            <a:ext cx="4535276" cy="3842387"/>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16" name="Shape 716"/>
          <p:cNvSpPr/>
          <p:nvPr/>
        </p:nvSpPr>
        <p:spPr>
          <a:xfrm>
            <a:off x="498474" y="3351732"/>
            <a:ext cx="721763" cy="369332"/>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717" name="Shape 717"/>
          <p:cNvSpPr/>
          <p:nvPr/>
        </p:nvSpPr>
        <p:spPr>
          <a:xfrm>
            <a:off x="744377" y="2639846"/>
            <a:ext cx="967424" cy="199234"/>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718" name="Shape 718"/>
          <p:cNvSpPr txBox="1"/>
          <p:nvPr/>
        </p:nvSpPr>
        <p:spPr>
          <a:xfrm>
            <a:off x="675352" y="2557009"/>
            <a:ext cx="834243" cy="3308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Times"/>
                <a:ea typeface="Times"/>
                <a:cs typeface="Times"/>
                <a:sym typeface="Times"/>
              </a:rPr>
              <a:t>Hg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14"/>
                                        </p:tgtEl>
                                      </p:cBhvr>
                                    </p:animEffect>
                                    <p:set>
                                      <p:cBhvr>
                                        <p:cTn id="7" dur="1" fill="hold">
                                          <p:stCondLst>
                                            <p:cond delay="2000"/>
                                          </p:stCondLst>
                                        </p:cTn>
                                        <p:tgtEl>
                                          <p:spTgt spid="7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5"/>
                                        </p:tgtEl>
                                        <p:attrNameLst>
                                          <p:attrName>style.visibility</p:attrName>
                                        </p:attrNameLst>
                                      </p:cBhvr>
                                      <p:to>
                                        <p:strVal val="visible"/>
                                      </p:to>
                                    </p:set>
                                    <p:anim calcmode="lin" valueType="num">
                                      <p:cBhvr additive="base">
                                        <p:cTn id="12" dur="500"/>
                                        <p:tgtEl>
                                          <p:spTgt spid="7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Bonding and Electronegativity</a:t>
            </a:r>
          </a:p>
        </p:txBody>
      </p:sp>
      <p:sp>
        <p:nvSpPr>
          <p:cNvPr id="724" name="Shape 72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25" name="Shape 725"/>
          <p:cNvSpPr txBox="1"/>
          <p:nvPr/>
        </p:nvSpPr>
        <p:spPr>
          <a:xfrm>
            <a:off x="54754" y="6230155"/>
            <a:ext cx="914400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p>
        </p:txBody>
      </p:sp>
      <p:sp>
        <p:nvSpPr>
          <p:cNvPr id="726" name="Shape 72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727" name="Shape 72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28" name="Shape 728" descr="http://butane.chem.uiuc.edu/cyerkes/chem102ae_fa08/homepage/Chem102AEFa07/Lecture_Notes_102/Lecture%2012%20_files/image24.gif"/>
          <p:cNvPicPr preferRelativeResize="0"/>
          <p:nvPr/>
        </p:nvPicPr>
        <p:blipFill rotWithShape="1">
          <a:blip r:embed="rId5">
            <a:alphaModFix/>
          </a:blip>
          <a:srcRect/>
          <a:stretch/>
        </p:blipFill>
        <p:spPr>
          <a:xfrm>
            <a:off x="218151" y="2402440"/>
            <a:ext cx="8116956" cy="3153125"/>
          </a:xfrm>
          <a:prstGeom prst="rect">
            <a:avLst/>
          </a:prstGeom>
          <a:noFill/>
          <a:ln>
            <a:noFill/>
          </a:ln>
        </p:spPr>
      </p:pic>
      <p:sp>
        <p:nvSpPr>
          <p:cNvPr id="729" name="Shape 729"/>
          <p:cNvSpPr txBox="1"/>
          <p:nvPr/>
        </p:nvSpPr>
        <p:spPr>
          <a:xfrm>
            <a:off x="963570" y="1100308"/>
            <a:ext cx="7216858"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Differences in electronegativities lead to different types of bonding*:</a:t>
            </a:r>
          </a:p>
          <a:p>
            <a:pPr marL="0" marR="0" lvl="0" indent="0" algn="l" rtl="0">
              <a:spcBef>
                <a:spcPts val="0"/>
              </a:spcBef>
              <a:buSzPct val="25000"/>
              <a:buNone/>
            </a:pPr>
            <a:r>
              <a:rPr lang="en-US" sz="1800">
                <a:solidFill>
                  <a:schemeClr val="dk1"/>
                </a:solidFill>
                <a:latin typeface="Rockwell"/>
                <a:ea typeface="Rockwell"/>
                <a:cs typeface="Rockwell"/>
                <a:sym typeface="Rockwell"/>
              </a:rPr>
              <a:t>		 0.0 – 0.4: Bond is generally considered nonpolar</a:t>
            </a:r>
          </a:p>
          <a:p>
            <a:pPr marL="0" marR="0" lvl="0" indent="0" algn="l" rtl="0">
              <a:spcBef>
                <a:spcPts val="0"/>
              </a:spcBef>
              <a:buSzPct val="25000"/>
              <a:buNone/>
            </a:pPr>
            <a:r>
              <a:rPr lang="en-US" sz="1800">
                <a:solidFill>
                  <a:schemeClr val="dk1"/>
                </a:solidFill>
                <a:latin typeface="Rockwell"/>
                <a:ea typeface="Rockwell"/>
                <a:cs typeface="Rockwell"/>
                <a:sym typeface="Rockwell"/>
              </a:rPr>
              <a:t>		 0.5 – 1.7: Bond is generally considered polar</a:t>
            </a:r>
          </a:p>
          <a:p>
            <a:pPr marL="0" marR="0" lvl="0" indent="0" algn="l" rtl="0">
              <a:spcBef>
                <a:spcPts val="0"/>
              </a:spcBef>
              <a:buSzPct val="25000"/>
              <a:buNone/>
            </a:pPr>
            <a:r>
              <a:rPr lang="en-US" sz="1800">
                <a:solidFill>
                  <a:schemeClr val="dk1"/>
                </a:solidFill>
                <a:latin typeface="Rockwell"/>
                <a:ea typeface="Rockwell"/>
                <a:cs typeface="Rockwell"/>
                <a:sym typeface="Rockwell"/>
              </a:rPr>
              <a:t>	 		&gt; 1.7: Bond is generally considered ionic</a:t>
            </a:r>
          </a:p>
        </p:txBody>
      </p:sp>
      <p:sp>
        <p:nvSpPr>
          <p:cNvPr id="730" name="Shape 730"/>
          <p:cNvSpPr txBox="1"/>
          <p:nvPr/>
        </p:nvSpPr>
        <p:spPr>
          <a:xfrm>
            <a:off x="755374" y="5555566"/>
            <a:ext cx="757973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p>
          <a:p>
            <a:pPr marL="0" marR="0" lvl="0" indent="0" algn="l" rtl="0">
              <a:spcBef>
                <a:spcPts val="0"/>
              </a:spcBef>
              <a:buSzPct val="25000"/>
              <a:buNone/>
            </a:pPr>
            <a:r>
              <a:rPr lang="en-US" sz="900">
                <a:solidFill>
                  <a:schemeClr val="dk1"/>
                </a:solidFill>
                <a:latin typeface="Rockwell"/>
                <a:ea typeface="Rockwell"/>
                <a:cs typeface="Rockwell"/>
                <a:sym typeface="Rockwell"/>
              </a:rPr>
              <a:t>*Values presented are one possibility – other scales exist.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Ranking Bond Polarity</a:t>
            </a:r>
          </a:p>
        </p:txBody>
      </p:sp>
      <p:sp>
        <p:nvSpPr>
          <p:cNvPr id="736" name="Shape 73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37" name="Shape 737"/>
          <p:cNvSpPr txBox="1"/>
          <p:nvPr/>
        </p:nvSpPr>
        <p:spPr>
          <a:xfrm>
            <a:off x="0" y="6107044"/>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p>
        </p:txBody>
      </p:sp>
      <p:sp>
        <p:nvSpPr>
          <p:cNvPr id="738" name="Shape 73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739" name="Shape 73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40" name="Shape 740" descr="solution"/>
          <p:cNvPicPr preferRelativeResize="0"/>
          <p:nvPr/>
        </p:nvPicPr>
        <p:blipFill rotWithShape="1">
          <a:blip r:embed="rId5">
            <a:alphaModFix/>
          </a:blip>
          <a:srcRect/>
          <a:stretch/>
        </p:blipFill>
        <p:spPr>
          <a:xfrm>
            <a:off x="696749" y="1313123"/>
            <a:ext cx="6828321" cy="422813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41" name="Shape 741"/>
          <p:cNvSpPr/>
          <p:nvPr/>
        </p:nvSpPr>
        <p:spPr>
          <a:xfrm>
            <a:off x="671091" y="4174435"/>
            <a:ext cx="6828321" cy="1366821"/>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41"/>
                                        </p:tgtEl>
                                      </p:cBhvr>
                                    </p:animEffect>
                                    <p:set>
                                      <p:cBhvr>
                                        <p:cTn id="7"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Ionic Substances and their Properties</a:t>
            </a:r>
          </a:p>
        </p:txBody>
      </p:sp>
      <p:sp>
        <p:nvSpPr>
          <p:cNvPr id="747" name="Shape 74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48" name="Shape 748"/>
          <p:cNvSpPr txBox="1"/>
          <p:nvPr/>
        </p:nvSpPr>
        <p:spPr>
          <a:xfrm>
            <a:off x="0" y="5673830"/>
            <a:ext cx="9144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749" name="Shape 74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750" name="Shape 75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51" name="Shape 751" descr="Picture"/>
          <p:cNvPicPr preferRelativeResize="0"/>
          <p:nvPr/>
        </p:nvPicPr>
        <p:blipFill rotWithShape="1">
          <a:blip r:embed="rId5">
            <a:alphaModFix/>
          </a:blip>
          <a:srcRect/>
          <a:stretch/>
        </p:blipFill>
        <p:spPr>
          <a:xfrm>
            <a:off x="3138519" y="2362627"/>
            <a:ext cx="5229032" cy="2948285"/>
          </a:xfrm>
          <a:prstGeom prst="rect">
            <a:avLst/>
          </a:prstGeom>
          <a:noFill/>
          <a:ln w="28575" cap="flat" cmpd="sng">
            <a:solidFill>
              <a:schemeClr val="dk1"/>
            </a:solidFill>
            <a:prstDash val="solid"/>
            <a:round/>
            <a:headEnd type="none" w="med" len="med"/>
            <a:tailEnd type="none" w="med" len="med"/>
          </a:ln>
        </p:spPr>
      </p:pic>
      <p:pic>
        <p:nvPicPr>
          <p:cNvPr id="752" name="Shape 752" descr="Picture"/>
          <p:cNvPicPr preferRelativeResize="0"/>
          <p:nvPr/>
        </p:nvPicPr>
        <p:blipFill rotWithShape="1">
          <a:blip r:embed="rId6">
            <a:alphaModFix/>
          </a:blip>
          <a:srcRect/>
          <a:stretch/>
        </p:blipFill>
        <p:spPr>
          <a:xfrm>
            <a:off x="498474" y="1381333"/>
            <a:ext cx="2381249" cy="2409826"/>
          </a:xfrm>
          <a:prstGeom prst="rect">
            <a:avLst/>
          </a:prstGeom>
          <a:noFill/>
          <a:ln>
            <a:noFill/>
          </a:ln>
        </p:spPr>
      </p:pic>
      <p:sp>
        <p:nvSpPr>
          <p:cNvPr id="753" name="Shape 753"/>
          <p:cNvSpPr txBox="1"/>
          <p:nvPr/>
        </p:nvSpPr>
        <p:spPr>
          <a:xfrm>
            <a:off x="3138519" y="887895"/>
            <a:ext cx="4797077"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title"/>
          </p:nvPr>
        </p:nvSpPr>
        <p:spPr>
          <a:xfrm>
            <a:off x="215719" y="15669"/>
            <a:ext cx="7954268"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Metallic Properties – Sea of Electrons</a:t>
            </a:r>
          </a:p>
        </p:txBody>
      </p:sp>
      <p:sp>
        <p:nvSpPr>
          <p:cNvPr id="759" name="Shape 75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760" name="Shape 760"/>
          <p:cNvSpPr txBox="1"/>
          <p:nvPr/>
        </p:nvSpPr>
        <p:spPr>
          <a:xfrm>
            <a:off x="-1" y="5970498"/>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p>
        </p:txBody>
      </p:sp>
      <p:sp>
        <p:nvSpPr>
          <p:cNvPr id="761" name="Shape 76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62" name="Shape 762" descr="http://study.com/cimages/multimages/16/properties.png"/>
          <p:cNvPicPr preferRelativeResize="0"/>
          <p:nvPr/>
        </p:nvPicPr>
        <p:blipFill rotWithShape="1">
          <a:blip r:embed="rId5">
            <a:alphaModFix/>
          </a:blip>
          <a:srcRect/>
          <a:stretch/>
        </p:blipFill>
        <p:spPr>
          <a:xfrm>
            <a:off x="249743" y="615810"/>
            <a:ext cx="5154165" cy="2680166"/>
          </a:xfrm>
          <a:prstGeom prst="rect">
            <a:avLst/>
          </a:prstGeom>
          <a:noFill/>
          <a:ln>
            <a:noFill/>
          </a:ln>
        </p:spPr>
      </p:pic>
      <p:sp>
        <p:nvSpPr>
          <p:cNvPr id="763" name="Shape 763"/>
          <p:cNvSpPr txBox="1"/>
          <p:nvPr/>
        </p:nvSpPr>
        <p:spPr>
          <a:xfrm>
            <a:off x="203268" y="3126544"/>
            <a:ext cx="4346557" cy="2862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500">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p>
        </p:txBody>
      </p:sp>
      <p:pic>
        <p:nvPicPr>
          <p:cNvPr id="764" name="Shape 764"/>
          <p:cNvPicPr preferRelativeResize="0"/>
          <p:nvPr/>
        </p:nvPicPr>
        <p:blipFill rotWithShape="1">
          <a:blip r:embed="rId6">
            <a:alphaModFix/>
          </a:blip>
          <a:srcRect/>
          <a:stretch/>
        </p:blipFill>
        <p:spPr>
          <a:xfrm>
            <a:off x="5403908" y="1131775"/>
            <a:ext cx="2543174" cy="42576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Lewis Diagrams / VSEPR</a:t>
            </a:r>
          </a:p>
        </p:txBody>
      </p:sp>
      <p:sp>
        <p:nvSpPr>
          <p:cNvPr id="770" name="Shape 77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771" name="Shape 771"/>
          <p:cNvSpPr txBox="1"/>
          <p:nvPr/>
        </p:nvSpPr>
        <p:spPr>
          <a:xfrm>
            <a:off x="0" y="6211669"/>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p>
        </p:txBody>
      </p:sp>
      <p:sp>
        <p:nvSpPr>
          <p:cNvPr id="772" name="Shape 77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773" name="Shape 773" descr="solution"/>
          <p:cNvPicPr preferRelativeResize="0"/>
          <p:nvPr/>
        </p:nvPicPr>
        <p:blipFill rotWithShape="1">
          <a:blip r:embed="rId5">
            <a:alphaModFix/>
          </a:blip>
          <a:srcRect/>
          <a:stretch/>
        </p:blipFill>
        <p:spPr>
          <a:xfrm>
            <a:off x="70726" y="822762"/>
            <a:ext cx="6531558" cy="366665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74" name="Shape 774"/>
          <p:cNvSpPr/>
          <p:nvPr/>
        </p:nvSpPr>
        <p:spPr>
          <a:xfrm>
            <a:off x="70726" y="3268189"/>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775" name="Shape 775" descr="solution"/>
          <p:cNvPicPr preferRelativeResize="0"/>
          <p:nvPr/>
        </p:nvPicPr>
        <p:blipFill rotWithShape="1">
          <a:blip r:embed="rId6">
            <a:alphaModFix/>
          </a:blip>
          <a:srcRect/>
          <a:stretch/>
        </p:blipFill>
        <p:spPr>
          <a:xfrm>
            <a:off x="1235591" y="1584058"/>
            <a:ext cx="6383410" cy="389073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76" name="Shape 776"/>
          <p:cNvSpPr/>
          <p:nvPr/>
        </p:nvSpPr>
        <p:spPr>
          <a:xfrm>
            <a:off x="1235591" y="4226919"/>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777" name="Shape 777" descr="solution"/>
          <p:cNvPicPr preferRelativeResize="0"/>
          <p:nvPr/>
        </p:nvPicPr>
        <p:blipFill rotWithShape="1">
          <a:blip r:embed="rId7">
            <a:alphaModFix/>
          </a:blip>
          <a:srcRect/>
          <a:stretch/>
        </p:blipFill>
        <p:spPr>
          <a:xfrm>
            <a:off x="2264521" y="2216738"/>
            <a:ext cx="6679704" cy="3964378"/>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778" name="Shape 778"/>
          <p:cNvSpPr/>
          <p:nvPr/>
        </p:nvSpPr>
        <p:spPr>
          <a:xfrm>
            <a:off x="2264521" y="5044160"/>
            <a:ext cx="6543770" cy="1117706"/>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Shape 78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000" b="0" i="0" u="none" strike="noStrike" cap="none">
                <a:solidFill>
                  <a:schemeClr val="accent1"/>
                </a:solidFill>
                <a:latin typeface="Rockwell"/>
                <a:ea typeface="Rockwell"/>
                <a:cs typeface="Rockwell"/>
                <a:sym typeface="Rockwell"/>
              </a:rPr>
              <a:t>Ionic or Covalent? Bonding Tests</a:t>
            </a:r>
          </a:p>
        </p:txBody>
      </p:sp>
      <p:sp>
        <p:nvSpPr>
          <p:cNvPr id="784" name="Shape 784"/>
          <p:cNvSpPr txBox="1"/>
          <p:nvPr/>
        </p:nvSpPr>
        <p:spPr>
          <a:xfrm>
            <a:off x="0" y="63143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p>
        </p:txBody>
      </p:sp>
      <p:sp>
        <p:nvSpPr>
          <p:cNvPr id="785" name="Shape 78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Video</a:t>
            </a:r>
          </a:p>
        </p:txBody>
      </p:sp>
      <p:sp>
        <p:nvSpPr>
          <p:cNvPr id="786" name="Shape 786"/>
          <p:cNvSpPr txBox="1"/>
          <p:nvPr/>
        </p:nvSpPr>
        <p:spPr>
          <a:xfrm>
            <a:off x="5625360" y="3468962"/>
            <a:ext cx="2591745" cy="2308323"/>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p>
        </p:txBody>
      </p:sp>
      <p:sp>
        <p:nvSpPr>
          <p:cNvPr id="787" name="Shape 787"/>
          <p:cNvSpPr txBox="1"/>
          <p:nvPr/>
        </p:nvSpPr>
        <p:spPr>
          <a:xfrm>
            <a:off x="8111996" y="2063513"/>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788" name="Shape 788"/>
          <p:cNvSpPr txBox="1"/>
          <p:nvPr/>
        </p:nvSpPr>
        <p:spPr>
          <a:xfrm>
            <a:off x="6886335" y="-70383"/>
            <a:ext cx="220503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Great Lab Example</a:t>
            </a:r>
          </a:p>
        </p:txBody>
      </p:sp>
      <p:pic>
        <p:nvPicPr>
          <p:cNvPr id="789" name="Shape 789" descr="Screen Shot 2016-04-07 at 9.01.55 PM.png"/>
          <p:cNvPicPr preferRelativeResize="0"/>
          <p:nvPr/>
        </p:nvPicPr>
        <p:blipFill rotWithShape="1">
          <a:blip r:embed="rId6">
            <a:alphaModFix/>
          </a:blip>
          <a:srcRect/>
          <a:stretch/>
        </p:blipFill>
        <p:spPr>
          <a:xfrm>
            <a:off x="0" y="3072978"/>
            <a:ext cx="4794727" cy="3241394"/>
          </a:xfrm>
          <a:prstGeom prst="rect">
            <a:avLst/>
          </a:prstGeom>
          <a:noFill/>
          <a:ln>
            <a:noFill/>
          </a:ln>
        </p:spPr>
      </p:pic>
      <p:sp>
        <p:nvSpPr>
          <p:cNvPr id="790" name="Shape 790"/>
          <p:cNvSpPr/>
          <p:nvPr/>
        </p:nvSpPr>
        <p:spPr>
          <a:xfrm>
            <a:off x="1438417" y="3576396"/>
            <a:ext cx="3058259" cy="1969609"/>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a:t>
            </a:r>
            <a:r>
              <a:rPr lang="en-US" sz="1800" u="sng">
                <a:solidFill>
                  <a:schemeClr val="hlink"/>
                </a:solidFill>
                <a:latin typeface="Rockwell"/>
                <a:ea typeface="Rockwell"/>
                <a:cs typeface="Rockwell"/>
                <a:sym typeface="Rockwell"/>
                <a:hlinkClick r:id="rId7"/>
              </a:rPr>
              <a:t>here</a:t>
            </a:r>
            <a:r>
              <a:rPr lang="en-US" sz="1800">
                <a:solidFill>
                  <a:schemeClr val="lt1"/>
                </a:solidFill>
                <a:latin typeface="Rockwell"/>
                <a:ea typeface="Rockwell"/>
                <a:cs typeface="Rockwell"/>
                <a:sym typeface="Rockwell"/>
              </a:rPr>
              <a:t> to do a virtual lab on bonding type (chart pictured below)</a:t>
            </a:r>
          </a:p>
        </p:txBody>
      </p:sp>
      <p:graphicFrame>
        <p:nvGraphicFramePr>
          <p:cNvPr id="791" name="Shape 791"/>
          <p:cNvGraphicFramePr/>
          <p:nvPr/>
        </p:nvGraphicFramePr>
        <p:xfrm>
          <a:off x="1994546" y="694756"/>
          <a:ext cx="3000000" cy="3000000"/>
        </p:xfrm>
        <a:graphic>
          <a:graphicData uri="http://schemas.openxmlformats.org/drawingml/2006/table">
            <a:tbl>
              <a:tblPr firstRow="1" bandRow="1">
                <a:noFill/>
                <a:tableStyleId>{607D1C51-4ADC-4752-B98D-56E9545C2C9E}</a:tableStyleId>
              </a:tblPr>
              <a:tblGrid>
                <a:gridCol w="1978475">
                  <a:extLst>
                    <a:ext uri="{9D8B030D-6E8A-4147-A177-3AD203B41FA5}">
                      <a16:colId xmlns:a16="http://schemas.microsoft.com/office/drawing/2014/main" val="20000"/>
                    </a:ext>
                  </a:extLst>
                </a:gridCol>
                <a:gridCol w="1978475">
                  <a:extLst>
                    <a:ext uri="{9D8B030D-6E8A-4147-A177-3AD203B41FA5}">
                      <a16:colId xmlns:a16="http://schemas.microsoft.com/office/drawing/2014/main" val="20001"/>
                    </a:ext>
                  </a:extLst>
                </a:gridCol>
                <a:gridCol w="1978475">
                  <a:extLst>
                    <a:ext uri="{9D8B030D-6E8A-4147-A177-3AD203B41FA5}">
                      <a16:colId xmlns:a16="http://schemas.microsoft.com/office/drawing/2014/main" val="20002"/>
                    </a:ext>
                  </a:extLst>
                </a:gridCol>
              </a:tblGrid>
              <a:tr h="330550">
                <a:tc>
                  <a:txBody>
                    <a:bodyPr/>
                    <a:lstStyle/>
                    <a:p>
                      <a:pPr marL="0" marR="0" lvl="0" indent="0" algn="ctr" rtl="0">
                        <a:spcBef>
                          <a:spcPts val="0"/>
                        </a:spcBef>
                        <a:buSzPct val="25000"/>
                        <a:buNone/>
                      </a:pPr>
                      <a:r>
                        <a:rPr lang="en-US" sz="1000" u="none" strike="noStrike" cap="none"/>
                        <a:t>Properties</a:t>
                      </a:r>
                    </a:p>
                  </a:txBody>
                  <a:tcPr marL="91450" marR="91450" marT="45725" marB="45725" anchor="ctr"/>
                </a:tc>
                <a:tc>
                  <a:txBody>
                    <a:bodyPr/>
                    <a:lstStyle/>
                    <a:p>
                      <a:pPr marL="0" marR="0" lvl="0" indent="0" algn="ctr" rtl="0">
                        <a:spcBef>
                          <a:spcPts val="0"/>
                        </a:spcBef>
                        <a:buSzPct val="25000"/>
                        <a:buNone/>
                      </a:pPr>
                      <a:r>
                        <a:rPr lang="en-US" sz="1000" u="none" strike="noStrike" cap="none"/>
                        <a:t>Ionic Compounds</a:t>
                      </a:r>
                    </a:p>
                  </a:txBody>
                  <a:tcPr marL="91450" marR="91450" marT="45725" marB="45725" anchor="ctr"/>
                </a:tc>
                <a:tc>
                  <a:txBody>
                    <a:bodyPr/>
                    <a:lstStyle/>
                    <a:p>
                      <a:pPr marL="0" marR="0" lvl="0" indent="0" algn="ctr" rtl="0">
                        <a:spcBef>
                          <a:spcPts val="0"/>
                        </a:spcBef>
                        <a:buSzPct val="25000"/>
                        <a:buNone/>
                      </a:pPr>
                      <a:r>
                        <a:rPr lang="en-US" sz="1000" u="none" strike="noStrike" cap="none"/>
                        <a:t>Covalent Compounds</a:t>
                      </a:r>
                    </a:p>
                  </a:txBody>
                  <a:tcPr marL="91450" marR="91450" marT="45725" marB="45725" anchor="ctr"/>
                </a:tc>
                <a:extLst>
                  <a:ext uri="{0D108BD9-81ED-4DB2-BD59-A6C34878D82A}">
                    <a16:rowId xmlns:a16="http://schemas.microsoft.com/office/drawing/2014/main" val="10000"/>
                  </a:ext>
                </a:extLst>
              </a:tr>
              <a:tr h="353200">
                <a:tc>
                  <a:txBody>
                    <a:bodyPr/>
                    <a:lstStyle/>
                    <a:p>
                      <a:pPr marL="0" marR="0" lvl="0" indent="0" algn="ctr" rtl="0">
                        <a:spcBef>
                          <a:spcPts val="0"/>
                        </a:spcBef>
                        <a:buSzPct val="25000"/>
                        <a:buNone/>
                      </a:pPr>
                      <a:r>
                        <a:rPr lang="en-US" sz="1000" u="none" strike="noStrike" cap="none"/>
                        <a:t>Melting/Boiling Points</a:t>
                      </a:r>
                    </a:p>
                  </a:txBody>
                  <a:tcPr marL="91450" marR="91450" marT="45725" marB="45725" anchor="ctr"/>
                </a:tc>
                <a:tc>
                  <a:txBody>
                    <a:bodyPr/>
                    <a:lstStyle/>
                    <a:p>
                      <a:pPr marL="0" marR="0" lvl="0" indent="0" algn="ctr" rtl="0">
                        <a:spcBef>
                          <a:spcPts val="0"/>
                        </a:spcBef>
                        <a:buSzPct val="25000"/>
                        <a:buNone/>
                      </a:pPr>
                      <a:r>
                        <a:rPr lang="en-US" sz="1000" u="none" strike="noStrike" cap="none"/>
                        <a:t>High</a:t>
                      </a:r>
                    </a:p>
                  </a:txBody>
                  <a:tcPr marL="91450" marR="91450" marT="45725" marB="45725" anchor="ctr"/>
                </a:tc>
                <a:tc>
                  <a:txBody>
                    <a:bodyPr/>
                    <a:lstStyle/>
                    <a:p>
                      <a:pPr marL="0" marR="0" lvl="0" indent="0" algn="ctr" rtl="0">
                        <a:spcBef>
                          <a:spcPts val="0"/>
                        </a:spcBef>
                        <a:buSzPct val="25000"/>
                        <a:buNone/>
                      </a:pPr>
                      <a:r>
                        <a:rPr lang="en-US" sz="1000" u="none" strike="noStrike" cap="none"/>
                        <a:t>Low except for some giant covalent molecules</a:t>
                      </a:r>
                    </a:p>
                  </a:txBody>
                  <a:tcPr marL="91450" marR="91450" marT="45725" marB="45725" anchor="ctr"/>
                </a:tc>
                <a:extLst>
                  <a:ext uri="{0D108BD9-81ED-4DB2-BD59-A6C34878D82A}">
                    <a16:rowId xmlns:a16="http://schemas.microsoft.com/office/drawing/2014/main" val="10001"/>
                  </a:ext>
                </a:extLst>
              </a:tr>
              <a:tr h="489025">
                <a:tc>
                  <a:txBody>
                    <a:bodyPr/>
                    <a:lstStyle/>
                    <a:p>
                      <a:pPr marL="0" marR="0" lvl="0" indent="0" algn="ctr" rtl="0">
                        <a:spcBef>
                          <a:spcPts val="0"/>
                        </a:spcBef>
                        <a:buSzPct val="25000"/>
                        <a:buNone/>
                      </a:pPr>
                      <a:r>
                        <a:rPr lang="en-US" sz="1000" u="none" strike="noStrike" cap="none"/>
                        <a:t>Electrical Conductivity</a:t>
                      </a:r>
                    </a:p>
                  </a:txBody>
                  <a:tcPr marL="91450" marR="91450" marT="45725" marB="45725" anchor="ctr"/>
                </a:tc>
                <a:tc>
                  <a:txBody>
                    <a:bodyPr/>
                    <a:lstStyle/>
                    <a:p>
                      <a:pPr marL="0" marR="0" lvl="0" indent="0" algn="ctr" rtl="0">
                        <a:spcBef>
                          <a:spcPts val="0"/>
                        </a:spcBef>
                        <a:buSzPct val="25000"/>
                        <a:buNone/>
                      </a:pPr>
                      <a:r>
                        <a:rPr lang="en-US" sz="1000" u="none" strike="noStrike" cap="none"/>
                        <a:t>Conduct electricity in molten and in aqueous solution</a:t>
                      </a:r>
                    </a:p>
                  </a:txBody>
                  <a:tcPr marL="91450" marR="91450" marT="45725" marB="45725" anchor="ctr"/>
                </a:tc>
                <a:tc>
                  <a:txBody>
                    <a:bodyPr/>
                    <a:lstStyle/>
                    <a:p>
                      <a:pPr marL="0" marR="0" lvl="0" indent="0" algn="ctr" rtl="0">
                        <a:spcBef>
                          <a:spcPts val="0"/>
                        </a:spcBef>
                        <a:buSzPct val="25000"/>
                        <a:buNone/>
                      </a:pPr>
                      <a:r>
                        <a:rPr lang="en-US" sz="1000" u="none" strike="noStrike" cap="none"/>
                        <a:t>Does not conduct electricity in any state when pure, may conduct in aqueous solution  (i.e., acids)</a:t>
                      </a:r>
                    </a:p>
                  </a:txBody>
                  <a:tcPr marL="91450" marR="91450" marT="45725" marB="45725" anchor="ctr"/>
                </a:tc>
                <a:extLst>
                  <a:ext uri="{0D108BD9-81ED-4DB2-BD59-A6C34878D82A}">
                    <a16:rowId xmlns:a16="http://schemas.microsoft.com/office/drawing/2014/main" val="10002"/>
                  </a:ext>
                </a:extLst>
              </a:tr>
              <a:tr h="489025">
                <a:tc>
                  <a:txBody>
                    <a:bodyPr/>
                    <a:lstStyle/>
                    <a:p>
                      <a:pPr marL="0" marR="0" lvl="0" indent="0" algn="ctr" rtl="0">
                        <a:spcBef>
                          <a:spcPts val="0"/>
                        </a:spcBef>
                        <a:buSzPct val="25000"/>
                        <a:buNone/>
                      </a:pPr>
                      <a:r>
                        <a:rPr lang="en-US" sz="1000" u="none" strike="noStrike" cap="none"/>
                        <a:t>Solubility in water and organic solvents</a:t>
                      </a:r>
                    </a:p>
                  </a:txBody>
                  <a:tcPr marL="91450" marR="91450" marT="45725" marB="45725" anchor="ctr"/>
                </a:tc>
                <a:tc>
                  <a:txBody>
                    <a:bodyPr/>
                    <a:lstStyle/>
                    <a:p>
                      <a:pPr marL="0" marR="0" lvl="0" indent="0" algn="ctr" rtl="0">
                        <a:spcBef>
                          <a:spcPts val="0"/>
                        </a:spcBef>
                        <a:buSzPct val="25000"/>
                        <a:buNone/>
                      </a:pPr>
                      <a:r>
                        <a:rPr lang="en-US" sz="1000" u="none" strike="noStrike" cap="none"/>
                        <a:t>Soluble in water</a:t>
                      </a:r>
                    </a:p>
                    <a:p>
                      <a:pPr marL="0" marR="0" lvl="0" indent="0" algn="ctr" rtl="0">
                        <a:spcBef>
                          <a:spcPts val="0"/>
                        </a:spcBef>
                        <a:buSzPct val="25000"/>
                        <a:buNone/>
                      </a:pPr>
                      <a:r>
                        <a:rPr lang="en-US" sz="1000" u="none" strike="noStrike" cap="none"/>
                        <a:t>Insoluble in organic solvent</a:t>
                      </a:r>
                    </a:p>
                  </a:txBody>
                  <a:tcPr marL="91450" marR="91450" marT="45725" marB="45725" anchor="ctr"/>
                </a:tc>
                <a:tc>
                  <a:txBody>
                    <a:bodyPr/>
                    <a:lstStyle/>
                    <a:p>
                      <a:pPr marL="0" marR="0" lvl="0" indent="0" algn="ctr" rtl="0">
                        <a:spcBef>
                          <a:spcPts val="0"/>
                        </a:spcBef>
                        <a:buSzPct val="25000"/>
                        <a:buNone/>
                      </a:pPr>
                      <a:r>
                        <a:rPr lang="en-US" sz="1000" u="none" strike="noStrike" cap="none"/>
                        <a:t>Insoluble in water, except for some simple molecule</a:t>
                      </a:r>
                    </a:p>
                    <a:p>
                      <a:pPr marL="0" marR="0" lvl="0" indent="0" algn="ctr" rtl="0">
                        <a:spcBef>
                          <a:spcPts val="0"/>
                        </a:spcBef>
                        <a:buSzPct val="25000"/>
                        <a:buNone/>
                      </a:pPr>
                      <a:r>
                        <a:rPr lang="en-US" sz="1000" u="none" strike="noStrike" cap="none"/>
                        <a:t>Soluble in organic solvent</a:t>
                      </a:r>
                    </a:p>
                  </a:txBody>
                  <a:tcPr marL="91450" marR="91450" marT="45725" marB="45725" anchor="ctr"/>
                </a:tc>
                <a:extLst>
                  <a:ext uri="{0D108BD9-81ED-4DB2-BD59-A6C34878D82A}">
                    <a16:rowId xmlns:a16="http://schemas.microsoft.com/office/drawing/2014/main" val="10003"/>
                  </a:ext>
                </a:extLst>
              </a:tr>
              <a:tr h="330550">
                <a:tc>
                  <a:txBody>
                    <a:bodyPr/>
                    <a:lstStyle/>
                    <a:p>
                      <a:pPr marL="0" marR="0" lvl="0" indent="0" algn="ctr" rtl="0">
                        <a:spcBef>
                          <a:spcPts val="0"/>
                        </a:spcBef>
                        <a:buSzPct val="25000"/>
                        <a:buNone/>
                      </a:pPr>
                      <a:r>
                        <a:rPr lang="en-US" sz="1000" u="none" strike="noStrike" cap="none"/>
                        <a:t>Volatility</a:t>
                      </a:r>
                    </a:p>
                  </a:txBody>
                  <a:tcPr marL="91450" marR="91450" marT="45725" marB="45725" anchor="ctr"/>
                </a:tc>
                <a:tc>
                  <a:txBody>
                    <a:bodyPr/>
                    <a:lstStyle/>
                    <a:p>
                      <a:pPr marL="0" marR="0" lvl="0" indent="0" algn="ctr" rtl="0">
                        <a:spcBef>
                          <a:spcPts val="0"/>
                        </a:spcBef>
                        <a:buSzPct val="25000"/>
                        <a:buNone/>
                      </a:pPr>
                      <a:r>
                        <a:rPr lang="en-US" sz="1000" u="none" strike="noStrike" cap="none"/>
                        <a:t>Not volatile</a:t>
                      </a:r>
                    </a:p>
                  </a:txBody>
                  <a:tcPr marL="91450" marR="91450" marT="45725" marB="45725" anchor="ctr"/>
                </a:tc>
                <a:tc>
                  <a:txBody>
                    <a:bodyPr/>
                    <a:lstStyle/>
                    <a:p>
                      <a:pPr marL="0" marR="0" lvl="0" indent="0" algn="ctr" rtl="0">
                        <a:spcBef>
                          <a:spcPts val="0"/>
                        </a:spcBef>
                        <a:buSzPct val="25000"/>
                        <a:buNone/>
                      </a:pPr>
                      <a:r>
                        <a:rPr lang="en-US" sz="1000" u="none" strike="noStrike" cap="none"/>
                        <a:t>Highly volatile</a:t>
                      </a:r>
                    </a:p>
                  </a:txBody>
                  <a:tcPr marL="91450" marR="91450" marT="45725" marB="45725" anchor="ctr"/>
                </a:tc>
                <a:extLst>
                  <a:ext uri="{0D108BD9-81ED-4DB2-BD59-A6C34878D82A}">
                    <a16:rowId xmlns:a16="http://schemas.microsoft.com/office/drawing/2014/main" val="10004"/>
                  </a:ext>
                </a:extLst>
              </a:tr>
            </a:tbl>
          </a:graphicData>
        </a:graphic>
      </p:graphicFrame>
      <p:sp>
        <p:nvSpPr>
          <p:cNvPr id="792" name="Shape 792"/>
          <p:cNvSpPr txBox="1"/>
          <p:nvPr/>
        </p:nvSpPr>
        <p:spPr>
          <a:xfrm>
            <a:off x="173551" y="935250"/>
            <a:ext cx="1638997" cy="1815881"/>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As the type of particles and forced of attraction in ionic and covalent compounds differ, their properties also differ!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Crystal Structure of Ionic Compounds</a:t>
            </a:r>
          </a:p>
        </p:txBody>
      </p:sp>
      <p:sp>
        <p:nvSpPr>
          <p:cNvPr id="798" name="Shape 79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99" name="Shape 799"/>
          <p:cNvSpPr txBox="1"/>
          <p:nvPr/>
        </p:nvSpPr>
        <p:spPr>
          <a:xfrm>
            <a:off x="119269" y="553152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p>
        </p:txBody>
      </p:sp>
      <p:sp>
        <p:nvSpPr>
          <p:cNvPr id="800" name="Shape 80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801" name="Shape 801"/>
          <p:cNvSpPr txBox="1"/>
          <p:nvPr/>
        </p:nvSpPr>
        <p:spPr>
          <a:xfrm>
            <a:off x="8150018" y="1851766"/>
            <a:ext cx="8747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802" name="Shape 802" descr="http://2012books.lardbucket.org/books/principles-of-general-chemistry-v1.0/section_06/ef1d43ca213e8e62a2b6f08fb431307c.jpg"/>
          <p:cNvPicPr preferRelativeResize="0"/>
          <p:nvPr/>
        </p:nvPicPr>
        <p:blipFill rotWithShape="1">
          <a:blip r:embed="rId5">
            <a:alphaModFix/>
          </a:blip>
          <a:srcRect/>
          <a:stretch/>
        </p:blipFill>
        <p:spPr>
          <a:xfrm>
            <a:off x="292145" y="1313123"/>
            <a:ext cx="7882337" cy="4156660"/>
          </a:xfrm>
          <a:prstGeom prst="rect">
            <a:avLst/>
          </a:prstGeom>
          <a:noFill/>
          <a:ln>
            <a:noFill/>
          </a:ln>
        </p:spPr>
      </p:pic>
      <p:pic>
        <p:nvPicPr>
          <p:cNvPr id="803" name="Shape 803" descr="http://chemwiki.ucdavis.edu/@api/deki/files/8649/=151ionic.GIF?revision=1&amp;size=bestfit&amp;width=256&amp;height=288"/>
          <p:cNvPicPr preferRelativeResize="0"/>
          <p:nvPr/>
        </p:nvPicPr>
        <p:blipFill rotWithShape="1">
          <a:blip r:embed="rId6">
            <a:alphaModFix/>
          </a:blip>
          <a:srcRect/>
          <a:stretch/>
        </p:blipFill>
        <p:spPr>
          <a:xfrm>
            <a:off x="4412771" y="1259882"/>
            <a:ext cx="3737248" cy="4209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Crystal Structure of Ionic Compounds</a:t>
            </a:r>
          </a:p>
        </p:txBody>
      </p:sp>
      <p:sp>
        <p:nvSpPr>
          <p:cNvPr id="809" name="Shape 809"/>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10" name="Shape 810"/>
          <p:cNvSpPr txBox="1"/>
          <p:nvPr/>
        </p:nvSpPr>
        <p:spPr>
          <a:xfrm>
            <a:off x="52388" y="6287094"/>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p>
        </p:txBody>
      </p:sp>
      <p:sp>
        <p:nvSpPr>
          <p:cNvPr id="811" name="Shape 811"/>
          <p:cNvSpPr txBox="1"/>
          <p:nvPr/>
        </p:nvSpPr>
        <p:spPr>
          <a:xfrm>
            <a:off x="8084753" y="-83964"/>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pic>
        <p:nvPicPr>
          <p:cNvPr id="812" name="Shape 812"/>
          <p:cNvPicPr preferRelativeResize="0"/>
          <p:nvPr/>
        </p:nvPicPr>
        <p:blipFill rotWithShape="1">
          <a:blip r:embed="rId4">
            <a:alphaModFix/>
          </a:blip>
          <a:srcRect/>
          <a:stretch/>
        </p:blipFill>
        <p:spPr>
          <a:xfrm>
            <a:off x="565225" y="1550504"/>
            <a:ext cx="7309955" cy="1993623"/>
          </a:xfrm>
          <a:prstGeom prst="rect">
            <a:avLst/>
          </a:prstGeom>
          <a:noFill/>
          <a:ln w="38100" cap="flat" cmpd="sng">
            <a:solidFill>
              <a:schemeClr val="accent1"/>
            </a:solidFill>
            <a:prstDash val="solid"/>
            <a:round/>
            <a:headEnd type="none" w="med" len="med"/>
            <a:tailEnd type="none" w="med" len="med"/>
          </a:ln>
        </p:spPr>
      </p:pic>
      <p:sp>
        <p:nvSpPr>
          <p:cNvPr id="813" name="Shape 813"/>
          <p:cNvSpPr txBox="1"/>
          <p:nvPr/>
        </p:nvSpPr>
        <p:spPr>
          <a:xfrm>
            <a:off x="808383" y="3815264"/>
            <a:ext cx="7580243"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The +2 and -2 ions attract each other more strongly than +1 attracts -1.</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The ions Mg</a:t>
            </a:r>
            <a:r>
              <a:rPr lang="en-US" sz="1800" baseline="30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and O</a:t>
            </a:r>
            <a:r>
              <a:rPr lang="en-US" sz="1800" baseline="30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are smaller than Na</a:t>
            </a:r>
            <a:r>
              <a:rPr lang="en-US" sz="1800" baseline="30000">
                <a:solidFill>
                  <a:schemeClr val="dk1"/>
                </a:solidFill>
                <a:latin typeface="Rockwell"/>
                <a:ea typeface="Rockwell"/>
                <a:cs typeface="Rockwell"/>
                <a:sym typeface="Rockwell"/>
              </a:rPr>
              <a:t>+1</a:t>
            </a:r>
            <a:r>
              <a:rPr lang="en-US" sz="1800">
                <a:solidFill>
                  <a:schemeClr val="dk1"/>
                </a:solidFill>
                <a:latin typeface="Rockwell"/>
                <a:ea typeface="Rockwell"/>
                <a:cs typeface="Rockwell"/>
                <a:sym typeface="Rockwell"/>
              </a:rPr>
              <a:t> and Cl</a:t>
            </a:r>
            <a:r>
              <a:rPr lang="en-US" sz="1800" baseline="30000">
                <a:solidFill>
                  <a:schemeClr val="dk1"/>
                </a:solidFill>
                <a:latin typeface="Rockwell"/>
                <a:ea typeface="Rockwell"/>
                <a:cs typeface="Rockwell"/>
                <a:sym typeface="Rockwell"/>
              </a:rPr>
              <a:t>-1</a:t>
            </a:r>
            <a:r>
              <a:rPr lang="en-US" sz="1800">
                <a:solidFill>
                  <a:schemeClr val="dk1"/>
                </a:solidFill>
                <a:latin typeface="Rockwell"/>
                <a:ea typeface="Rockwell"/>
                <a:cs typeface="Rockwell"/>
                <a:sym typeface="Rockwell"/>
              </a:rPr>
              <a:t>, therefore the ions can get closer together, increasing their electrostatic attractions.</a:t>
            </a:r>
          </a:p>
        </p:txBody>
      </p:sp>
      <p:sp>
        <p:nvSpPr>
          <p:cNvPr id="814" name="Shape 814"/>
          <p:cNvSpPr/>
          <p:nvPr/>
        </p:nvSpPr>
        <p:spPr>
          <a:xfrm>
            <a:off x="305193" y="3742823"/>
            <a:ext cx="7842536" cy="2120347"/>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15" name="Shape 815"/>
          <p:cNvSpPr txBox="1"/>
          <p:nvPr/>
        </p:nvSpPr>
        <p:spPr>
          <a:xfrm>
            <a:off x="8157538" y="1832152"/>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498474" y="-2168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Alloys and their Properties</a:t>
            </a:r>
          </a:p>
        </p:txBody>
      </p:sp>
      <p:sp>
        <p:nvSpPr>
          <p:cNvPr id="821" name="Shape 82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822" name="Shape 82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823" name="Shape 823" descr="solution"/>
          <p:cNvPicPr preferRelativeResize="0"/>
          <p:nvPr/>
        </p:nvPicPr>
        <p:blipFill rotWithShape="1">
          <a:blip r:embed="rId5">
            <a:alphaModFix/>
          </a:blip>
          <a:srcRect/>
          <a:stretch/>
        </p:blipFill>
        <p:spPr>
          <a:xfrm>
            <a:off x="174319" y="665537"/>
            <a:ext cx="5494709" cy="5293468"/>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824" name="Shape 824"/>
          <p:cNvPicPr preferRelativeResize="0"/>
          <p:nvPr/>
        </p:nvPicPr>
        <p:blipFill rotWithShape="1">
          <a:blip r:embed="rId6">
            <a:alphaModFix/>
          </a:blip>
          <a:srcRect/>
          <a:stretch/>
        </p:blipFill>
        <p:spPr>
          <a:xfrm>
            <a:off x="6026601" y="1326684"/>
            <a:ext cx="1670612" cy="2366962"/>
          </a:xfrm>
          <a:prstGeom prst="rect">
            <a:avLst/>
          </a:prstGeom>
          <a:noFill/>
          <a:ln w="19050" cap="flat" cmpd="sng">
            <a:solidFill>
              <a:srgbClr val="4C264C"/>
            </a:solidFill>
            <a:prstDash val="solid"/>
            <a:round/>
            <a:headEnd type="none" w="med" len="med"/>
            <a:tailEnd type="none" w="med" len="med"/>
          </a:ln>
        </p:spPr>
      </p:pic>
      <p:pic>
        <p:nvPicPr>
          <p:cNvPr id="825" name="Shape 825"/>
          <p:cNvPicPr preferRelativeResize="0"/>
          <p:nvPr/>
        </p:nvPicPr>
        <p:blipFill rotWithShape="1">
          <a:blip r:embed="rId7">
            <a:alphaModFix/>
          </a:blip>
          <a:srcRect/>
          <a:stretch/>
        </p:blipFill>
        <p:spPr>
          <a:xfrm>
            <a:off x="7314886" y="3506867"/>
            <a:ext cx="1670612" cy="2366962"/>
          </a:xfrm>
          <a:prstGeom prst="rect">
            <a:avLst/>
          </a:prstGeom>
          <a:noFill/>
          <a:ln w="12700" cap="flat" cmpd="sng">
            <a:solidFill>
              <a:schemeClr val="dk1"/>
            </a:solidFill>
            <a:prstDash val="solid"/>
            <a:round/>
            <a:headEnd type="none" w="med" len="med"/>
            <a:tailEnd type="none" w="med" len="med"/>
          </a:ln>
        </p:spPr>
      </p:pic>
      <p:sp>
        <p:nvSpPr>
          <p:cNvPr id="826" name="Shape 826"/>
          <p:cNvSpPr/>
          <p:nvPr/>
        </p:nvSpPr>
        <p:spPr>
          <a:xfrm>
            <a:off x="174319" y="4714875"/>
            <a:ext cx="5494709" cy="1195387"/>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27" name="Shape 827"/>
          <p:cNvSpPr txBox="1"/>
          <p:nvPr/>
        </p:nvSpPr>
        <p:spPr>
          <a:xfrm>
            <a:off x="0" y="6102905"/>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Shape 258"/>
          <p:cNvPicPr preferRelativeResize="0"/>
          <p:nvPr/>
        </p:nvPicPr>
        <p:blipFill rotWithShape="1">
          <a:blip r:embed="rId3">
            <a:alphaModFix/>
          </a:blip>
          <a:srcRect/>
          <a:stretch/>
        </p:blipFill>
        <p:spPr>
          <a:xfrm>
            <a:off x="462820" y="1105807"/>
            <a:ext cx="3561830" cy="4749107"/>
          </a:xfrm>
          <a:prstGeom prst="rect">
            <a:avLst/>
          </a:prstGeom>
          <a:noFill/>
          <a:ln>
            <a:noFill/>
          </a:ln>
        </p:spPr>
      </p:pic>
      <p:sp>
        <p:nvSpPr>
          <p:cNvPr id="259" name="Shape 259"/>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Identifying Purity of a Substance</a:t>
            </a:r>
          </a:p>
        </p:txBody>
      </p:sp>
      <p:sp>
        <p:nvSpPr>
          <p:cNvPr id="260" name="Shape 260"/>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61" name="Shape 261"/>
          <p:cNvSpPr txBox="1">
            <a:spLocks noGrp="1"/>
          </p:cNvSpPr>
          <p:nvPr>
            <p:ph type="body" idx="2"/>
          </p:nvPr>
        </p:nvSpPr>
        <p:spPr>
          <a:xfrm>
            <a:off x="4308517" y="1163815"/>
            <a:ext cx="3915521"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Impurities in a substance can change the percent composition by mass </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If more of a certain element is added from an impurity, then the percent mass of that element will increase and vice versa</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When heating a hydrate, the substance is heated several times to ensure the water is driven off</a:t>
            </a:r>
          </a:p>
          <a:p>
            <a:pPr marL="6858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Then you are simply left with the pure substance and no excess water</a:t>
            </a: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62" name="Shape 262"/>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lang="en-US" sz="1800">
                <a:solidFill>
                  <a:schemeClr val="dk1"/>
                </a:solidFill>
                <a:latin typeface="Rokkitt"/>
                <a:ea typeface="Rokkitt"/>
                <a:cs typeface="Rokkitt"/>
                <a:sym typeface="Rokkitt"/>
              </a:rPr>
              <a:t>		</a:t>
            </a:r>
          </a:p>
        </p:txBody>
      </p:sp>
      <p:sp>
        <p:nvSpPr>
          <p:cNvPr id="263" name="Shape 263"/>
          <p:cNvSpPr txBox="1"/>
          <p:nvPr/>
        </p:nvSpPr>
        <p:spPr>
          <a:xfrm>
            <a:off x="8065720" y="-62015"/>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4"/>
              </a:rPr>
              <a:t>Source</a:t>
            </a:r>
          </a:p>
        </p:txBody>
      </p:sp>
      <p:sp>
        <p:nvSpPr>
          <p:cNvPr id="264" name="Shape 264"/>
          <p:cNvSpPr txBox="1"/>
          <p:nvPr/>
        </p:nvSpPr>
        <p:spPr>
          <a:xfrm>
            <a:off x="8137627"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Video</a:t>
            </a:r>
          </a:p>
        </p:txBody>
      </p:sp>
      <p:sp>
        <p:nvSpPr>
          <p:cNvPr id="265" name="Shape 265"/>
          <p:cNvSpPr txBox="1"/>
          <p:nvPr/>
        </p:nvSpPr>
        <p:spPr>
          <a:xfrm>
            <a:off x="4414026" y="5424755"/>
            <a:ext cx="641144" cy="276998"/>
          </a:xfrm>
          <a:prstGeom prst="rect">
            <a:avLst/>
          </a:prstGeom>
          <a:solidFill>
            <a:schemeClr val="lt1"/>
          </a:solidFill>
          <a:ln>
            <a:noFill/>
          </a:ln>
        </p:spPr>
        <p:txBody>
          <a:bodyPr lIns="91425" tIns="45700" rIns="91425" bIns="45700" anchor="t" anchorCtr="0">
            <a:noAutofit/>
          </a:bodyPr>
          <a:lstStyle/>
          <a:p>
            <a:pPr marL="0" marR="0" lvl="0" indent="0" algn="just" rtl="0">
              <a:spcBef>
                <a:spcPts val="0"/>
              </a:spcBef>
              <a:buNone/>
            </a:pPr>
            <a:endParaRPr sz="1200">
              <a:solidFill>
                <a:schemeClr val="dk1"/>
              </a:solidFill>
              <a:latin typeface="Times New Roman"/>
              <a:ea typeface="Times New Roman"/>
              <a:cs typeface="Times New Roman"/>
              <a:sym typeface="Times New Roman"/>
            </a:endParaRPr>
          </a:p>
        </p:txBody>
      </p:sp>
      <p:pic>
        <p:nvPicPr>
          <p:cNvPr id="266" name="Shape 266"/>
          <p:cNvPicPr preferRelativeResize="0"/>
          <p:nvPr/>
        </p:nvPicPr>
        <p:blipFill rotWithShape="1">
          <a:blip r:embed="rId6">
            <a:alphaModFix/>
          </a:blip>
          <a:srcRect/>
          <a:stretch/>
        </p:blipFill>
        <p:spPr>
          <a:xfrm>
            <a:off x="614479" y="422927"/>
            <a:ext cx="7894632" cy="634691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67" name="Shape 267"/>
          <p:cNvSpPr/>
          <p:nvPr/>
        </p:nvSpPr>
        <p:spPr>
          <a:xfrm>
            <a:off x="373016" y="3606535"/>
            <a:ext cx="8494128" cy="3188675"/>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67"/>
                                        </p:tgtEl>
                                      </p:cBhvr>
                                    </p:animEffect>
                                    <p:set>
                                      <p:cBhvr>
                                        <p:cTn id="15" dur="1" fill="hold">
                                          <p:stCondLst>
                                            <p:cond delay="2000"/>
                                          </p:stCondLst>
                                        </p:cTn>
                                        <p:tgtEl>
                                          <p:spTgt spid="26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67"/>
                                        </p:tgtEl>
                                        <p:attrNameLst>
                                          <p:attrName>style.visibility</p:attrName>
                                        </p:attrNameLst>
                                      </p:cBhvr>
                                      <p:to>
                                        <p:strVal val="visible"/>
                                      </p:to>
                                    </p:set>
                                    <p:animEffect transition="in" filter="fade">
                                      <p:cBhvr>
                                        <p:cTn id="18" dur="500"/>
                                        <p:tgtEl>
                                          <p:spTgt spid="267"/>
                                        </p:tgtEl>
                                      </p:cBhvr>
                                    </p:animEffect>
                                  </p:childTnLst>
                                </p:cTn>
                              </p:par>
                              <p:par>
                                <p:cTn id="19" presetID="10" presetClass="entr" presetSubtype="0" fill="hold" nodeType="withEffect">
                                  <p:stCondLst>
                                    <p:cond delay="0"/>
                                  </p:stCondLst>
                                  <p:childTnLst>
                                    <p:set>
                                      <p:cBhvr>
                                        <p:cTn id="20" dur="1" fill="hold">
                                          <p:stCondLst>
                                            <p:cond delay="0"/>
                                          </p:stCondLst>
                                        </p:cTn>
                                        <p:tgtEl>
                                          <p:spTgt spid="267"/>
                                        </p:tgtEl>
                                        <p:attrNameLst>
                                          <p:attrName>style.visibility</p:attrName>
                                        </p:attrNameLst>
                                      </p:cBhvr>
                                      <p:to>
                                        <p:strVal val="visible"/>
                                      </p:to>
                                    </p:set>
                                    <p:animEffect transition="in" filter="fade">
                                      <p:cBhvr>
                                        <p:cTn id="21"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Shape 832" descr="http://www.dynamicscience.com.au/tester/solutions1/war/metallurgy/metalsconductalloys.gif"/>
          <p:cNvPicPr preferRelativeResize="0"/>
          <p:nvPr/>
        </p:nvPicPr>
        <p:blipFill rotWithShape="1">
          <a:blip r:embed="rId3">
            <a:alphaModFix/>
          </a:blip>
          <a:srcRect/>
          <a:stretch/>
        </p:blipFill>
        <p:spPr>
          <a:xfrm>
            <a:off x="-45910" y="-1086150"/>
            <a:ext cx="8174423" cy="7574970"/>
          </a:xfrm>
          <a:prstGeom prst="rect">
            <a:avLst/>
          </a:prstGeom>
          <a:noFill/>
          <a:ln>
            <a:noFill/>
          </a:ln>
        </p:spPr>
      </p:pic>
      <p:sp>
        <p:nvSpPr>
          <p:cNvPr id="833" name="Shape 833"/>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Alloys!</a:t>
            </a:r>
          </a:p>
        </p:txBody>
      </p:sp>
      <p:sp>
        <p:nvSpPr>
          <p:cNvPr id="834" name="Shape 83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35" name="Shape 83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836" name="Shape 83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837" name="Shape 837"/>
          <p:cNvSpPr txBox="1"/>
          <p:nvPr/>
        </p:nvSpPr>
        <p:spPr>
          <a:xfrm>
            <a:off x="0" y="6334780"/>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p>
        </p:txBody>
      </p:sp>
      <p:pic>
        <p:nvPicPr>
          <p:cNvPr id="838" name="Shape 838"/>
          <p:cNvPicPr preferRelativeResize="0"/>
          <p:nvPr/>
        </p:nvPicPr>
        <p:blipFill rotWithShape="1">
          <a:blip r:embed="rId6">
            <a:alphaModFix/>
          </a:blip>
          <a:srcRect/>
          <a:stretch/>
        </p:blipFill>
        <p:spPr>
          <a:xfrm>
            <a:off x="23300" y="2203136"/>
            <a:ext cx="9181591" cy="382566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Shape 843"/>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Metallic Solids - Characteristics</a:t>
            </a:r>
          </a:p>
        </p:txBody>
      </p:sp>
      <p:sp>
        <p:nvSpPr>
          <p:cNvPr id="844" name="Shape 84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845" name="Shape 845"/>
          <p:cNvSpPr txBox="1"/>
          <p:nvPr/>
        </p:nvSpPr>
        <p:spPr>
          <a:xfrm>
            <a:off x="0" y="618807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p>
        </p:txBody>
      </p:sp>
      <p:sp>
        <p:nvSpPr>
          <p:cNvPr id="846" name="Shape 84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847" name="Shape 847" descr="http://a.files.bbci.co.uk/bam/live/content/z7ydxnb/small"/>
          <p:cNvPicPr preferRelativeResize="0"/>
          <p:nvPr/>
        </p:nvPicPr>
        <p:blipFill rotWithShape="1">
          <a:blip r:embed="rId5">
            <a:alphaModFix/>
          </a:blip>
          <a:srcRect/>
          <a:stretch/>
        </p:blipFill>
        <p:spPr>
          <a:xfrm>
            <a:off x="6066937" y="3333687"/>
            <a:ext cx="2567677" cy="2440982"/>
          </a:xfrm>
          <a:prstGeom prst="rect">
            <a:avLst/>
          </a:prstGeom>
          <a:noFill/>
          <a:ln>
            <a:noFill/>
          </a:ln>
        </p:spPr>
      </p:pic>
      <p:pic>
        <p:nvPicPr>
          <p:cNvPr id="848" name="Shape 848" descr="http://intranet.micds.org/upper/science/chem_02/chem_text_'02/secondsemester/newchaps/solutionscolligativeprops/images/brass.gif"/>
          <p:cNvPicPr preferRelativeResize="0"/>
          <p:nvPr/>
        </p:nvPicPr>
        <p:blipFill rotWithShape="1">
          <a:blip r:embed="rId6">
            <a:alphaModFix/>
          </a:blip>
          <a:srcRect/>
          <a:stretch/>
        </p:blipFill>
        <p:spPr>
          <a:xfrm>
            <a:off x="455679" y="710004"/>
            <a:ext cx="6382442" cy="2803767"/>
          </a:xfrm>
          <a:prstGeom prst="rect">
            <a:avLst/>
          </a:prstGeom>
          <a:noFill/>
          <a:ln>
            <a:noFill/>
          </a:ln>
        </p:spPr>
      </p:pic>
      <p:pic>
        <p:nvPicPr>
          <p:cNvPr id="849" name="Shape 849" descr="https://upload.wikimedia.org/wikipedia/commons/thumb/1/19/Interstitial_solute.svg/2000px-Interstitial_solute.svg.png"/>
          <p:cNvPicPr preferRelativeResize="0"/>
          <p:nvPr/>
        </p:nvPicPr>
        <p:blipFill rotWithShape="1">
          <a:blip r:embed="rId7">
            <a:alphaModFix/>
          </a:blip>
          <a:srcRect/>
          <a:stretch/>
        </p:blipFill>
        <p:spPr>
          <a:xfrm>
            <a:off x="2077408" y="3617123"/>
            <a:ext cx="2367799" cy="236424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Properties of Metallic Solids</a:t>
            </a:r>
          </a:p>
        </p:txBody>
      </p:sp>
      <p:sp>
        <p:nvSpPr>
          <p:cNvPr id="855" name="Shape 855"/>
          <p:cNvSpPr txBox="1"/>
          <p:nvPr/>
        </p:nvSpPr>
        <p:spPr>
          <a:xfrm>
            <a:off x="0" y="6311182"/>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p>
        </p:txBody>
      </p:sp>
      <p:pic>
        <p:nvPicPr>
          <p:cNvPr id="856" name="Shape 856" descr="solution"/>
          <p:cNvPicPr preferRelativeResize="0"/>
          <p:nvPr/>
        </p:nvPicPr>
        <p:blipFill rotWithShape="1">
          <a:blip r:embed="rId3">
            <a:alphaModFix/>
          </a:blip>
          <a:srcRect/>
          <a:stretch/>
        </p:blipFill>
        <p:spPr>
          <a:xfrm>
            <a:off x="455679" y="1306104"/>
            <a:ext cx="7429364" cy="459970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857" name="Shape 857"/>
          <p:cNvSpPr/>
          <p:nvPr/>
        </p:nvSpPr>
        <p:spPr>
          <a:xfrm>
            <a:off x="250414" y="4306957"/>
            <a:ext cx="7866685" cy="1789043"/>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58" name="Shape 858"/>
          <p:cNvSpPr txBox="1"/>
          <p:nvPr/>
        </p:nvSpPr>
        <p:spPr>
          <a:xfrm>
            <a:off x="8357857"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859" name="Shape 859"/>
          <p:cNvSpPr txBox="1"/>
          <p:nvPr/>
        </p:nvSpPr>
        <p:spPr>
          <a:xfrm>
            <a:off x="8290017" y="-58308"/>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Covalent Compounds - Interactions</a:t>
            </a:r>
          </a:p>
        </p:txBody>
      </p:sp>
      <p:sp>
        <p:nvSpPr>
          <p:cNvPr id="865" name="Shape 86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66" name="Shape 866"/>
          <p:cNvSpPr txBox="1"/>
          <p:nvPr/>
        </p:nvSpPr>
        <p:spPr>
          <a:xfrm>
            <a:off x="0" y="632443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p>
        </p:txBody>
      </p:sp>
      <p:sp>
        <p:nvSpPr>
          <p:cNvPr id="867" name="Shape 86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868" name="Shape 86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869" name="Shape 869" descr="http://www.philosophyib.com/3/images/slides/gvsd.jpg"/>
          <p:cNvPicPr preferRelativeResize="0"/>
          <p:nvPr/>
        </p:nvPicPr>
        <p:blipFill rotWithShape="1">
          <a:blip r:embed="rId5">
            <a:alphaModFix/>
          </a:blip>
          <a:srcRect/>
          <a:stretch/>
        </p:blipFill>
        <p:spPr>
          <a:xfrm>
            <a:off x="159679" y="1386254"/>
            <a:ext cx="5372099" cy="4762499"/>
          </a:xfrm>
          <a:prstGeom prst="rect">
            <a:avLst/>
          </a:prstGeom>
          <a:noFill/>
          <a:ln w="38100" cap="flat" cmpd="sng">
            <a:solidFill>
              <a:schemeClr val="accent1"/>
            </a:solidFill>
            <a:prstDash val="solid"/>
            <a:round/>
            <a:headEnd type="none" w="med" len="med"/>
            <a:tailEnd type="none" w="med" len="med"/>
          </a:ln>
        </p:spPr>
      </p:pic>
      <p:sp>
        <p:nvSpPr>
          <p:cNvPr id="870" name="Shape 870"/>
          <p:cNvSpPr txBox="1"/>
          <p:nvPr/>
        </p:nvSpPr>
        <p:spPr>
          <a:xfrm>
            <a:off x="5735910" y="833854"/>
            <a:ext cx="2186860" cy="5355312"/>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SzPct val="25000"/>
              <a:buNone/>
            </a:pPr>
            <a:r>
              <a:rPr lang="en-US" sz="1800">
                <a:solidFill>
                  <a:schemeClr val="lt1"/>
                </a:solidFill>
                <a:latin typeface="Rockwell"/>
                <a:ea typeface="Rockwell"/>
                <a:cs typeface="Rockwell"/>
                <a:sym typeface="Rockwell"/>
              </a:rPr>
              <a:t>Diamond’s carbon atoms are more connected in a three dimensional structure, adding strength to the network.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Covalent Solids</a:t>
            </a:r>
          </a:p>
        </p:txBody>
      </p:sp>
      <p:pic>
        <p:nvPicPr>
          <p:cNvPr id="876" name="Shape 876"/>
          <p:cNvPicPr preferRelativeResize="0"/>
          <p:nvPr/>
        </p:nvPicPr>
        <p:blipFill rotWithShape="1">
          <a:blip r:embed="rId3">
            <a:alphaModFix/>
          </a:blip>
          <a:srcRect t="11168"/>
          <a:stretch/>
        </p:blipFill>
        <p:spPr>
          <a:xfrm>
            <a:off x="133631" y="1076617"/>
            <a:ext cx="7921156" cy="3606846"/>
          </a:xfrm>
          <a:prstGeom prst="rect">
            <a:avLst/>
          </a:prstGeom>
          <a:noFill/>
          <a:ln w="38100" cap="flat" cmpd="sng">
            <a:solidFill>
              <a:schemeClr val="accent1"/>
            </a:solidFill>
            <a:prstDash val="solid"/>
            <a:round/>
            <a:headEnd type="none" w="med" len="med"/>
            <a:tailEnd type="none" w="med" len="med"/>
          </a:ln>
        </p:spPr>
      </p:pic>
      <p:pic>
        <p:nvPicPr>
          <p:cNvPr id="877" name="Shape 877"/>
          <p:cNvPicPr preferRelativeResize="0"/>
          <p:nvPr/>
        </p:nvPicPr>
        <p:blipFill rotWithShape="1">
          <a:blip r:embed="rId4">
            <a:alphaModFix/>
          </a:blip>
          <a:srcRect/>
          <a:stretch/>
        </p:blipFill>
        <p:spPr>
          <a:xfrm>
            <a:off x="1997783" y="5088835"/>
            <a:ext cx="4869929" cy="680902"/>
          </a:xfrm>
          <a:prstGeom prst="rect">
            <a:avLst/>
          </a:prstGeom>
          <a:noFill/>
          <a:ln>
            <a:noFill/>
          </a:ln>
        </p:spPr>
      </p:pic>
      <p:sp>
        <p:nvSpPr>
          <p:cNvPr id="878" name="Shape 878"/>
          <p:cNvSpPr/>
          <p:nvPr/>
        </p:nvSpPr>
        <p:spPr>
          <a:xfrm>
            <a:off x="1709530" y="4916105"/>
            <a:ext cx="5433391" cy="1026359"/>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79" name="Shape 879"/>
          <p:cNvSpPr txBox="1"/>
          <p:nvPr/>
        </p:nvSpPr>
        <p:spPr>
          <a:xfrm>
            <a:off x="0" y="6325741"/>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p>
        </p:txBody>
      </p:sp>
      <p:sp>
        <p:nvSpPr>
          <p:cNvPr id="880" name="Shape 88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p:txBody>
      </p:sp>
      <p:sp>
        <p:nvSpPr>
          <p:cNvPr id="881" name="Shape 88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p:nvPr/>
        </p:nvSpPr>
        <p:spPr>
          <a:xfrm>
            <a:off x="4288762" y="1033670"/>
            <a:ext cx="3831562" cy="4814962"/>
          </a:xfrm>
          <a:prstGeom prst="rect">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Rockwell"/>
                <a:ea typeface="Rockwell"/>
                <a:cs typeface="Rockwell"/>
                <a:sym typeface="Rockwell"/>
              </a:rPr>
              <a:t>Iodine (I</a:t>
            </a:r>
            <a:r>
              <a:rPr lang="en-US" sz="1800" b="1" baseline="-25000">
                <a:solidFill>
                  <a:schemeClr val="lt1"/>
                </a:solidFill>
                <a:latin typeface="Rockwell"/>
                <a:ea typeface="Rockwell"/>
                <a:cs typeface="Rockwell"/>
                <a:sym typeface="Rockwell"/>
              </a:rPr>
              <a:t>2</a:t>
            </a:r>
            <a:r>
              <a:rPr lang="en-US" sz="1800" b="1">
                <a:solidFill>
                  <a:schemeClr val="lt1"/>
                </a:solidFill>
                <a:latin typeface="Rockwell"/>
                <a:ea typeface="Rockwell"/>
                <a:cs typeface="Rockwell"/>
                <a:sym typeface="Rockwell"/>
              </a:rPr>
              <a:t>)</a:t>
            </a: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87" name="Shape 887"/>
          <p:cNvSpPr/>
          <p:nvPr/>
        </p:nvSpPr>
        <p:spPr>
          <a:xfrm>
            <a:off x="304800" y="1033670"/>
            <a:ext cx="3831562" cy="4814962"/>
          </a:xfrm>
          <a:prstGeom prst="rect">
            <a:avLst/>
          </a:prstGeom>
          <a:gradFill>
            <a:gsLst>
              <a:gs pos="0">
                <a:schemeClr val="dk1"/>
              </a:gs>
              <a:gs pos="100000">
                <a:srgbClr val="949494"/>
              </a:gs>
            </a:gsLst>
            <a:lin ang="5400000" scaled="0"/>
          </a:gradFill>
          <a:ln w="12700" cap="flat" cmpd="sng">
            <a:solidFill>
              <a:schemeClr val="dk1"/>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b="1">
                <a:solidFill>
                  <a:schemeClr val="lt1"/>
                </a:solidFill>
                <a:latin typeface="Rockwell"/>
                <a:ea typeface="Rockwell"/>
                <a:cs typeface="Rockwell"/>
                <a:sym typeface="Rockwell"/>
              </a:rPr>
              <a:t>Water (H</a:t>
            </a:r>
            <a:r>
              <a:rPr lang="en-US" sz="1800" b="1" baseline="-25000">
                <a:solidFill>
                  <a:schemeClr val="lt1"/>
                </a:solidFill>
                <a:latin typeface="Rockwell"/>
                <a:ea typeface="Rockwell"/>
                <a:cs typeface="Rockwell"/>
                <a:sym typeface="Rockwell"/>
              </a:rPr>
              <a:t>2</a:t>
            </a:r>
            <a:r>
              <a:rPr lang="en-US" sz="1800" b="1">
                <a:solidFill>
                  <a:schemeClr val="lt1"/>
                </a:solidFill>
                <a:latin typeface="Rockwell"/>
                <a:ea typeface="Rockwell"/>
                <a:cs typeface="Rockwell"/>
                <a:sym typeface="Rockwell"/>
              </a:rPr>
              <a:t>O)</a:t>
            </a: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888" name="Shape 888"/>
          <p:cNvSpPr txBox="1">
            <a:spLocks noGrp="1"/>
          </p:cNvSpPr>
          <p:nvPr>
            <p:ph type="title"/>
          </p:nvPr>
        </p:nvSpPr>
        <p:spPr>
          <a:xfrm>
            <a:off x="498474" y="-963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Molecular Compounds - Interactions</a:t>
            </a:r>
          </a:p>
        </p:txBody>
      </p:sp>
      <p:sp>
        <p:nvSpPr>
          <p:cNvPr id="889" name="Shape 88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890" name="Shape 89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891" name="Shape 891"/>
          <p:cNvSpPr txBox="1"/>
          <p:nvPr/>
        </p:nvSpPr>
        <p:spPr>
          <a:xfrm>
            <a:off x="0" y="6211669"/>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p>
        </p:txBody>
      </p:sp>
      <p:pic>
        <p:nvPicPr>
          <p:cNvPr id="892" name="Shape 892" descr="http://www.chemguide.co.uk/atoms/structures/ice.GIF"/>
          <p:cNvPicPr preferRelativeResize="0"/>
          <p:nvPr/>
        </p:nvPicPr>
        <p:blipFill rotWithShape="1">
          <a:blip r:embed="rId5">
            <a:alphaModFix/>
          </a:blip>
          <a:srcRect/>
          <a:stretch/>
        </p:blipFill>
        <p:spPr>
          <a:xfrm>
            <a:off x="421108" y="3353510"/>
            <a:ext cx="3458089" cy="2253426"/>
          </a:xfrm>
          <a:prstGeom prst="rect">
            <a:avLst/>
          </a:prstGeom>
          <a:noFill/>
          <a:ln>
            <a:noFill/>
          </a:ln>
        </p:spPr>
      </p:pic>
      <p:pic>
        <p:nvPicPr>
          <p:cNvPr id="893" name="Shape 893" descr="http://www.chemguide.co.uk/atoms/structures/i2.GIF"/>
          <p:cNvPicPr preferRelativeResize="0"/>
          <p:nvPr/>
        </p:nvPicPr>
        <p:blipFill rotWithShape="1">
          <a:blip r:embed="rId6">
            <a:alphaModFix/>
          </a:blip>
          <a:srcRect/>
          <a:stretch/>
        </p:blipFill>
        <p:spPr>
          <a:xfrm>
            <a:off x="5294382" y="1712242"/>
            <a:ext cx="1820316" cy="1686033"/>
          </a:xfrm>
          <a:prstGeom prst="rect">
            <a:avLst/>
          </a:prstGeom>
          <a:noFill/>
          <a:ln>
            <a:noFill/>
          </a:ln>
        </p:spPr>
      </p:pic>
      <p:pic>
        <p:nvPicPr>
          <p:cNvPr id="894" name="Shape 894"/>
          <p:cNvPicPr preferRelativeResize="0"/>
          <p:nvPr/>
        </p:nvPicPr>
        <p:blipFill rotWithShape="1">
          <a:blip r:embed="rId7">
            <a:alphaModFix/>
          </a:blip>
          <a:srcRect/>
          <a:stretch/>
        </p:blipFill>
        <p:spPr>
          <a:xfrm>
            <a:off x="4409080" y="4272612"/>
            <a:ext cx="3590924" cy="1438275"/>
          </a:xfrm>
          <a:prstGeom prst="rect">
            <a:avLst/>
          </a:prstGeom>
          <a:noFill/>
          <a:ln>
            <a:noFill/>
          </a:ln>
        </p:spPr>
      </p:pic>
      <p:sp>
        <p:nvSpPr>
          <p:cNvPr id="895" name="Shape 895"/>
          <p:cNvSpPr txBox="1"/>
          <p:nvPr/>
        </p:nvSpPr>
        <p:spPr>
          <a:xfrm>
            <a:off x="4409080" y="3515314"/>
            <a:ext cx="346271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Non-Polar Covalent compounds align according to LDF’s as a solid. </a:t>
            </a:r>
          </a:p>
        </p:txBody>
      </p:sp>
      <p:sp>
        <p:nvSpPr>
          <p:cNvPr id="896" name="Shape 896"/>
          <p:cNvSpPr txBox="1"/>
          <p:nvPr/>
        </p:nvSpPr>
        <p:spPr>
          <a:xfrm>
            <a:off x="304801" y="2146843"/>
            <a:ext cx="3831562"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Polar Covalent compounds align according to dipole-dipole interactions.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535827" y="1566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Molecular Compound Interactions</a:t>
            </a:r>
          </a:p>
        </p:txBody>
      </p:sp>
      <p:sp>
        <p:nvSpPr>
          <p:cNvPr id="902" name="Shape 902"/>
          <p:cNvSpPr txBox="1"/>
          <p:nvPr/>
        </p:nvSpPr>
        <p:spPr>
          <a:xfrm>
            <a:off x="0" y="6334780"/>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p>
        </p:txBody>
      </p:sp>
      <p:sp>
        <p:nvSpPr>
          <p:cNvPr id="903" name="Shape 90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pic>
        <p:nvPicPr>
          <p:cNvPr id="904" name="Shape 904"/>
          <p:cNvPicPr preferRelativeResize="0"/>
          <p:nvPr/>
        </p:nvPicPr>
        <p:blipFill rotWithShape="1">
          <a:blip r:embed="rId4">
            <a:alphaModFix/>
          </a:blip>
          <a:srcRect/>
          <a:stretch/>
        </p:blipFill>
        <p:spPr>
          <a:xfrm>
            <a:off x="1771693" y="708022"/>
            <a:ext cx="4839226" cy="1530852"/>
          </a:xfrm>
          <a:prstGeom prst="rect">
            <a:avLst/>
          </a:prstGeom>
          <a:noFill/>
          <a:ln>
            <a:noFill/>
          </a:ln>
        </p:spPr>
      </p:pic>
      <p:pic>
        <p:nvPicPr>
          <p:cNvPr id="905" name="Shape 905"/>
          <p:cNvPicPr preferRelativeResize="0"/>
          <p:nvPr/>
        </p:nvPicPr>
        <p:blipFill rotWithShape="1">
          <a:blip r:embed="rId5">
            <a:alphaModFix/>
          </a:blip>
          <a:srcRect/>
          <a:stretch/>
        </p:blipFill>
        <p:spPr>
          <a:xfrm>
            <a:off x="343596" y="2918141"/>
            <a:ext cx="8302858" cy="497186"/>
          </a:xfrm>
          <a:prstGeom prst="rect">
            <a:avLst/>
          </a:prstGeom>
          <a:noFill/>
          <a:ln>
            <a:noFill/>
          </a:ln>
        </p:spPr>
      </p:pic>
      <p:pic>
        <p:nvPicPr>
          <p:cNvPr id="906" name="Shape 906"/>
          <p:cNvPicPr preferRelativeResize="0"/>
          <p:nvPr/>
        </p:nvPicPr>
        <p:blipFill rotWithShape="1">
          <a:blip r:embed="rId6">
            <a:alphaModFix/>
          </a:blip>
          <a:srcRect/>
          <a:stretch/>
        </p:blipFill>
        <p:spPr>
          <a:xfrm>
            <a:off x="2828830" y="2391011"/>
            <a:ext cx="2895600" cy="238124"/>
          </a:xfrm>
          <a:prstGeom prst="rect">
            <a:avLst/>
          </a:prstGeom>
          <a:noFill/>
          <a:ln>
            <a:noFill/>
          </a:ln>
        </p:spPr>
      </p:pic>
      <p:sp>
        <p:nvSpPr>
          <p:cNvPr id="907" name="Shape 907"/>
          <p:cNvSpPr/>
          <p:nvPr/>
        </p:nvSpPr>
        <p:spPr>
          <a:xfrm>
            <a:off x="2235121" y="2389666"/>
            <a:ext cx="3991436" cy="438703"/>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pic>
        <p:nvPicPr>
          <p:cNvPr id="908" name="Shape 908"/>
          <p:cNvPicPr preferRelativeResize="0"/>
          <p:nvPr/>
        </p:nvPicPr>
        <p:blipFill rotWithShape="1">
          <a:blip r:embed="rId7">
            <a:alphaModFix/>
          </a:blip>
          <a:srcRect/>
          <a:stretch/>
        </p:blipFill>
        <p:spPr>
          <a:xfrm>
            <a:off x="1471612" y="3508216"/>
            <a:ext cx="6200775" cy="2733675"/>
          </a:xfrm>
          <a:prstGeom prst="rect">
            <a:avLst/>
          </a:prstGeom>
          <a:noFill/>
          <a:ln>
            <a:noFill/>
          </a:ln>
        </p:spPr>
      </p:pic>
      <p:sp>
        <p:nvSpPr>
          <p:cNvPr id="909" name="Shape 909"/>
          <p:cNvSpPr/>
          <p:nvPr/>
        </p:nvSpPr>
        <p:spPr>
          <a:xfrm>
            <a:off x="1403045" y="3415326"/>
            <a:ext cx="6098532" cy="2826564"/>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910" name="Shape 910"/>
          <p:cNvSpPr txBox="1"/>
          <p:nvPr/>
        </p:nvSpPr>
        <p:spPr>
          <a:xfrm>
            <a:off x="2195223" y="1038546"/>
            <a:ext cx="3984449" cy="1200329"/>
          </a:xfrm>
          <a:prstGeom prst="rect">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a. Covalent bonds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b. Hydrogen bonds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c. Dipole-dipole interactions</a:t>
            </a:r>
          </a:p>
          <a:p>
            <a:pPr marL="0" marR="0" lvl="0" indent="0" algn="l" rtl="0">
              <a:spcBef>
                <a:spcPts val="0"/>
              </a:spcBef>
              <a:buSzPct val="25000"/>
              <a:buNone/>
            </a:pPr>
            <a:r>
              <a:rPr lang="en-US" sz="1800">
                <a:solidFill>
                  <a:schemeClr val="dk1"/>
                </a:solidFill>
                <a:latin typeface="Times New Roman"/>
                <a:ea typeface="Times New Roman"/>
                <a:cs typeface="Times New Roman"/>
                <a:sym typeface="Times New Roman"/>
              </a:rPr>
              <a:t>d. London Dispersion Forces</a:t>
            </a:r>
          </a:p>
        </p:txBody>
      </p:sp>
      <p:sp>
        <p:nvSpPr>
          <p:cNvPr id="911" name="Shape 911"/>
          <p:cNvSpPr txBox="1"/>
          <p:nvPr/>
        </p:nvSpPr>
        <p:spPr>
          <a:xfrm>
            <a:off x="81116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8"/>
              </a:rPr>
              <a:t>Video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title"/>
          </p:nvPr>
        </p:nvSpPr>
        <p:spPr>
          <a:xfrm>
            <a:off x="1296767" y="3124200"/>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#3</a:t>
            </a:r>
          </a:p>
        </p:txBody>
      </p:sp>
      <p:sp>
        <p:nvSpPr>
          <p:cNvPr id="917" name="Shape 917"/>
          <p:cNvSpPr txBox="1">
            <a:spLocks noGrp="1"/>
          </p:cNvSpPr>
          <p:nvPr>
            <p:ph type="body" idx="1"/>
          </p:nvPr>
        </p:nvSpPr>
        <p:spPr>
          <a:xfrm>
            <a:off x="1705428" y="4495800"/>
            <a:ext cx="621937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Chemical Reactions</a:t>
            </a:r>
          </a:p>
        </p:txBody>
      </p:sp>
      <p:pic>
        <p:nvPicPr>
          <p:cNvPr id="918" name="Shape 918"/>
          <p:cNvPicPr preferRelativeResize="0"/>
          <p:nvPr/>
        </p:nvPicPr>
        <p:blipFill rotWithShape="1">
          <a:blip r:embed="rId3">
            <a:alphaModFix/>
          </a:blip>
          <a:srcRect/>
          <a:stretch/>
        </p:blipFill>
        <p:spPr>
          <a:xfrm>
            <a:off x="2496677" y="1078162"/>
            <a:ext cx="5962858" cy="1849522"/>
          </a:xfrm>
          <a:prstGeom prst="rect">
            <a:avLst/>
          </a:prstGeom>
          <a:noFill/>
          <a:ln w="76200" cap="flat" cmpd="sng">
            <a:solidFill>
              <a:schemeClr val="accent4"/>
            </a:solidFill>
            <a:prstDash val="solid"/>
            <a:round/>
            <a:headEnd type="none" w="med" len="med"/>
            <a:tailEnd type="none" w="med" len="me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p:nvPr/>
        </p:nvSpPr>
        <p:spPr>
          <a:xfrm>
            <a:off x="371317" y="966345"/>
            <a:ext cx="6181611" cy="48320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lt1"/>
                </a:solidFill>
                <a:latin typeface="Century Gothic"/>
                <a:ea typeface="Century Gothic"/>
                <a:cs typeface="Century Gothic"/>
                <a:sym typeface="Century Gothic"/>
              </a:rPr>
              <a:t>Changes in matter involve the rearrangement and/or reorganizations of atoms and/or the transfer of electrons.</a:t>
            </a:r>
          </a:p>
        </p:txBody>
      </p:sp>
      <p:pic>
        <p:nvPicPr>
          <p:cNvPr id="924" name="Shape 924" descr="acids_bases_ph_scale_small-copy-300x258.jpg"/>
          <p:cNvPicPr preferRelativeResize="0">
            <a:picLocks noGrp="1"/>
          </p:cNvPicPr>
          <p:nvPr>
            <p:ph type="pic" idx="2"/>
          </p:nvPr>
        </p:nvPicPr>
        <p:blipFill rotWithShape="1">
          <a:blip r:embed="rId3">
            <a:alphaModFix/>
          </a:blip>
          <a:srcRect l="6632" r="6632"/>
          <a:stretch/>
        </p:blipFill>
        <p:spPr>
          <a:xfrm>
            <a:off x="6802438" y="2374940"/>
            <a:ext cx="2057400" cy="2039112"/>
          </a:xfrm>
          <a:prstGeom prst="rect">
            <a:avLst/>
          </a:prstGeom>
          <a:noFill/>
          <a:ln>
            <a:noFill/>
          </a:ln>
        </p:spPr>
      </p:pic>
      <p:pic>
        <p:nvPicPr>
          <p:cNvPr id="925" name="Shape 925" descr="water1.jpg"/>
          <p:cNvPicPr preferRelativeResize="0">
            <a:picLocks noGrp="1"/>
          </p:cNvPicPr>
          <p:nvPr>
            <p:ph type="pic" idx="3"/>
          </p:nvPr>
        </p:nvPicPr>
        <p:blipFill rotWithShape="1">
          <a:blip r:embed="rId4">
            <a:alphaModFix/>
          </a:blip>
          <a:srcRect l="-46621" t="-42379" r="-38052" b="-36322"/>
          <a:stretch/>
        </p:blipFill>
        <p:spPr>
          <a:xfrm>
            <a:off x="5714430" y="3745312"/>
            <a:ext cx="4071012" cy="2710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Types of Chemical Reactions</a:t>
            </a:r>
          </a:p>
        </p:txBody>
      </p:sp>
      <p:sp>
        <p:nvSpPr>
          <p:cNvPr id="931" name="Shape 93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32" name="Shape 932"/>
          <p:cNvSpPr txBox="1"/>
          <p:nvPr/>
        </p:nvSpPr>
        <p:spPr>
          <a:xfrm>
            <a:off x="0" y="6273198"/>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3.1: 	Students can translate among macroscopic observations of change, chemical equations, and particle views.															</a:t>
            </a:r>
          </a:p>
        </p:txBody>
      </p:sp>
      <p:sp>
        <p:nvSpPr>
          <p:cNvPr id="933" name="Shape 93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934" name="Shape 93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935" name="Shape 935" descr="D:\data\files\CHEM12_C11_figure_11.4.png"/>
          <p:cNvPicPr preferRelativeResize="0"/>
          <p:nvPr/>
        </p:nvPicPr>
        <p:blipFill rotWithShape="1">
          <a:blip r:embed="rId5">
            <a:alphaModFix/>
          </a:blip>
          <a:srcRect b="7481"/>
          <a:stretch/>
        </p:blipFill>
        <p:spPr>
          <a:xfrm>
            <a:off x="80157" y="1133301"/>
            <a:ext cx="2888306" cy="2672205"/>
          </a:xfrm>
          <a:prstGeom prst="rect">
            <a:avLst/>
          </a:prstGeom>
          <a:noFill/>
          <a:ln>
            <a:noFill/>
          </a:ln>
        </p:spPr>
      </p:pic>
      <p:pic>
        <p:nvPicPr>
          <p:cNvPr id="936" name="Shape 936" descr="D:\data\files\CHEM12_C11_figure_11.5.png"/>
          <p:cNvPicPr preferRelativeResize="0"/>
          <p:nvPr/>
        </p:nvPicPr>
        <p:blipFill rotWithShape="1">
          <a:blip r:embed="rId6">
            <a:alphaModFix/>
          </a:blip>
          <a:srcRect b="22545"/>
          <a:stretch/>
        </p:blipFill>
        <p:spPr>
          <a:xfrm>
            <a:off x="4390862" y="1059816"/>
            <a:ext cx="3449844" cy="2672079"/>
          </a:xfrm>
          <a:prstGeom prst="rect">
            <a:avLst/>
          </a:prstGeom>
          <a:noFill/>
          <a:ln>
            <a:noFill/>
          </a:ln>
        </p:spPr>
      </p:pic>
      <p:sp>
        <p:nvSpPr>
          <p:cNvPr id="937" name="Shape 937"/>
          <p:cNvSpPr txBox="1"/>
          <p:nvPr/>
        </p:nvSpPr>
        <p:spPr>
          <a:xfrm>
            <a:off x="173438" y="893524"/>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Synthesis</a:t>
            </a: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b="1">
                <a:solidFill>
                  <a:schemeClr val="dk1"/>
                </a:solidFill>
                <a:latin typeface="Rockwell"/>
                <a:ea typeface="Rockwell"/>
                <a:cs typeface="Rockwell"/>
                <a:sym typeface="Rockwell"/>
              </a:rPr>
              <a:t>A + B → AB</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38" name="Shape 938"/>
          <p:cNvSpPr txBox="1"/>
          <p:nvPr/>
        </p:nvSpPr>
        <p:spPr>
          <a:xfrm>
            <a:off x="4521055" y="853170"/>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Decomposition</a:t>
            </a:r>
          </a:p>
          <a:p>
            <a:pPr marL="0" marR="0" lvl="0" indent="0" algn="l" rtl="0">
              <a:spcBef>
                <a:spcPts val="0"/>
              </a:spcBef>
              <a:buSzPct val="25000"/>
              <a:buNone/>
            </a:pPr>
            <a:r>
              <a:rPr lang="en-US" sz="1800" b="1">
                <a:solidFill>
                  <a:schemeClr val="dk1"/>
                </a:solidFill>
                <a:latin typeface="Rockwell"/>
                <a:ea typeface="Rockwell"/>
                <a:cs typeface="Rockwell"/>
                <a:sym typeface="Rockwell"/>
              </a:rPr>
              <a:t>AB → A + B</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39" name="Shape 939"/>
          <p:cNvSpPr txBox="1"/>
          <p:nvPr/>
        </p:nvSpPr>
        <p:spPr>
          <a:xfrm>
            <a:off x="3291723" y="6142394"/>
            <a:ext cx="6236454"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Open Sans"/>
                <a:ea typeface="Open Sans"/>
                <a:cs typeface="Open Sans"/>
                <a:sym typeface="Open Sans"/>
              </a:rPr>
              <a:t>Images from: Wilbraham, Antony C. </a:t>
            </a:r>
            <a:r>
              <a:rPr lang="en-US" sz="1100" i="1">
                <a:solidFill>
                  <a:schemeClr val="dk1"/>
                </a:solidFill>
                <a:latin typeface="Open Sans"/>
                <a:ea typeface="Open Sans"/>
                <a:cs typeface="Open Sans"/>
                <a:sym typeface="Open Sans"/>
              </a:rPr>
              <a:t>Pearson Chemistry</a:t>
            </a:r>
            <a:r>
              <a:rPr lang="en-US" sz="1100">
                <a:solidFill>
                  <a:schemeClr val="dk1"/>
                </a:solidFill>
                <a:latin typeface="Open Sans"/>
                <a:ea typeface="Open Sans"/>
                <a:cs typeface="Open Sans"/>
                <a:sym typeface="Open Sans"/>
              </a:rPr>
              <a:t>. Boston, MA: Pearson, 2012. Print.</a:t>
            </a:r>
          </a:p>
        </p:txBody>
      </p:sp>
      <p:sp>
        <p:nvSpPr>
          <p:cNvPr id="940" name="Shape 940"/>
          <p:cNvSpPr txBox="1"/>
          <p:nvPr/>
        </p:nvSpPr>
        <p:spPr>
          <a:xfrm>
            <a:off x="173438" y="3584148"/>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Single Displacement</a:t>
            </a:r>
          </a:p>
          <a:p>
            <a:pPr marL="0" marR="0" lvl="0" indent="0" algn="l" rtl="0">
              <a:spcBef>
                <a:spcPts val="0"/>
              </a:spcBef>
              <a:buSzPct val="25000"/>
              <a:buNone/>
            </a:pPr>
            <a:r>
              <a:rPr lang="en-US" sz="1800" b="1">
                <a:solidFill>
                  <a:schemeClr val="dk1"/>
                </a:solidFill>
                <a:latin typeface="Rockwell"/>
                <a:ea typeface="Rockwell"/>
                <a:cs typeface="Rockwell"/>
                <a:sym typeface="Rockwell"/>
              </a:rPr>
              <a:t>A + BC → AC + B</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41" name="Shape 941"/>
          <p:cNvSpPr txBox="1"/>
          <p:nvPr/>
        </p:nvSpPr>
        <p:spPr>
          <a:xfrm>
            <a:off x="4521055" y="3488148"/>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Double Displacement</a:t>
            </a:r>
          </a:p>
          <a:p>
            <a:pPr marL="0" marR="0" lvl="0" indent="0" algn="l" rtl="0">
              <a:spcBef>
                <a:spcPts val="0"/>
              </a:spcBef>
              <a:buSzPct val="25000"/>
              <a:buNone/>
            </a:pPr>
            <a:r>
              <a:rPr lang="en-US" sz="1800" b="1">
                <a:solidFill>
                  <a:schemeClr val="dk1"/>
                </a:solidFill>
                <a:latin typeface="Rockwell"/>
                <a:ea typeface="Rockwell"/>
                <a:cs typeface="Rockwell"/>
                <a:sym typeface="Rockwell"/>
              </a:rPr>
              <a:t>AB + CD→ AD + CB</a:t>
            </a:r>
          </a:p>
          <a:p>
            <a:pPr marL="0" marR="0" lvl="0" indent="0" algn="l" rtl="0">
              <a:spcBef>
                <a:spcPts val="0"/>
              </a:spcBef>
              <a:buNone/>
            </a:pPr>
            <a:endParaRPr sz="1800">
              <a:solidFill>
                <a:schemeClr val="dk1"/>
              </a:solidFill>
              <a:latin typeface="Rockwell"/>
              <a:ea typeface="Rockwell"/>
              <a:cs typeface="Rockwell"/>
              <a:sym typeface="Rockwell"/>
            </a:endParaRPr>
          </a:p>
        </p:txBody>
      </p:sp>
      <p:pic>
        <p:nvPicPr>
          <p:cNvPr id="942" name="Shape 942" descr="D:\data\files\CHEM12_C11_figure_11.6.png"/>
          <p:cNvPicPr preferRelativeResize="0"/>
          <p:nvPr/>
        </p:nvPicPr>
        <p:blipFill rotWithShape="1">
          <a:blip r:embed="rId7">
            <a:alphaModFix/>
          </a:blip>
          <a:srcRect b="21385"/>
          <a:stretch/>
        </p:blipFill>
        <p:spPr>
          <a:xfrm>
            <a:off x="-99621" y="3719889"/>
            <a:ext cx="3247862" cy="2553309"/>
          </a:xfrm>
          <a:prstGeom prst="rect">
            <a:avLst/>
          </a:prstGeom>
          <a:noFill/>
          <a:ln>
            <a:noFill/>
          </a:ln>
        </p:spPr>
      </p:pic>
      <p:pic>
        <p:nvPicPr>
          <p:cNvPr id="943" name="Shape 943" descr="D:\data\files\CHEM12_C11_figure_11.7.png"/>
          <p:cNvPicPr preferRelativeResize="0"/>
          <p:nvPr/>
        </p:nvPicPr>
        <p:blipFill rotWithShape="1">
          <a:blip r:embed="rId8">
            <a:alphaModFix/>
          </a:blip>
          <a:srcRect b="20863"/>
          <a:stretch/>
        </p:blipFill>
        <p:spPr>
          <a:xfrm>
            <a:off x="4189328" y="3584148"/>
            <a:ext cx="3232727" cy="25582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600" b="0" i="0" u="none" strike="noStrike" cap="none">
                <a:solidFill>
                  <a:schemeClr val="accent1"/>
                </a:solidFill>
                <a:latin typeface="Rockwell"/>
                <a:ea typeface="Rockwell"/>
                <a:cs typeface="Rockwell"/>
                <a:sym typeface="Rockwell"/>
              </a:rPr>
              <a:t>Mole Calculations</a:t>
            </a:r>
          </a:p>
        </p:txBody>
      </p:sp>
      <p:sp>
        <p:nvSpPr>
          <p:cNvPr id="273" name="Shape 273"/>
          <p:cNvSpPr txBox="1">
            <a:spLocks noGrp="1"/>
          </p:cNvSpPr>
          <p:nvPr>
            <p:ph type="body" idx="1"/>
          </p:nvPr>
        </p:nvSpPr>
        <p:spPr>
          <a:xfrm>
            <a:off x="498518" y="1985963"/>
            <a:ext cx="3657600" cy="4140199"/>
          </a:xfrm>
          <a:prstGeom prst="rect">
            <a:avLst/>
          </a:prstGeom>
          <a:noFill/>
          <a:ln>
            <a:noFill/>
          </a:ln>
        </p:spPr>
        <p:txBody>
          <a:bodyPr lIns="91425" tIns="45700" rIns="91425" bIns="45700" anchor="t" anchorCtr="0">
            <a:noAutofit/>
          </a:bodyPr>
          <a:lstStyle/>
          <a:p>
            <a:pPr marL="228600" marR="0" lvl="0" indent="-215900" algn="l" rtl="0">
              <a:spcBef>
                <a:spcPts val="0"/>
              </a:spcBef>
              <a:spcAft>
                <a:spcPts val="0"/>
              </a:spcAft>
              <a:buClr>
                <a:schemeClr val="dk1"/>
              </a:buClr>
              <a:buSzPct val="25000"/>
              <a:buFont typeface="Arial"/>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74" name="Shape 274"/>
          <p:cNvSpPr txBox="1">
            <a:spLocks noGrp="1"/>
          </p:cNvSpPr>
          <p:nvPr>
            <p:ph type="body" idx="2"/>
          </p:nvPr>
        </p:nvSpPr>
        <p:spPr>
          <a:xfrm>
            <a:off x="210064" y="968854"/>
            <a:ext cx="6586150" cy="4691099"/>
          </a:xfrm>
          <a:prstGeom prst="rect">
            <a:avLst/>
          </a:prstGeom>
          <a:noFill/>
          <a:ln>
            <a:noFill/>
          </a:ln>
        </p:spPr>
        <p:txBody>
          <a:bodyPr lIns="91425" tIns="91425" rIns="91425" bIns="91425" anchor="t" anchorCtr="0">
            <a:noAutofit/>
          </a:bodyPr>
          <a:lstStyle/>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 mole = 6.02 x 10</a:t>
            </a:r>
            <a:r>
              <a:rPr lang="en-US" sz="1800" b="0" i="0" u="none" strike="noStrike" cap="none" baseline="30000">
                <a:solidFill>
                  <a:srgbClr val="595959"/>
                </a:solidFill>
                <a:latin typeface="Rockwell"/>
                <a:ea typeface="Rockwell"/>
                <a:cs typeface="Rockwell"/>
                <a:sym typeface="Rockwell"/>
              </a:rPr>
              <a:t>23</a:t>
            </a:r>
            <a:r>
              <a:rPr lang="en-US" sz="1800" b="0" i="0" u="none" strike="noStrike" cap="none">
                <a:solidFill>
                  <a:srgbClr val="595959"/>
                </a:solidFill>
                <a:latin typeface="Rockwell"/>
                <a:ea typeface="Rockwell"/>
                <a:cs typeface="Rockwell"/>
                <a:sym typeface="Rockwell"/>
              </a:rPr>
              <a:t> representative particles</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 mole = molar mass of a substance</a:t>
            </a:r>
          </a:p>
          <a:p>
            <a:pPr marL="4572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 mole = 22.4 L of a gas at STP</a:t>
            </a: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45720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4572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275" name="Shape 275"/>
          <p:cNvSpPr txBox="1"/>
          <p:nvPr/>
        </p:nvSpPr>
        <p:spPr>
          <a:xfrm>
            <a:off x="70525" y="6008076"/>
            <a:ext cx="9144000" cy="774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lang="en-US" sz="1800">
                <a:solidFill>
                  <a:schemeClr val="dk1"/>
                </a:solidFill>
                <a:latin typeface="Rokkitt"/>
                <a:ea typeface="Rokkitt"/>
                <a:cs typeface="Rokkitt"/>
                <a:sym typeface="Rokkitt"/>
              </a:rPr>
              <a:t>	</a:t>
            </a:r>
          </a:p>
        </p:txBody>
      </p:sp>
      <p:sp>
        <p:nvSpPr>
          <p:cNvPr id="276" name="Shape 276"/>
          <p:cNvSpPr txBox="1"/>
          <p:nvPr/>
        </p:nvSpPr>
        <p:spPr>
          <a:xfrm>
            <a:off x="8090621" y="-75971"/>
            <a:ext cx="9794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Rockwell"/>
              <a:buNone/>
            </a:pPr>
            <a:r>
              <a:rPr lang="en-US" sz="1800" u="sng">
                <a:solidFill>
                  <a:schemeClr val="hlink"/>
                </a:solidFill>
                <a:latin typeface="Rockwell"/>
                <a:ea typeface="Rockwell"/>
                <a:cs typeface="Rockwell"/>
                <a:sym typeface="Rockwell"/>
                <a:hlinkClick r:id="rId3"/>
              </a:rPr>
              <a:t>Source</a:t>
            </a:r>
          </a:p>
        </p:txBody>
      </p:sp>
      <p:sp>
        <p:nvSpPr>
          <p:cNvPr id="277" name="Shape 277"/>
          <p:cNvSpPr txBox="1"/>
          <p:nvPr/>
        </p:nvSpPr>
        <p:spPr>
          <a:xfrm>
            <a:off x="8148565" y="1788699"/>
            <a:ext cx="894899" cy="369299"/>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4"/>
              </a:rPr>
              <a:t>Video</a:t>
            </a:r>
          </a:p>
        </p:txBody>
      </p:sp>
      <p:pic>
        <p:nvPicPr>
          <p:cNvPr id="278" name="Shape 278"/>
          <p:cNvPicPr preferRelativeResize="0"/>
          <p:nvPr/>
        </p:nvPicPr>
        <p:blipFill rotWithShape="1">
          <a:blip r:embed="rId5">
            <a:alphaModFix/>
          </a:blip>
          <a:srcRect/>
          <a:stretch/>
        </p:blipFill>
        <p:spPr>
          <a:xfrm>
            <a:off x="1194744" y="2148689"/>
            <a:ext cx="6499654" cy="3428154"/>
          </a:xfrm>
          <a:prstGeom prst="rect">
            <a:avLst/>
          </a:prstGeom>
          <a:noFill/>
          <a:ln>
            <a:noFill/>
          </a:ln>
        </p:spPr>
      </p:pic>
      <p:pic>
        <p:nvPicPr>
          <p:cNvPr id="279" name="Shape 279"/>
          <p:cNvPicPr preferRelativeResize="0"/>
          <p:nvPr/>
        </p:nvPicPr>
        <p:blipFill rotWithShape="1">
          <a:blip r:embed="rId6">
            <a:alphaModFix/>
          </a:blip>
          <a:srcRect/>
          <a:stretch/>
        </p:blipFill>
        <p:spPr>
          <a:xfrm>
            <a:off x="344611" y="1055974"/>
            <a:ext cx="8763000" cy="405130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80" name="Shape 280"/>
          <p:cNvSpPr/>
          <p:nvPr/>
        </p:nvSpPr>
        <p:spPr>
          <a:xfrm>
            <a:off x="343929" y="3376667"/>
            <a:ext cx="8763000" cy="174066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500"/>
                                        <p:tgtEl>
                                          <p:spTgt spid="2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80"/>
                                        </p:tgtEl>
                                      </p:cBhvr>
                                    </p:animEffect>
                                    <p:set>
                                      <p:cBhvr>
                                        <p:cTn id="15" dur="1" fill="hold">
                                          <p:stCondLst>
                                            <p:cond delay="2000"/>
                                          </p:stCondLst>
                                        </p:cTn>
                                        <p:tgtEl>
                                          <p:spTgt spid="2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Types of Chemical Reactions</a:t>
            </a:r>
          </a:p>
        </p:txBody>
      </p:sp>
      <p:sp>
        <p:nvSpPr>
          <p:cNvPr id="949" name="Shape 949"/>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50" name="Shape 950"/>
          <p:cNvSpPr txBox="1"/>
          <p:nvPr/>
        </p:nvSpPr>
        <p:spPr>
          <a:xfrm>
            <a:off x="0" y="6273198"/>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3.1: 	Students can translate among macroscopic observations of change, chemical equations, and particle views.															</a:t>
            </a:r>
          </a:p>
        </p:txBody>
      </p:sp>
      <p:sp>
        <p:nvSpPr>
          <p:cNvPr id="951" name="Shape 95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Source</a:t>
            </a:r>
          </a:p>
        </p:txBody>
      </p:sp>
      <p:sp>
        <p:nvSpPr>
          <p:cNvPr id="952" name="Shape 95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Video</a:t>
            </a:r>
          </a:p>
        </p:txBody>
      </p:sp>
      <p:sp>
        <p:nvSpPr>
          <p:cNvPr id="953" name="Shape 953"/>
          <p:cNvSpPr txBox="1"/>
          <p:nvPr/>
        </p:nvSpPr>
        <p:spPr>
          <a:xfrm>
            <a:off x="173438" y="893524"/>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Combustion</a:t>
            </a:r>
          </a:p>
          <a:p>
            <a:pPr marL="0" marR="0" lvl="0" indent="0" algn="l" rtl="0">
              <a:spcBef>
                <a:spcPts val="0"/>
              </a:spcBef>
              <a:buSzPct val="25000"/>
              <a:buNone/>
            </a:pPr>
            <a:r>
              <a:rPr lang="en-US" sz="1800" b="1">
                <a:solidFill>
                  <a:schemeClr val="dk1"/>
                </a:solidFill>
                <a:latin typeface="Rockwell"/>
                <a:ea typeface="Rockwell"/>
                <a:cs typeface="Rockwell"/>
                <a:sym typeface="Rockwell"/>
              </a:rPr>
              <a:t>C</a:t>
            </a:r>
            <a:r>
              <a:rPr lang="en-US" sz="1800" b="1" baseline="-25000">
                <a:solidFill>
                  <a:schemeClr val="dk1"/>
                </a:solidFill>
                <a:latin typeface="Rockwell"/>
                <a:ea typeface="Rockwell"/>
                <a:cs typeface="Rockwell"/>
                <a:sym typeface="Rockwell"/>
              </a:rPr>
              <a:t>x</a:t>
            </a:r>
            <a:r>
              <a:rPr lang="en-US" sz="1800" b="1">
                <a:solidFill>
                  <a:schemeClr val="dk1"/>
                </a:solidFill>
                <a:latin typeface="Rockwell"/>
                <a:ea typeface="Rockwell"/>
                <a:cs typeface="Rockwell"/>
                <a:sym typeface="Rockwell"/>
              </a:rPr>
              <a:t>H</a:t>
            </a:r>
            <a:r>
              <a:rPr lang="en-US" sz="1800" b="1" baseline="-25000">
                <a:solidFill>
                  <a:schemeClr val="dk1"/>
                </a:solidFill>
                <a:latin typeface="Rockwell"/>
                <a:ea typeface="Rockwell"/>
                <a:cs typeface="Rockwell"/>
                <a:sym typeface="Rockwell"/>
              </a:rPr>
              <a:t>x</a:t>
            </a:r>
            <a:r>
              <a:rPr lang="en-US" sz="1800" b="1">
                <a:solidFill>
                  <a:schemeClr val="dk1"/>
                </a:solidFill>
                <a:latin typeface="Rockwell"/>
                <a:ea typeface="Rockwell"/>
                <a:cs typeface="Rockwell"/>
                <a:sym typeface="Rockwell"/>
              </a:rPr>
              <a:t> + O</a:t>
            </a:r>
            <a:r>
              <a:rPr lang="en-US" sz="1800" b="1" baseline="-25000">
                <a:solidFill>
                  <a:schemeClr val="dk1"/>
                </a:solidFill>
                <a:latin typeface="Rockwell"/>
                <a:ea typeface="Rockwell"/>
                <a:cs typeface="Rockwell"/>
                <a:sym typeface="Rockwell"/>
              </a:rPr>
              <a:t>2</a:t>
            </a:r>
            <a:r>
              <a:rPr lang="en-US" sz="1800" b="1">
                <a:solidFill>
                  <a:schemeClr val="dk1"/>
                </a:solidFill>
                <a:latin typeface="Rockwell"/>
                <a:ea typeface="Rockwell"/>
                <a:cs typeface="Rockwell"/>
                <a:sym typeface="Rockwell"/>
              </a:rPr>
              <a:t> → CO</a:t>
            </a:r>
            <a:r>
              <a:rPr lang="en-US" sz="1800" b="1" baseline="-25000">
                <a:solidFill>
                  <a:schemeClr val="dk1"/>
                </a:solidFill>
                <a:latin typeface="Rockwell"/>
                <a:ea typeface="Rockwell"/>
                <a:cs typeface="Rockwell"/>
                <a:sym typeface="Rockwell"/>
              </a:rPr>
              <a:t>2</a:t>
            </a:r>
            <a:r>
              <a:rPr lang="en-US" sz="1800" b="1">
                <a:solidFill>
                  <a:schemeClr val="dk1"/>
                </a:solidFill>
                <a:latin typeface="Rockwell"/>
                <a:ea typeface="Rockwell"/>
                <a:cs typeface="Rockwell"/>
                <a:sym typeface="Rockwell"/>
              </a:rPr>
              <a:t> + H</a:t>
            </a:r>
            <a:r>
              <a:rPr lang="en-US" sz="1800" b="1" baseline="-25000">
                <a:solidFill>
                  <a:schemeClr val="dk1"/>
                </a:solidFill>
                <a:latin typeface="Rockwell"/>
                <a:ea typeface="Rockwell"/>
                <a:cs typeface="Rockwell"/>
                <a:sym typeface="Rockwell"/>
              </a:rPr>
              <a:t>2</a:t>
            </a:r>
            <a:r>
              <a:rPr lang="en-US" sz="1800" b="1">
                <a:solidFill>
                  <a:schemeClr val="dk1"/>
                </a:solidFill>
                <a:latin typeface="Rockwell"/>
                <a:ea typeface="Rockwell"/>
                <a:cs typeface="Rockwell"/>
                <a:sym typeface="Rockwell"/>
              </a:rPr>
              <a:t>O</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54" name="Shape 954"/>
          <p:cNvSpPr txBox="1"/>
          <p:nvPr/>
        </p:nvSpPr>
        <p:spPr>
          <a:xfrm>
            <a:off x="4521055" y="853170"/>
            <a:ext cx="3576526"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Acid-Base (Neutralization)</a:t>
            </a:r>
          </a:p>
          <a:p>
            <a:pPr marL="0" marR="0" lvl="0" indent="0" algn="l" rtl="0">
              <a:spcBef>
                <a:spcPts val="0"/>
              </a:spcBef>
              <a:buSzPct val="25000"/>
              <a:buNone/>
            </a:pPr>
            <a:r>
              <a:rPr lang="en-US" sz="1800" b="1">
                <a:solidFill>
                  <a:schemeClr val="dk1"/>
                </a:solidFill>
                <a:latin typeface="Rockwell"/>
                <a:ea typeface="Rockwell"/>
                <a:cs typeface="Rockwell"/>
                <a:sym typeface="Rockwell"/>
              </a:rPr>
              <a:t>HA + BOH → H</a:t>
            </a:r>
            <a:r>
              <a:rPr lang="en-US" sz="1800" b="1" baseline="-25000">
                <a:solidFill>
                  <a:schemeClr val="dk1"/>
                </a:solidFill>
                <a:latin typeface="Rockwell"/>
                <a:ea typeface="Rockwell"/>
                <a:cs typeface="Rockwell"/>
                <a:sym typeface="Rockwell"/>
              </a:rPr>
              <a:t>2</a:t>
            </a:r>
            <a:r>
              <a:rPr lang="en-US" sz="1800" b="1">
                <a:solidFill>
                  <a:schemeClr val="dk1"/>
                </a:solidFill>
                <a:latin typeface="Rockwell"/>
                <a:ea typeface="Rockwell"/>
                <a:cs typeface="Rockwell"/>
                <a:sym typeface="Rockwell"/>
              </a:rPr>
              <a:t>O + BA</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55" name="Shape 955"/>
          <p:cNvSpPr txBox="1"/>
          <p:nvPr/>
        </p:nvSpPr>
        <p:spPr>
          <a:xfrm rot="-5400000">
            <a:off x="2010622" y="2290937"/>
            <a:ext cx="1986258" cy="60016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Open Sans"/>
                <a:ea typeface="Open Sans"/>
                <a:cs typeface="Open Sans"/>
                <a:sym typeface="Open Sans"/>
              </a:rPr>
              <a:t>C. </a:t>
            </a:r>
            <a:r>
              <a:rPr lang="en-US" sz="1100" i="1">
                <a:solidFill>
                  <a:schemeClr val="dk1"/>
                </a:solidFill>
                <a:latin typeface="Open Sans"/>
                <a:ea typeface="Open Sans"/>
                <a:cs typeface="Open Sans"/>
                <a:sym typeface="Open Sans"/>
              </a:rPr>
              <a:t>Pearson Chemistry</a:t>
            </a:r>
            <a:r>
              <a:rPr lang="en-US" sz="1100">
                <a:solidFill>
                  <a:schemeClr val="dk1"/>
                </a:solidFill>
                <a:latin typeface="Open Sans"/>
                <a:ea typeface="Open Sans"/>
                <a:cs typeface="Open Sans"/>
                <a:sym typeface="Open Sans"/>
              </a:rPr>
              <a:t>. Boston, MA: Pearson, 2012. Print.</a:t>
            </a:r>
          </a:p>
        </p:txBody>
      </p:sp>
      <p:sp>
        <p:nvSpPr>
          <p:cNvPr id="956" name="Shape 956"/>
          <p:cNvSpPr txBox="1"/>
          <p:nvPr/>
        </p:nvSpPr>
        <p:spPr>
          <a:xfrm>
            <a:off x="173438" y="3584148"/>
            <a:ext cx="3576526"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Oxidation-Reduction</a:t>
            </a:r>
          </a:p>
          <a:p>
            <a:pPr marL="0" marR="0" lvl="0" indent="0" algn="l" rtl="0">
              <a:spcBef>
                <a:spcPts val="0"/>
              </a:spcBef>
              <a:buSzPct val="25000"/>
              <a:buNone/>
            </a:pPr>
            <a:r>
              <a:rPr lang="en-US" sz="1800" b="1">
                <a:solidFill>
                  <a:schemeClr val="dk1"/>
                </a:solidFill>
                <a:latin typeface="Rockwell"/>
                <a:ea typeface="Rockwell"/>
                <a:cs typeface="Rockwell"/>
                <a:sym typeface="Rockwell"/>
              </a:rPr>
              <a:t>A </a:t>
            </a:r>
            <a:r>
              <a:rPr lang="en-US" sz="1800" b="1" baseline="30000">
                <a:solidFill>
                  <a:schemeClr val="dk1"/>
                </a:solidFill>
                <a:latin typeface="Rockwell"/>
                <a:ea typeface="Rockwell"/>
                <a:cs typeface="Rockwell"/>
                <a:sym typeface="Rockwell"/>
              </a:rPr>
              <a:t>+ </a:t>
            </a:r>
            <a:r>
              <a:rPr lang="en-US" sz="1800" b="1">
                <a:solidFill>
                  <a:schemeClr val="dk1"/>
                </a:solidFill>
                <a:latin typeface="Rockwell"/>
                <a:ea typeface="Rockwell"/>
                <a:cs typeface="Rockwell"/>
                <a:sym typeface="Rockwell"/>
              </a:rPr>
              <a:t>+ e</a:t>
            </a:r>
            <a:r>
              <a:rPr lang="en-US" sz="1800" b="1" baseline="30000">
                <a:solidFill>
                  <a:schemeClr val="dk1"/>
                </a:solidFill>
                <a:latin typeface="Rockwell"/>
                <a:ea typeface="Rockwell"/>
                <a:cs typeface="Rockwell"/>
                <a:sym typeface="Rockwell"/>
              </a:rPr>
              <a:t>-</a:t>
            </a:r>
            <a:r>
              <a:rPr lang="en-US" sz="1800" b="1">
                <a:solidFill>
                  <a:schemeClr val="dk1"/>
                </a:solidFill>
                <a:latin typeface="Rockwell"/>
                <a:ea typeface="Rockwell"/>
                <a:cs typeface="Rockwell"/>
                <a:sym typeface="Rockwell"/>
              </a:rPr>
              <a:t>  →  A</a:t>
            </a:r>
          </a:p>
          <a:p>
            <a:pPr marL="0" marR="0" lvl="0" indent="0" algn="l" rtl="0">
              <a:spcBef>
                <a:spcPts val="0"/>
              </a:spcBef>
              <a:buSzPct val="25000"/>
              <a:buNone/>
            </a:pPr>
            <a:r>
              <a:rPr lang="en-US" sz="1800" b="1">
                <a:solidFill>
                  <a:schemeClr val="dk1"/>
                </a:solidFill>
                <a:latin typeface="Rockwell"/>
                <a:ea typeface="Rockwell"/>
                <a:cs typeface="Rockwell"/>
                <a:sym typeface="Rockwell"/>
              </a:rPr>
              <a:t>B  →  B + e</a:t>
            </a:r>
            <a:r>
              <a:rPr lang="en-US" sz="1800" b="1" baseline="30000">
                <a:solidFill>
                  <a:schemeClr val="dk1"/>
                </a:solidFill>
                <a:latin typeface="Rockwell"/>
                <a:ea typeface="Rockwell"/>
                <a:cs typeface="Rockwell"/>
                <a:sym typeface="Rockwell"/>
              </a:rPr>
              <a:t>-</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957" name="Shape 957"/>
          <p:cNvSpPr txBox="1"/>
          <p:nvPr/>
        </p:nvSpPr>
        <p:spPr>
          <a:xfrm>
            <a:off x="4521055" y="3488148"/>
            <a:ext cx="419807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Rockwell"/>
                <a:ea typeface="Rockwell"/>
                <a:cs typeface="Rockwell"/>
                <a:sym typeface="Rockwell"/>
              </a:rPr>
              <a:t>Precipitation</a:t>
            </a:r>
          </a:p>
          <a:p>
            <a:pPr marL="0" marR="0" lvl="0" indent="0" algn="l" rtl="0">
              <a:spcBef>
                <a:spcPts val="0"/>
              </a:spcBef>
              <a:buSzPct val="25000"/>
              <a:buNone/>
            </a:pPr>
            <a:r>
              <a:rPr lang="en-US" sz="1800" b="1">
                <a:solidFill>
                  <a:schemeClr val="dk1"/>
                </a:solidFill>
                <a:latin typeface="Rockwell"/>
                <a:ea typeface="Rockwell"/>
                <a:cs typeface="Rockwell"/>
                <a:sym typeface="Rockwell"/>
              </a:rPr>
              <a:t>AB (aq) + CD (aq)→ AD (aq) + CB (s)</a:t>
            </a:r>
          </a:p>
          <a:p>
            <a:pPr marL="0" marR="0" lvl="0" indent="0" algn="l" rtl="0">
              <a:spcBef>
                <a:spcPts val="0"/>
              </a:spcBef>
              <a:buNone/>
            </a:pPr>
            <a:endParaRPr sz="1800">
              <a:solidFill>
                <a:schemeClr val="dk1"/>
              </a:solidFill>
              <a:latin typeface="Rockwell"/>
              <a:ea typeface="Rockwell"/>
              <a:cs typeface="Rockwell"/>
              <a:sym typeface="Rockwell"/>
            </a:endParaRPr>
          </a:p>
        </p:txBody>
      </p:sp>
      <p:pic>
        <p:nvPicPr>
          <p:cNvPr id="958" name="Shape 958" descr="D:\data\files\CHEM12_C11_figure_11.8.png"/>
          <p:cNvPicPr preferRelativeResize="0"/>
          <p:nvPr/>
        </p:nvPicPr>
        <p:blipFill rotWithShape="1">
          <a:blip r:embed="rId4">
            <a:alphaModFix/>
          </a:blip>
          <a:srcRect b="10434"/>
          <a:stretch/>
        </p:blipFill>
        <p:spPr>
          <a:xfrm>
            <a:off x="173438" y="1242130"/>
            <a:ext cx="2614870" cy="2342018"/>
          </a:xfrm>
          <a:prstGeom prst="rect">
            <a:avLst/>
          </a:prstGeom>
          <a:noFill/>
          <a:ln>
            <a:noFill/>
          </a:ln>
        </p:spPr>
      </p:pic>
      <p:pic>
        <p:nvPicPr>
          <p:cNvPr id="959" name="Shape 959" descr="https://s-media-cache-ak0.pinimg.com/736x/f7/23/93/f723936cc7d58c4a4b114bb2f39a4202.jpg"/>
          <p:cNvPicPr preferRelativeResize="0"/>
          <p:nvPr/>
        </p:nvPicPr>
        <p:blipFill rotWithShape="1">
          <a:blip r:embed="rId5">
            <a:alphaModFix/>
          </a:blip>
          <a:srcRect/>
          <a:stretch/>
        </p:blipFill>
        <p:spPr>
          <a:xfrm>
            <a:off x="5408032" y="4205398"/>
            <a:ext cx="2424112" cy="1809750"/>
          </a:xfrm>
          <a:prstGeom prst="rect">
            <a:avLst/>
          </a:prstGeom>
          <a:noFill/>
          <a:ln>
            <a:noFill/>
          </a:ln>
        </p:spPr>
      </p:pic>
      <p:pic>
        <p:nvPicPr>
          <p:cNvPr id="960" name="Shape 960">
            <a:hlinkClick r:id="rId6"/>
          </p:cNvPr>
          <p:cNvPicPr preferRelativeResize="0"/>
          <p:nvPr/>
        </p:nvPicPr>
        <p:blipFill rotWithShape="1">
          <a:blip r:embed="rId7">
            <a:alphaModFix/>
          </a:blip>
          <a:srcRect/>
          <a:stretch/>
        </p:blipFill>
        <p:spPr>
          <a:xfrm>
            <a:off x="173436" y="4491148"/>
            <a:ext cx="3171330" cy="1524000"/>
          </a:xfrm>
          <a:prstGeom prst="rect">
            <a:avLst/>
          </a:prstGeom>
          <a:noFill/>
          <a:ln>
            <a:noFill/>
          </a:ln>
        </p:spPr>
      </p:pic>
      <p:pic>
        <p:nvPicPr>
          <p:cNvPr id="961" name="Shape 961"/>
          <p:cNvPicPr preferRelativeResize="0"/>
          <p:nvPr/>
        </p:nvPicPr>
        <p:blipFill rotWithShape="1">
          <a:blip r:embed="rId8">
            <a:alphaModFix/>
          </a:blip>
          <a:srcRect t="17477"/>
          <a:stretch/>
        </p:blipFill>
        <p:spPr>
          <a:xfrm>
            <a:off x="4991966" y="1493594"/>
            <a:ext cx="2152649" cy="184717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Balanced Equations</a:t>
            </a:r>
          </a:p>
        </p:txBody>
      </p:sp>
      <p:sp>
        <p:nvSpPr>
          <p:cNvPr id="967" name="Shape 967"/>
          <p:cNvSpPr/>
          <p:nvPr/>
        </p:nvSpPr>
        <p:spPr>
          <a:xfrm>
            <a:off x="365348"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68" name="Shape 968"/>
          <p:cNvSpPr txBox="1"/>
          <p:nvPr/>
        </p:nvSpPr>
        <p:spPr>
          <a:xfrm>
            <a:off x="0" y="598688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p>
        </p:txBody>
      </p:sp>
      <p:sp>
        <p:nvSpPr>
          <p:cNvPr id="969" name="Shape 96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970" name="Shape 970"/>
          <p:cNvSpPr txBox="1"/>
          <p:nvPr/>
        </p:nvSpPr>
        <p:spPr>
          <a:xfrm>
            <a:off x="8157538" y="1816853"/>
            <a:ext cx="986462"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Quizlet</a:t>
            </a:r>
          </a:p>
        </p:txBody>
      </p:sp>
      <p:pic>
        <p:nvPicPr>
          <p:cNvPr id="971" name="Shape 971"/>
          <p:cNvPicPr preferRelativeResize="0"/>
          <p:nvPr/>
        </p:nvPicPr>
        <p:blipFill rotWithShape="1">
          <a:blip r:embed="rId6">
            <a:alphaModFix/>
          </a:blip>
          <a:srcRect/>
          <a:stretch/>
        </p:blipFill>
        <p:spPr>
          <a:xfrm>
            <a:off x="282220" y="2311230"/>
            <a:ext cx="4705349" cy="3367176"/>
          </a:xfrm>
          <a:prstGeom prst="rect">
            <a:avLst/>
          </a:prstGeom>
          <a:noFill/>
          <a:ln>
            <a:noFill/>
          </a:ln>
        </p:spPr>
      </p:pic>
      <p:graphicFrame>
        <p:nvGraphicFramePr>
          <p:cNvPr id="972" name="Shape 972"/>
          <p:cNvGraphicFramePr/>
          <p:nvPr/>
        </p:nvGraphicFramePr>
        <p:xfrm>
          <a:off x="498474" y="975303"/>
          <a:ext cx="3000000" cy="3000000"/>
        </p:xfrm>
        <a:graphic>
          <a:graphicData uri="http://schemas.openxmlformats.org/drawingml/2006/table">
            <a:tbl>
              <a:tblPr firstRow="1" bandRow="1">
                <a:noFill/>
                <a:tableStyleId>{607D1C51-4ADC-4752-B98D-56E9545C2C9E}</a:tableStyleId>
              </a:tblPr>
              <a:tblGrid>
                <a:gridCol w="1838050">
                  <a:extLst>
                    <a:ext uri="{9D8B030D-6E8A-4147-A177-3AD203B41FA5}">
                      <a16:colId xmlns:a16="http://schemas.microsoft.com/office/drawing/2014/main" val="20000"/>
                    </a:ext>
                  </a:extLst>
                </a:gridCol>
                <a:gridCol w="5347850">
                  <a:extLst>
                    <a:ext uri="{9D8B030D-6E8A-4147-A177-3AD203B41FA5}">
                      <a16:colId xmlns:a16="http://schemas.microsoft.com/office/drawing/2014/main" val="20001"/>
                    </a:ext>
                  </a:extLst>
                </a:gridCol>
              </a:tblGrid>
              <a:tr h="370850">
                <a:tc>
                  <a:txBody>
                    <a:bodyPr/>
                    <a:lstStyle/>
                    <a:p>
                      <a:pPr marL="0" marR="0" lvl="0" indent="0" algn="r" rtl="0">
                        <a:spcBef>
                          <a:spcPts val="0"/>
                        </a:spcBef>
                        <a:buSzPct val="25000"/>
                        <a:buNone/>
                      </a:pPr>
                      <a:r>
                        <a:rPr lang="en-US" sz="1200" b="1" u="none" strike="noStrike" cap="none">
                          <a:solidFill>
                            <a:schemeClr val="dk1"/>
                          </a:solidFill>
                        </a:rPr>
                        <a:t>Complete  Molecular: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ckwell"/>
                        <a:buNone/>
                      </a:pPr>
                      <a:r>
                        <a:rPr lang="en-US" sz="1200" b="0" u="none" strike="noStrike" cap="none">
                          <a:solidFill>
                            <a:schemeClr val="dk1"/>
                          </a:solidFill>
                        </a:rPr>
                        <a:t>AgNO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 + KCl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r>
                        <a:rPr lang="en-US" sz="1200" b="0" u="none" strike="noStrike" cap="none" baseline="-25000">
                          <a:solidFill>
                            <a:schemeClr val="dk1"/>
                          </a:solidFill>
                        </a:rPr>
                        <a:t> </a:t>
                      </a:r>
                      <a:r>
                        <a:rPr lang="en-US" sz="1200" b="0" u="none" strike="noStrike" cap="none">
                          <a:solidFill>
                            <a:schemeClr val="dk1"/>
                          </a:solidFill>
                        </a:rPr>
                        <a:t>⎯→ AgCl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s</a:t>
                      </a:r>
                      <a:r>
                        <a:rPr lang="en-US" sz="1200" b="0" u="none" strike="noStrike" cap="none">
                          <a:solidFill>
                            <a:schemeClr val="dk1"/>
                          </a:solidFill>
                        </a:rPr>
                        <a:t>) + KNO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0"/>
                  </a:ext>
                </a:extLst>
              </a:tr>
              <a:tr h="370850">
                <a:tc>
                  <a:txBody>
                    <a:bodyPr/>
                    <a:lstStyle/>
                    <a:p>
                      <a:pPr marL="0" marR="0" lvl="0" indent="0" algn="r" rtl="0">
                        <a:spcBef>
                          <a:spcPts val="0"/>
                        </a:spcBef>
                        <a:buSzPct val="25000"/>
                        <a:buNone/>
                      </a:pPr>
                      <a:r>
                        <a:rPr lang="en-US" sz="1200" b="1" u="none" strike="noStrike" cap="none"/>
                        <a:t>Complete Ionic :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ckwell"/>
                        <a:buNone/>
                      </a:pPr>
                      <a:r>
                        <a:rPr lang="en-US" sz="1200" u="none" strike="noStrike" cap="none"/>
                        <a:t>Ag</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 + K</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 + K</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r h="370850">
                <a:tc>
                  <a:txBody>
                    <a:bodyPr/>
                    <a:lstStyle/>
                    <a:p>
                      <a:pPr marL="0" marR="0" lvl="0" indent="0" algn="r" rtl="0">
                        <a:spcBef>
                          <a:spcPts val="0"/>
                        </a:spcBef>
                        <a:buSzPct val="25000"/>
                        <a:buNone/>
                      </a:pPr>
                      <a:r>
                        <a:rPr lang="en-US" sz="1200" b="1" u="none" strike="noStrike" cap="none"/>
                        <a:t>Net Ionic :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Rockwell"/>
                        <a:buNone/>
                      </a:pPr>
                      <a:r>
                        <a:rPr lang="en-US" sz="1200" u="none" strike="noStrike" cap="none"/>
                        <a:t>Ag</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73" name="Shape 973"/>
          <p:cNvSpPr txBox="1"/>
          <p:nvPr/>
        </p:nvSpPr>
        <p:spPr>
          <a:xfrm>
            <a:off x="5052291" y="2410780"/>
            <a:ext cx="3805381" cy="347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Spectator ions should not be included in your balanced equations. </a:t>
            </a:r>
          </a:p>
          <a:p>
            <a:pPr marL="0" marR="0" lvl="0" indent="0" algn="l" rtl="0">
              <a:spcBef>
                <a:spcPts val="0"/>
              </a:spcBef>
              <a:buNone/>
            </a:pPr>
            <a:endParaRPr sz="1600">
              <a:solidFill>
                <a:schemeClr val="dk1"/>
              </a:solidFill>
              <a:latin typeface="Rockwell"/>
              <a:ea typeface="Rockwell"/>
              <a:cs typeface="Rockwell"/>
              <a:sym typeface="Rockwell"/>
            </a:endParaRPr>
          </a:p>
          <a:p>
            <a:pPr marL="0" marR="0" lvl="0" indent="0" algn="l" rtl="0">
              <a:spcBef>
                <a:spcPts val="0"/>
              </a:spcBef>
              <a:buSzPct val="25000"/>
              <a:buNone/>
            </a:pPr>
            <a:r>
              <a:rPr lang="en-US" sz="1600">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p>
          <a:p>
            <a:pPr marL="0" marR="0" lvl="0" indent="0" algn="l" rtl="0">
              <a:spcBef>
                <a:spcPts val="0"/>
              </a:spcBef>
              <a:buNone/>
            </a:pPr>
            <a:endParaRPr sz="1600">
              <a:solidFill>
                <a:schemeClr val="dk1"/>
              </a:solidFill>
              <a:latin typeface="Rockwell"/>
              <a:ea typeface="Rockwell"/>
              <a:cs typeface="Rockwell"/>
              <a:sym typeface="Rockwell"/>
            </a:endParaRPr>
          </a:p>
          <a:p>
            <a:pPr marL="0" marR="0" lvl="0" indent="0" algn="l" rtl="0">
              <a:spcBef>
                <a:spcPts val="0"/>
              </a:spcBef>
              <a:buSzPct val="25000"/>
              <a:buNone/>
            </a:pPr>
            <a:r>
              <a:rPr lang="en-US" sz="1600" i="1">
                <a:solidFill>
                  <a:srgbClr val="B660BD"/>
                </a:solidFill>
                <a:latin typeface="Rockwell"/>
                <a:ea typeface="Rockwell"/>
                <a:cs typeface="Rockwell"/>
                <a:sym typeface="Rockwell"/>
              </a:rPr>
              <a:t>You only need to memorize that compounds with nitrate, ammonium, halides and alkali metals are soluble.  </a:t>
            </a:r>
          </a:p>
          <a:p>
            <a:pPr marL="0" marR="0" lvl="0" indent="0" algn="l" rtl="0">
              <a:spcBef>
                <a:spcPts val="0"/>
              </a:spcBef>
              <a:buNone/>
            </a:pPr>
            <a:endParaRPr sz="1200">
              <a:solidFill>
                <a:schemeClr val="dk1"/>
              </a:solidFill>
              <a:latin typeface="Rockwell"/>
              <a:ea typeface="Rockwell"/>
              <a:cs typeface="Rockwell"/>
              <a:sym typeface="Rockwe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Shape 978"/>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Making Predictions</a:t>
            </a:r>
          </a:p>
        </p:txBody>
      </p:sp>
      <p:sp>
        <p:nvSpPr>
          <p:cNvPr id="979" name="Shape 97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Source</a:t>
            </a:r>
          </a:p>
        </p:txBody>
      </p:sp>
      <p:sp>
        <p:nvSpPr>
          <p:cNvPr id="980" name="Shape 98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Video</a:t>
            </a:r>
          </a:p>
        </p:txBody>
      </p:sp>
      <p:sp>
        <p:nvSpPr>
          <p:cNvPr id="981" name="Shape 981"/>
          <p:cNvSpPr txBox="1"/>
          <p:nvPr/>
        </p:nvSpPr>
        <p:spPr>
          <a:xfrm>
            <a:off x="0" y="5968410"/>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p>
        </p:txBody>
      </p:sp>
      <p:sp>
        <p:nvSpPr>
          <p:cNvPr id="982" name="Shape 982"/>
          <p:cNvSpPr txBox="1"/>
          <p:nvPr/>
        </p:nvSpPr>
        <p:spPr>
          <a:xfrm>
            <a:off x="193673" y="948354"/>
            <a:ext cx="7903907" cy="44730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rgbClr val="4C264C"/>
                </a:solidFill>
                <a:latin typeface="Rockwell"/>
                <a:ea typeface="Rockwell"/>
                <a:cs typeface="Rockwell"/>
                <a:sym typeface="Rockwell"/>
              </a:rPr>
              <a:t>Solid copper carbonate is heated strongly</a:t>
            </a:r>
            <a:r>
              <a:rPr lang="en-US" sz="1400">
                <a:solidFill>
                  <a:schemeClr val="dk1"/>
                </a:solidFill>
                <a:latin typeface="Rockwell"/>
                <a:ea typeface="Rockwell"/>
                <a:cs typeface="Rockwell"/>
                <a:sym typeface="Rockwell"/>
              </a:rPr>
              <a:t>:</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chemeClr val="dk1"/>
                </a:solidFill>
                <a:latin typeface="Rockwell"/>
                <a:ea typeface="Rockwell"/>
                <a:cs typeface="Rockwell"/>
                <a:sym typeface="Rockwell"/>
              </a:rPr>
              <a:t>CuCO</a:t>
            </a:r>
            <a:r>
              <a:rPr lang="en-US" sz="1400" baseline="-25000">
                <a:solidFill>
                  <a:schemeClr val="dk1"/>
                </a:solidFill>
                <a:latin typeface="Rockwell"/>
                <a:ea typeface="Rockwell"/>
                <a:cs typeface="Rockwell"/>
                <a:sym typeface="Rockwell"/>
              </a:rPr>
              <a:t>3</a:t>
            </a:r>
            <a:r>
              <a:rPr lang="en-US" sz="1400">
                <a:solidFill>
                  <a:schemeClr val="dk1"/>
                </a:solidFill>
                <a:latin typeface="Rockwell"/>
                <a:ea typeface="Rockwell"/>
                <a:cs typeface="Rockwell"/>
                <a:sym typeface="Rockwell"/>
              </a:rPr>
              <a:t> (s) → CuO (s)  + CO</a:t>
            </a:r>
            <a:r>
              <a:rPr lang="en-US" sz="1400" baseline="-25000">
                <a:solidFill>
                  <a:schemeClr val="dk1"/>
                </a:solidFill>
                <a:latin typeface="Rockwell"/>
                <a:ea typeface="Rockwell"/>
                <a:cs typeface="Rockwell"/>
                <a:sym typeface="Rockwell"/>
              </a:rPr>
              <a:t>2 </a:t>
            </a:r>
            <a:r>
              <a:rPr lang="en-US" sz="1400">
                <a:solidFill>
                  <a:schemeClr val="dk1"/>
                </a:solidFill>
                <a:latin typeface="Rockwell"/>
                <a:ea typeface="Rockwell"/>
                <a:cs typeface="Rockwell"/>
                <a:sym typeface="Rockwell"/>
              </a:rPr>
              <a:t>(g)5</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rgbClr val="4C264C"/>
                </a:solidFill>
                <a:latin typeface="Rockwell"/>
                <a:ea typeface="Rockwell"/>
                <a:cs typeface="Rockwell"/>
                <a:sym typeface="Rockwell"/>
              </a:rPr>
              <a:t>What evidence of a chemical change would be observed with this reaction?</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chemeClr val="dk1"/>
                </a:solidFill>
                <a:latin typeface="Rockwell"/>
                <a:ea typeface="Rockwell"/>
                <a:cs typeface="Rockwell"/>
                <a:sym typeface="Rockwell"/>
              </a:rPr>
              <a:t>One would observe a color change and evolution of a gas</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rgbClr val="4C264C"/>
                </a:solidFill>
                <a:latin typeface="Rockwell"/>
                <a:ea typeface="Rockwell"/>
                <a:cs typeface="Rockwell"/>
                <a:sym typeface="Rockwell"/>
              </a:rPr>
              <a:t>What is the percent yield of CO</a:t>
            </a:r>
            <a:r>
              <a:rPr lang="en-US" sz="1400" baseline="-25000">
                <a:solidFill>
                  <a:srgbClr val="4C264C"/>
                </a:solidFill>
                <a:latin typeface="Rockwell"/>
                <a:ea typeface="Rockwell"/>
                <a:cs typeface="Rockwell"/>
                <a:sym typeface="Rockwell"/>
              </a:rPr>
              <a:t>2 </a:t>
            </a:r>
            <a:r>
              <a:rPr lang="en-US" sz="1400">
                <a:solidFill>
                  <a:srgbClr val="4C264C"/>
                </a:solidFill>
                <a:latin typeface="Rockwell"/>
                <a:ea typeface="Rockwell"/>
                <a:cs typeface="Rockwell"/>
                <a:sym typeface="Rockwell"/>
              </a:rPr>
              <a:t>if you had originally heated 10.0g CuCO</a:t>
            </a:r>
            <a:r>
              <a:rPr lang="en-US" sz="1400" baseline="-25000">
                <a:solidFill>
                  <a:srgbClr val="4C264C"/>
                </a:solidFill>
                <a:latin typeface="Rockwell"/>
                <a:ea typeface="Rockwell"/>
                <a:cs typeface="Rockwell"/>
                <a:sym typeface="Rockwell"/>
              </a:rPr>
              <a:t>3 </a:t>
            </a:r>
            <a:r>
              <a:rPr lang="en-US" sz="1400">
                <a:solidFill>
                  <a:srgbClr val="4C264C"/>
                </a:solidFill>
                <a:latin typeface="Rockwell"/>
                <a:ea typeface="Rockwell"/>
                <a:cs typeface="Rockwell"/>
                <a:sym typeface="Rockwell"/>
              </a:rPr>
              <a:t> and captured 3.2g CO</a:t>
            </a:r>
            <a:r>
              <a:rPr lang="en-US" sz="1400" baseline="-25000">
                <a:solidFill>
                  <a:srgbClr val="4C264C"/>
                </a:solidFill>
                <a:latin typeface="Rockwell"/>
                <a:ea typeface="Rockwell"/>
                <a:cs typeface="Rockwell"/>
                <a:sym typeface="Rockwell"/>
              </a:rPr>
              <a:t>2</a:t>
            </a:r>
            <a:r>
              <a:rPr lang="en-US" sz="1400">
                <a:solidFill>
                  <a:srgbClr val="4C264C"/>
                </a:solidFill>
                <a:latin typeface="Rockwell"/>
                <a:ea typeface="Rockwell"/>
                <a:cs typeface="Rockwell"/>
                <a:sym typeface="Rockwell"/>
              </a:rPr>
              <a:t> ?</a:t>
            </a:r>
          </a:p>
          <a:p>
            <a:pPr marL="0" marR="0" lvl="0" indent="0" algn="l" rtl="0">
              <a:spcBef>
                <a:spcPts val="0"/>
              </a:spcBef>
              <a:buNone/>
            </a:pPr>
            <a:endParaRPr sz="1400" baseline="-250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chemeClr val="dk1"/>
                </a:solidFill>
                <a:latin typeface="Rockwell"/>
                <a:ea typeface="Rockwell"/>
                <a:cs typeface="Rockwell"/>
                <a:sym typeface="Rockwell"/>
              </a:rPr>
              <a:t>Step 1: Find the Theoretical Yeild</a:t>
            </a:r>
          </a:p>
          <a:p>
            <a:pPr marL="0" marR="0" lvl="0" indent="0" algn="l" rtl="0">
              <a:spcBef>
                <a:spcPts val="0"/>
              </a:spcBef>
              <a:buSzPct val="25000"/>
              <a:buNone/>
            </a:pPr>
            <a:r>
              <a:rPr lang="en-US" sz="1400">
                <a:solidFill>
                  <a:schemeClr val="dk1"/>
                </a:solidFill>
                <a:latin typeface="Rockwell"/>
                <a:ea typeface="Rockwell"/>
                <a:cs typeface="Rockwell"/>
                <a:sym typeface="Rockwell"/>
              </a:rPr>
              <a:t>10.0g CuCO</a:t>
            </a:r>
            <a:r>
              <a:rPr lang="en-US" sz="1400" baseline="-25000">
                <a:solidFill>
                  <a:schemeClr val="dk1"/>
                </a:solidFill>
                <a:latin typeface="Rockwell"/>
                <a:ea typeface="Rockwell"/>
                <a:cs typeface="Rockwell"/>
                <a:sym typeface="Rockwell"/>
              </a:rPr>
              <a:t>3 </a:t>
            </a:r>
            <a:r>
              <a:rPr lang="en-US" sz="1400">
                <a:solidFill>
                  <a:schemeClr val="dk1"/>
                </a:solidFill>
                <a:latin typeface="Rockwell"/>
                <a:ea typeface="Rockwell"/>
                <a:cs typeface="Rockwell"/>
                <a:sym typeface="Rockwell"/>
              </a:rPr>
              <a:t>x(1mol/123.555g) x (1mol CO</a:t>
            </a:r>
            <a:r>
              <a:rPr lang="en-US" sz="1400" baseline="-25000">
                <a:solidFill>
                  <a:schemeClr val="dk1"/>
                </a:solidFill>
                <a:latin typeface="Rockwell"/>
                <a:ea typeface="Rockwell"/>
                <a:cs typeface="Rockwell"/>
                <a:sym typeface="Rockwell"/>
              </a:rPr>
              <a:t>2</a:t>
            </a:r>
            <a:r>
              <a:rPr lang="en-US" sz="1400">
                <a:solidFill>
                  <a:schemeClr val="dk1"/>
                </a:solidFill>
                <a:latin typeface="Rockwell"/>
                <a:ea typeface="Rockwell"/>
                <a:cs typeface="Rockwell"/>
                <a:sym typeface="Rockwell"/>
              </a:rPr>
              <a:t> /1 molCuCO</a:t>
            </a:r>
            <a:r>
              <a:rPr lang="en-US" sz="1400" baseline="-25000">
                <a:solidFill>
                  <a:schemeClr val="dk1"/>
                </a:solidFill>
                <a:latin typeface="Rockwell"/>
                <a:ea typeface="Rockwell"/>
                <a:cs typeface="Rockwell"/>
                <a:sym typeface="Rockwell"/>
              </a:rPr>
              <a:t>3</a:t>
            </a:r>
            <a:r>
              <a:rPr lang="en-US" sz="1400">
                <a:solidFill>
                  <a:schemeClr val="dk1"/>
                </a:solidFill>
                <a:latin typeface="Rockwell"/>
                <a:ea typeface="Rockwell"/>
                <a:cs typeface="Rockwell"/>
                <a:sym typeface="Rockwell"/>
              </a:rPr>
              <a:t> ) X 44.01gCO</a:t>
            </a:r>
            <a:r>
              <a:rPr lang="en-US" sz="1400" baseline="-25000">
                <a:solidFill>
                  <a:schemeClr val="dk1"/>
                </a:solidFill>
                <a:latin typeface="Rockwell"/>
                <a:ea typeface="Rockwell"/>
                <a:cs typeface="Rockwell"/>
                <a:sym typeface="Rockwell"/>
              </a:rPr>
              <a:t>2</a:t>
            </a:r>
            <a:r>
              <a:rPr lang="en-US" sz="1400">
                <a:solidFill>
                  <a:schemeClr val="dk1"/>
                </a:solidFill>
                <a:latin typeface="Rockwell"/>
                <a:ea typeface="Rockwell"/>
                <a:cs typeface="Rockwell"/>
                <a:sym typeface="Rockwell"/>
              </a:rPr>
              <a:t>/mol = 3.562 gCO</a:t>
            </a:r>
            <a:r>
              <a:rPr lang="en-US" sz="1400" baseline="-25000">
                <a:solidFill>
                  <a:schemeClr val="dk1"/>
                </a:solidFill>
                <a:latin typeface="Rockwell"/>
                <a:ea typeface="Rockwell"/>
                <a:cs typeface="Rockwell"/>
                <a:sym typeface="Rockwell"/>
              </a:rPr>
              <a:t>2</a:t>
            </a:r>
          </a:p>
          <a:p>
            <a:pPr marL="0" marR="0" lvl="0" indent="0" algn="l" rtl="0">
              <a:spcBef>
                <a:spcPts val="0"/>
              </a:spcBef>
              <a:buNone/>
            </a:pPr>
            <a:endParaRPr sz="1400" baseline="-250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chemeClr val="dk1"/>
                </a:solidFill>
                <a:latin typeface="Rockwell"/>
                <a:ea typeface="Rockwell"/>
                <a:cs typeface="Rockwell"/>
                <a:sym typeface="Rockwell"/>
              </a:rPr>
              <a:t>Step 2: Find Percent Yield</a:t>
            </a:r>
          </a:p>
          <a:p>
            <a:pPr marL="0" marR="0" lvl="0" indent="0" algn="l" rtl="0">
              <a:spcBef>
                <a:spcPts val="0"/>
              </a:spcBef>
              <a:buSzPct val="25000"/>
              <a:buNone/>
            </a:pPr>
            <a:r>
              <a:rPr lang="en-US" sz="1400">
                <a:solidFill>
                  <a:schemeClr val="dk1"/>
                </a:solidFill>
                <a:latin typeface="Rockwell"/>
                <a:ea typeface="Rockwell"/>
                <a:cs typeface="Rockwell"/>
                <a:sym typeface="Rockwell"/>
              </a:rPr>
              <a:t>(3.2 g / 3.562 g) * 100 = 89.8 % → 90% with correct sig figs</a:t>
            </a:r>
          </a:p>
          <a:p>
            <a:pPr marL="0" marR="0" lvl="0" indent="0" algn="l" rtl="0">
              <a:spcBef>
                <a:spcPts val="0"/>
              </a:spcBef>
              <a:buNone/>
            </a:pPr>
            <a:endParaRPr sz="1400">
              <a:solidFill>
                <a:schemeClr val="dk1"/>
              </a:solidFill>
              <a:latin typeface="Rockwell"/>
              <a:ea typeface="Rockwell"/>
              <a:cs typeface="Rockwell"/>
              <a:sym typeface="Rockwell"/>
            </a:endParaRPr>
          </a:p>
          <a:p>
            <a:pPr marL="0" marR="0" lvl="0" indent="0" algn="l" rtl="0">
              <a:spcBef>
                <a:spcPts val="0"/>
              </a:spcBef>
              <a:buSzPct val="25000"/>
              <a:buNone/>
            </a:pPr>
            <a:r>
              <a:rPr lang="en-US" sz="1400">
                <a:solidFill>
                  <a:srgbClr val="4C264C"/>
                </a:solidFill>
                <a:latin typeface="Rockwell"/>
                <a:ea typeface="Rockwell"/>
                <a:cs typeface="Rockwell"/>
                <a:sym typeface="Rockwell"/>
              </a:rPr>
              <a:t>How could you improve your percent yield?</a:t>
            </a:r>
          </a:p>
          <a:p>
            <a:pPr marL="0" marR="0" lvl="0" indent="0" algn="l" rtl="0">
              <a:spcBef>
                <a:spcPts val="0"/>
              </a:spcBef>
              <a:buSzPct val="25000"/>
              <a:buNone/>
            </a:pPr>
            <a:r>
              <a:rPr lang="en-US" sz="1400">
                <a:solidFill>
                  <a:schemeClr val="dk1"/>
                </a:solidFill>
                <a:latin typeface="Rockwell"/>
                <a:ea typeface="Rockwell"/>
                <a:cs typeface="Rockwell"/>
                <a:sym typeface="Rockwell"/>
              </a:rPr>
              <a:t>-reheat the solid, to see if there is any further mass loss</a:t>
            </a:r>
          </a:p>
          <a:p>
            <a:pPr marL="0" marR="0" lvl="0" indent="0" algn="l" rtl="0">
              <a:spcBef>
                <a:spcPts val="0"/>
              </a:spcBef>
              <a:buSzPct val="25000"/>
              <a:buNone/>
            </a:pPr>
            <a:r>
              <a:rPr lang="en-US" sz="1400">
                <a:solidFill>
                  <a:schemeClr val="dk1"/>
                </a:solidFill>
                <a:latin typeface="Rockwell"/>
                <a:ea typeface="Rockwell"/>
                <a:cs typeface="Rockwell"/>
                <a:sym typeface="Rockwell"/>
              </a:rPr>
              <a:t>-make sure you have pure CuCO</a:t>
            </a:r>
            <a:r>
              <a:rPr lang="en-US" sz="1400" baseline="-25000">
                <a:solidFill>
                  <a:schemeClr val="dk1"/>
                </a:solidFill>
                <a:latin typeface="Rockwell"/>
                <a:ea typeface="Rockwell"/>
                <a:cs typeface="Rockwell"/>
                <a:sym typeface="Rockwell"/>
              </a:rPr>
              <a:t>3</a:t>
            </a:r>
          </a:p>
          <a:p>
            <a:pPr marL="0" marR="0" lvl="0" indent="0" algn="l" rtl="0">
              <a:spcBef>
                <a:spcPts val="0"/>
              </a:spcBef>
              <a:buNone/>
            </a:pPr>
            <a:endParaRPr sz="1400">
              <a:solidFill>
                <a:schemeClr val="dk1"/>
              </a:solidFill>
              <a:latin typeface="Rockwell"/>
              <a:ea typeface="Rockwell"/>
              <a:cs typeface="Rockwell"/>
              <a:sym typeface="Rockwell"/>
            </a:endParaRPr>
          </a:p>
        </p:txBody>
      </p:sp>
      <p:sp>
        <p:nvSpPr>
          <p:cNvPr id="983" name="Shape 983"/>
          <p:cNvSpPr/>
          <p:nvPr/>
        </p:nvSpPr>
        <p:spPr>
          <a:xfrm>
            <a:off x="193672" y="1249888"/>
            <a:ext cx="7407852" cy="49578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984" name="Shape 984"/>
          <p:cNvSpPr/>
          <p:nvPr/>
        </p:nvSpPr>
        <p:spPr>
          <a:xfrm>
            <a:off x="193671" y="2186185"/>
            <a:ext cx="7500216" cy="49578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985" name="Shape 985"/>
          <p:cNvSpPr/>
          <p:nvPr/>
        </p:nvSpPr>
        <p:spPr>
          <a:xfrm>
            <a:off x="193673" y="4710173"/>
            <a:ext cx="7629527" cy="120240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986" name="Shape 986"/>
          <p:cNvSpPr/>
          <p:nvPr/>
        </p:nvSpPr>
        <p:spPr>
          <a:xfrm>
            <a:off x="193671" y="3139093"/>
            <a:ext cx="7620436" cy="1212955"/>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83"/>
                                        </p:tgtEl>
                                      </p:cBhvr>
                                    </p:animEffect>
                                    <p:set>
                                      <p:cBhvr>
                                        <p:cTn id="7" dur="1" fill="hold">
                                          <p:stCondLst>
                                            <p:cond delay="2000"/>
                                          </p:stCondLst>
                                        </p:cTn>
                                        <p:tgtEl>
                                          <p:spTgt spid="98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984"/>
                                        </p:tgtEl>
                                      </p:cBhvr>
                                    </p:animEffect>
                                    <p:set>
                                      <p:cBhvr>
                                        <p:cTn id="12" dur="1" fill="hold">
                                          <p:stCondLst>
                                            <p:cond delay="2000"/>
                                          </p:stCondLst>
                                        </p:cTn>
                                        <p:tgtEl>
                                          <p:spTgt spid="98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985"/>
                                        </p:tgtEl>
                                      </p:cBhvr>
                                    </p:animEffect>
                                    <p:set>
                                      <p:cBhvr>
                                        <p:cTn id="17" dur="1" fill="hold">
                                          <p:stCondLst>
                                            <p:cond delay="2000"/>
                                          </p:stCondLst>
                                        </p:cTn>
                                        <p:tgtEl>
                                          <p:spTgt spid="98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986"/>
                                        </p:tgtEl>
                                      </p:cBhvr>
                                    </p:animEffect>
                                    <p:set>
                                      <p:cBhvr>
                                        <p:cTn id="22" dur="1" fill="hold">
                                          <p:stCondLst>
                                            <p:cond delay="2000"/>
                                          </p:stCondLst>
                                        </p:cTn>
                                        <p:tgtEl>
                                          <p:spTgt spid="9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Limiting Reactants – D.A.</a:t>
            </a:r>
          </a:p>
        </p:txBody>
      </p:sp>
      <p:sp>
        <p:nvSpPr>
          <p:cNvPr id="992" name="Shape 992"/>
          <p:cNvSpPr txBox="1">
            <a:spLocks noGrp="1"/>
          </p:cNvSpPr>
          <p:nvPr>
            <p:ph type="body" idx="1"/>
          </p:nvPr>
        </p:nvSpPr>
        <p:spPr>
          <a:xfrm>
            <a:off x="280737" y="905163"/>
            <a:ext cx="7514754" cy="285403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Al</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a:t>
            </a:r>
            <a:r>
              <a:rPr lang="en-US" sz="1400" b="0" i="0" u="none" strike="noStrike" cap="none" baseline="-25000">
                <a:solidFill>
                  <a:srgbClr val="762299"/>
                </a:solidFill>
                <a:latin typeface="Rockwell"/>
                <a:ea typeface="Rockwell"/>
                <a:cs typeface="Rockwell"/>
                <a:sym typeface="Rockwell"/>
              </a:rPr>
              <a:t>3</a:t>
            </a:r>
            <a:r>
              <a:rPr lang="en-US" sz="1400" b="0" i="0" u="none" strike="noStrike" cap="none">
                <a:solidFill>
                  <a:srgbClr val="762299"/>
                </a:solidFill>
                <a:latin typeface="Rockwell"/>
                <a:ea typeface="Rockwell"/>
                <a:cs typeface="Rockwell"/>
                <a:sym typeface="Rockwell"/>
              </a:rPr>
              <a:t> + 6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O ---&gt; 2Al(OH)</a:t>
            </a:r>
            <a:r>
              <a:rPr lang="en-US" sz="1400" b="0" i="0" u="none" strike="noStrike" cap="none" baseline="-25000">
                <a:solidFill>
                  <a:srgbClr val="762299"/>
                </a:solidFill>
                <a:latin typeface="Rockwell"/>
                <a:ea typeface="Rockwell"/>
                <a:cs typeface="Rockwell"/>
                <a:sym typeface="Rockwell"/>
              </a:rPr>
              <a:t>3</a:t>
            </a:r>
            <a:r>
              <a:rPr lang="en-US" sz="1400" b="0" i="0" u="none" strike="noStrike" cap="none">
                <a:solidFill>
                  <a:srgbClr val="762299"/>
                </a:solidFill>
                <a:latin typeface="Rockwell"/>
                <a:ea typeface="Rockwell"/>
                <a:cs typeface="Rockwell"/>
                <a:sym typeface="Rockwell"/>
              </a:rPr>
              <a:t> + 3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a:t>
            </a:r>
          </a:p>
          <a:p>
            <a:pPr marL="0" marR="0" lvl="0" indent="0" algn="l" rtl="0">
              <a:spcBef>
                <a:spcPts val="200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15.00 g aluminum sulfide and 10.00 g water react </a:t>
            </a:r>
          </a:p>
          <a:p>
            <a:pPr marL="342900" marR="0" lvl="0" indent="-342900" algn="l" rtl="0">
              <a:spcBef>
                <a:spcPts val="2000"/>
              </a:spcBef>
              <a:spcAft>
                <a:spcPts val="0"/>
              </a:spcAft>
              <a:buClr>
                <a:schemeClr val="accent1"/>
              </a:buClr>
              <a:buSzPct val="75000"/>
              <a:buFont typeface="Noto Sans Symbols"/>
              <a:buAutoNum type="alphaLcParenR"/>
            </a:pPr>
            <a:r>
              <a:rPr lang="en-US" sz="1400" b="0" i="0" u="none" strike="noStrike" cap="none">
                <a:solidFill>
                  <a:srgbClr val="762299"/>
                </a:solidFill>
                <a:latin typeface="Rockwell"/>
                <a:ea typeface="Rockwell"/>
                <a:cs typeface="Rockwell"/>
                <a:sym typeface="Rockwell"/>
              </a:rPr>
              <a:t>Identify the Limiting Reactant</a:t>
            </a: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993" name="Shape 99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94" name="Shape 99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995" name="Shape 995"/>
          <p:cNvSpPr txBox="1"/>
          <p:nvPr/>
        </p:nvSpPr>
        <p:spPr>
          <a:xfrm>
            <a:off x="8157538" y="1816853"/>
            <a:ext cx="894959"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Sim</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pHet</a:t>
            </a:r>
          </a:p>
        </p:txBody>
      </p:sp>
      <p:sp>
        <p:nvSpPr>
          <p:cNvPr id="996" name="Shape 996"/>
          <p:cNvSpPr txBox="1"/>
          <p:nvPr/>
        </p:nvSpPr>
        <p:spPr>
          <a:xfrm>
            <a:off x="0" y="6199526"/>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p>
        </p:txBody>
      </p:sp>
      <p:sp>
        <p:nvSpPr>
          <p:cNvPr id="997" name="Shape 997"/>
          <p:cNvSpPr txBox="1"/>
          <p:nvPr/>
        </p:nvSpPr>
        <p:spPr>
          <a:xfrm>
            <a:off x="622222" y="2276316"/>
            <a:ext cx="7432564"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15.00g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  </a:t>
            </a:r>
            <a:r>
              <a:rPr lang="en-US" sz="1200">
                <a:solidFill>
                  <a:schemeClr val="dk1"/>
                </a:solidFill>
                <a:latin typeface="Rockwell"/>
                <a:ea typeface="Rockwell"/>
                <a:cs typeface="Rockwell"/>
                <a:sym typeface="Rockwell"/>
              </a:rPr>
              <a:t>x (1mol/ 150.158 g) x (6mol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O/1mol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a:t>
            </a:r>
            <a:r>
              <a:rPr lang="en-US" sz="1200">
                <a:solidFill>
                  <a:schemeClr val="dk1"/>
                </a:solidFill>
                <a:latin typeface="Rockwell"/>
                <a:ea typeface="Rockwell"/>
                <a:cs typeface="Rockwell"/>
                <a:sym typeface="Rockwell"/>
              </a:rPr>
              <a:t>) x (18g/mol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 = 10.782 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needed</a:t>
            </a:r>
          </a:p>
          <a:p>
            <a:pPr marL="0" marR="0" lvl="0" indent="0" algn="l" rtl="0">
              <a:spcBef>
                <a:spcPts val="0"/>
              </a:spcBef>
              <a:buNone/>
            </a:pPr>
            <a:endParaRPr sz="1200" baseline="-25000">
              <a:solidFill>
                <a:schemeClr val="dk1"/>
              </a:solidFill>
              <a:latin typeface="Rockwell"/>
              <a:ea typeface="Rockwell"/>
              <a:cs typeface="Rockwell"/>
              <a:sym typeface="Rockwell"/>
            </a:endParaRPr>
          </a:p>
          <a:p>
            <a:pPr marL="0" marR="0" lvl="0" indent="0" algn="l" rtl="0">
              <a:spcBef>
                <a:spcPts val="0"/>
              </a:spcBef>
              <a:buSzPct val="25000"/>
              <a:buNone/>
            </a:pPr>
            <a:r>
              <a:rPr lang="en-US" sz="1200">
                <a:solidFill>
                  <a:schemeClr val="dk1"/>
                </a:solidFill>
                <a:latin typeface="Rockwell"/>
                <a:ea typeface="Rockwell"/>
                <a:cs typeface="Rockwell"/>
                <a:sym typeface="Rockwell"/>
              </a:rPr>
              <a:t>10g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x (1mol/ 18.015 g) x (1 mol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 </a:t>
            </a:r>
            <a:r>
              <a:rPr lang="en-US" sz="1200">
                <a:solidFill>
                  <a:schemeClr val="dk1"/>
                </a:solidFill>
                <a:latin typeface="Rockwell"/>
                <a:ea typeface="Rockwell"/>
                <a:cs typeface="Rockwell"/>
                <a:sym typeface="Rockwell"/>
              </a:rPr>
              <a:t>/ 6mol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O)  x (150.158 g/mol) = 13.892g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 </a:t>
            </a:r>
            <a:r>
              <a:rPr lang="en-US" sz="1200">
                <a:solidFill>
                  <a:schemeClr val="dk1"/>
                </a:solidFill>
                <a:latin typeface="Rockwell"/>
                <a:ea typeface="Rockwell"/>
                <a:cs typeface="Rockwell"/>
                <a:sym typeface="Rockwell"/>
              </a:rPr>
              <a:t> needed</a:t>
            </a: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SzPct val="25000"/>
              <a:buNone/>
            </a:pPr>
            <a:r>
              <a:rPr lang="en-US" sz="1200">
                <a:solidFill>
                  <a:schemeClr val="dk1"/>
                </a:solidFill>
                <a:latin typeface="Rockwell"/>
                <a:ea typeface="Rockwell"/>
                <a:cs typeface="Rockwell"/>
                <a:sym typeface="Rockwell"/>
              </a:rPr>
              <a:t>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is limiting, because we need more than we were given</a:t>
            </a:r>
          </a:p>
          <a:p>
            <a:pPr marL="0" marR="0" lvl="0" indent="0" algn="l" rtl="0">
              <a:spcBef>
                <a:spcPts val="0"/>
              </a:spcBef>
              <a:buSzPct val="25000"/>
              <a:buNone/>
            </a:pPr>
            <a:r>
              <a:rPr lang="en-US" sz="1200">
                <a:solidFill>
                  <a:schemeClr val="dk1"/>
                </a:solidFill>
                <a:latin typeface="Rockwell"/>
                <a:ea typeface="Rockwell"/>
                <a:cs typeface="Rockwell"/>
                <a:sym typeface="Rockwell"/>
              </a:rPr>
              <a:t> </a:t>
            </a:r>
          </a:p>
        </p:txBody>
      </p:sp>
      <p:sp>
        <p:nvSpPr>
          <p:cNvPr id="998" name="Shape 998"/>
          <p:cNvSpPr txBox="1">
            <a:spLocks noGrp="1"/>
          </p:cNvSpPr>
          <p:nvPr>
            <p:ph type="body" idx="1"/>
          </p:nvPr>
        </p:nvSpPr>
        <p:spPr>
          <a:xfrm>
            <a:off x="226407" y="3415089"/>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b) What is the maximum mass of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 which can be formed from these reagents?</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999" name="Shape 999"/>
          <p:cNvSpPr txBox="1"/>
          <p:nvPr/>
        </p:nvSpPr>
        <p:spPr>
          <a:xfrm>
            <a:off x="622222" y="3759200"/>
            <a:ext cx="743256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Theoretical Yield</a:t>
            </a:r>
          </a:p>
          <a:p>
            <a:pPr marL="0" marR="0" lvl="0" indent="0" algn="l" rtl="0">
              <a:spcBef>
                <a:spcPts val="0"/>
              </a:spcBef>
              <a:buSzPct val="25000"/>
              <a:buNone/>
            </a:pPr>
            <a:r>
              <a:rPr lang="en-US" sz="1200">
                <a:solidFill>
                  <a:schemeClr val="dk1"/>
                </a:solidFill>
                <a:latin typeface="Rockwell"/>
                <a:ea typeface="Rockwell"/>
                <a:cs typeface="Rockwell"/>
                <a:sym typeface="Rockwell"/>
              </a:rPr>
              <a:t>10.00 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x (1mol/ 18.015 g) x (3/6) x (34.0809 g/mol ) = 9.459 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 produced</a:t>
            </a:r>
          </a:p>
          <a:p>
            <a:pPr marL="0" marR="0" lvl="0" indent="0" algn="l" rtl="0">
              <a:spcBef>
                <a:spcPts val="0"/>
              </a:spcBef>
              <a:buSzPct val="25000"/>
              <a:buNone/>
            </a:pPr>
            <a:r>
              <a:rPr lang="en-US" sz="1200">
                <a:solidFill>
                  <a:schemeClr val="dk1"/>
                </a:solidFill>
                <a:latin typeface="Rockwell"/>
                <a:ea typeface="Rockwell"/>
                <a:cs typeface="Rockwell"/>
                <a:sym typeface="Rockwell"/>
              </a:rPr>
              <a:t> </a:t>
            </a:r>
          </a:p>
        </p:txBody>
      </p:sp>
      <p:sp>
        <p:nvSpPr>
          <p:cNvPr id="1000" name="Shape 1000"/>
          <p:cNvSpPr txBox="1">
            <a:spLocks noGrp="1"/>
          </p:cNvSpPr>
          <p:nvPr>
            <p:ph type="body" idx="1"/>
          </p:nvPr>
        </p:nvSpPr>
        <p:spPr>
          <a:xfrm>
            <a:off x="280737" y="4507346"/>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c) How much excess reactant is left in the container?</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001" name="Shape 1001"/>
          <p:cNvSpPr txBox="1"/>
          <p:nvPr/>
        </p:nvSpPr>
        <p:spPr>
          <a:xfrm>
            <a:off x="622218" y="4904507"/>
            <a:ext cx="743256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15.00 g – 13.892 g = 1.11g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a:t>
            </a:r>
          </a:p>
          <a:p>
            <a:pPr marL="0" marR="0" lvl="0" indent="0" algn="l" rtl="0">
              <a:spcBef>
                <a:spcPts val="0"/>
              </a:spcBef>
              <a:buSzPct val="25000"/>
              <a:buNone/>
            </a:pPr>
            <a:r>
              <a:rPr lang="en-US" sz="1200">
                <a:solidFill>
                  <a:schemeClr val="dk1"/>
                </a:solidFill>
                <a:latin typeface="Rockwell"/>
                <a:ea typeface="Rockwell"/>
                <a:cs typeface="Rockwell"/>
                <a:sym typeface="Rockwell"/>
              </a:rPr>
              <a:t> </a:t>
            </a:r>
          </a:p>
        </p:txBody>
      </p:sp>
      <p:sp>
        <p:nvSpPr>
          <p:cNvPr id="1002" name="Shape 1002"/>
          <p:cNvSpPr txBox="1"/>
          <p:nvPr/>
        </p:nvSpPr>
        <p:spPr>
          <a:xfrm>
            <a:off x="4369660" y="5553196"/>
            <a:ext cx="468283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i="1">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p>
        </p:txBody>
      </p:sp>
      <p:sp>
        <p:nvSpPr>
          <p:cNvPr id="1003" name="Shape 1003"/>
          <p:cNvSpPr/>
          <p:nvPr/>
        </p:nvSpPr>
        <p:spPr>
          <a:xfrm>
            <a:off x="376637" y="2244399"/>
            <a:ext cx="7407852" cy="101603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1004" name="Shape 1004"/>
          <p:cNvSpPr/>
          <p:nvPr/>
        </p:nvSpPr>
        <p:spPr>
          <a:xfrm>
            <a:off x="376637" y="3819126"/>
            <a:ext cx="7407852" cy="6742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1005" name="Shape 1005"/>
          <p:cNvSpPr/>
          <p:nvPr/>
        </p:nvSpPr>
        <p:spPr>
          <a:xfrm>
            <a:off x="376637" y="4878905"/>
            <a:ext cx="7407852" cy="67429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03"/>
                                        </p:tgtEl>
                                      </p:cBhvr>
                                    </p:animEffect>
                                    <p:set>
                                      <p:cBhvr>
                                        <p:cTn id="7" dur="1" fill="hold">
                                          <p:stCondLst>
                                            <p:cond delay="2000"/>
                                          </p:stCondLst>
                                        </p:cTn>
                                        <p:tgtEl>
                                          <p:spTgt spid="10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04"/>
                                        </p:tgtEl>
                                      </p:cBhvr>
                                    </p:animEffect>
                                    <p:set>
                                      <p:cBhvr>
                                        <p:cTn id="12" dur="1" fill="hold">
                                          <p:stCondLst>
                                            <p:cond delay="2000"/>
                                          </p:stCondLst>
                                        </p:cTn>
                                        <p:tgtEl>
                                          <p:spTgt spid="100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05"/>
                                        </p:tgtEl>
                                      </p:cBhvr>
                                    </p:animEffect>
                                    <p:set>
                                      <p:cBhvr>
                                        <p:cTn id="17" dur="1" fill="hold">
                                          <p:stCondLst>
                                            <p:cond delay="2000"/>
                                          </p:stCondLst>
                                        </p:cTn>
                                        <p:tgtEl>
                                          <p:spTgt spid="10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Shape 1010"/>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Limiting Reactants – BCA Table</a:t>
            </a:r>
          </a:p>
        </p:txBody>
      </p:sp>
      <p:sp>
        <p:nvSpPr>
          <p:cNvPr id="1011" name="Shape 1011"/>
          <p:cNvSpPr txBox="1">
            <a:spLocks noGrp="1"/>
          </p:cNvSpPr>
          <p:nvPr>
            <p:ph type="body" idx="1"/>
          </p:nvPr>
        </p:nvSpPr>
        <p:spPr>
          <a:xfrm>
            <a:off x="280736" y="905163"/>
            <a:ext cx="7654860" cy="285403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15.00 g aluminum sulfide and 10.00 g water react according to the following equation: </a:t>
            </a:r>
          </a:p>
          <a:p>
            <a:pPr marL="0" marR="0" lvl="0" indent="0" algn="ctr" rtl="0">
              <a:spcBef>
                <a:spcPts val="200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Al</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a:t>
            </a:r>
            <a:r>
              <a:rPr lang="en-US" sz="1400" b="0" i="0" u="none" strike="noStrike" cap="none" baseline="-25000">
                <a:solidFill>
                  <a:srgbClr val="762299"/>
                </a:solidFill>
                <a:latin typeface="Rockwell"/>
                <a:ea typeface="Rockwell"/>
                <a:cs typeface="Rockwell"/>
                <a:sym typeface="Rockwell"/>
              </a:rPr>
              <a:t>3</a:t>
            </a:r>
            <a:r>
              <a:rPr lang="en-US" sz="1400" b="0" i="0" u="none" strike="noStrike" cap="none">
                <a:solidFill>
                  <a:srgbClr val="762299"/>
                </a:solidFill>
                <a:latin typeface="Rockwell"/>
                <a:ea typeface="Rockwell"/>
                <a:cs typeface="Rockwell"/>
                <a:sym typeface="Rockwell"/>
              </a:rPr>
              <a:t> + 6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O ---&gt; 2Al(OH)</a:t>
            </a:r>
            <a:r>
              <a:rPr lang="en-US" sz="1400" b="0" i="0" u="none" strike="noStrike" cap="none" baseline="-25000">
                <a:solidFill>
                  <a:srgbClr val="762299"/>
                </a:solidFill>
                <a:latin typeface="Rockwell"/>
                <a:ea typeface="Rockwell"/>
                <a:cs typeface="Rockwell"/>
                <a:sym typeface="Rockwell"/>
              </a:rPr>
              <a:t>3</a:t>
            </a:r>
            <a:r>
              <a:rPr lang="en-US" sz="1400" b="0" i="0" u="none" strike="noStrike" cap="none">
                <a:solidFill>
                  <a:srgbClr val="762299"/>
                </a:solidFill>
                <a:latin typeface="Rockwell"/>
                <a:ea typeface="Rockwell"/>
                <a:cs typeface="Rockwell"/>
                <a:sym typeface="Rockwell"/>
              </a:rPr>
              <a:t> + 3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a:t>
            </a:r>
          </a:p>
          <a:p>
            <a:pPr marL="342900" marR="0" lvl="0" indent="-342900" algn="l" rtl="0">
              <a:spcBef>
                <a:spcPts val="2000"/>
              </a:spcBef>
              <a:spcAft>
                <a:spcPts val="0"/>
              </a:spcAft>
              <a:buClr>
                <a:schemeClr val="accent1"/>
              </a:buClr>
              <a:buSzPct val="75000"/>
              <a:buFont typeface="Noto Sans Symbols"/>
              <a:buAutoNum type="alphaLcParenR"/>
            </a:pPr>
            <a:r>
              <a:rPr lang="en-US" sz="1400" b="0" i="0" u="none" strike="noStrike" cap="none">
                <a:solidFill>
                  <a:srgbClr val="762299"/>
                </a:solidFill>
                <a:latin typeface="Rockwell"/>
                <a:ea typeface="Rockwell"/>
                <a:cs typeface="Rockwell"/>
                <a:sym typeface="Rockwell"/>
              </a:rPr>
              <a:t>Identify the Limiting Reactant</a:t>
            </a: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342900" marR="0" lvl="0" indent="-3429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012" name="Shape 101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013" name="Shape 101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Source</a:t>
            </a:r>
          </a:p>
        </p:txBody>
      </p:sp>
      <p:sp>
        <p:nvSpPr>
          <p:cNvPr id="1014" name="Shape 101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Video</a:t>
            </a:r>
          </a:p>
        </p:txBody>
      </p:sp>
      <p:sp>
        <p:nvSpPr>
          <p:cNvPr id="1015" name="Shape 1015"/>
          <p:cNvSpPr txBox="1"/>
          <p:nvPr/>
        </p:nvSpPr>
        <p:spPr>
          <a:xfrm>
            <a:off x="0" y="6199526"/>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p>
        </p:txBody>
      </p:sp>
      <p:sp>
        <p:nvSpPr>
          <p:cNvPr id="1016" name="Shape 1016"/>
          <p:cNvSpPr txBox="1"/>
          <p:nvPr/>
        </p:nvSpPr>
        <p:spPr>
          <a:xfrm>
            <a:off x="498474" y="2186185"/>
            <a:ext cx="406984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15.00g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  </a:t>
            </a:r>
            <a:r>
              <a:rPr lang="en-US" sz="1200">
                <a:solidFill>
                  <a:schemeClr val="dk1"/>
                </a:solidFill>
                <a:latin typeface="Rockwell"/>
                <a:ea typeface="Rockwell"/>
                <a:cs typeface="Rockwell"/>
                <a:sym typeface="Rockwell"/>
              </a:rPr>
              <a:t>x (1mol/ 150.158 g) = .100mol</a:t>
            </a:r>
          </a:p>
          <a:p>
            <a:pPr marL="0" marR="0" lvl="0" indent="0" algn="l" rtl="0">
              <a:spcBef>
                <a:spcPts val="0"/>
              </a:spcBef>
              <a:buSzPct val="25000"/>
              <a:buNone/>
            </a:pPr>
            <a:r>
              <a:rPr lang="en-US" sz="1200">
                <a:solidFill>
                  <a:schemeClr val="dk1"/>
                </a:solidFill>
                <a:latin typeface="Rockwell"/>
                <a:ea typeface="Rockwell"/>
                <a:cs typeface="Rockwell"/>
                <a:sym typeface="Rockwell"/>
              </a:rPr>
              <a:t>10g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0 x (1mol/ 18.015 g) = .555</a:t>
            </a: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SzPct val="25000"/>
              <a:buNone/>
            </a:pPr>
            <a:r>
              <a:rPr lang="en-US" sz="1200">
                <a:solidFill>
                  <a:schemeClr val="dk1"/>
                </a:solidFill>
                <a:latin typeface="Rockwell"/>
                <a:ea typeface="Rockwell"/>
                <a:cs typeface="Rockwell"/>
                <a:sym typeface="Rockwell"/>
              </a:rPr>
              <a:t>Water is the limiting reactant.</a:t>
            </a:r>
          </a:p>
        </p:txBody>
      </p:sp>
      <p:sp>
        <p:nvSpPr>
          <p:cNvPr id="1017" name="Shape 1017"/>
          <p:cNvSpPr txBox="1">
            <a:spLocks noGrp="1"/>
          </p:cNvSpPr>
          <p:nvPr>
            <p:ph type="body" idx="1"/>
          </p:nvPr>
        </p:nvSpPr>
        <p:spPr>
          <a:xfrm>
            <a:off x="280737" y="4003951"/>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b) What is the maximum mass of H</a:t>
            </a:r>
            <a:r>
              <a:rPr lang="en-US" sz="1400" b="0" i="0" u="none" strike="noStrike" cap="none" baseline="-25000">
                <a:solidFill>
                  <a:srgbClr val="762299"/>
                </a:solidFill>
                <a:latin typeface="Rockwell"/>
                <a:ea typeface="Rockwell"/>
                <a:cs typeface="Rockwell"/>
                <a:sym typeface="Rockwell"/>
              </a:rPr>
              <a:t>2</a:t>
            </a:r>
            <a:r>
              <a:rPr lang="en-US" sz="1400" b="0" i="0" u="none" strike="noStrike" cap="none">
                <a:solidFill>
                  <a:srgbClr val="762299"/>
                </a:solidFill>
                <a:latin typeface="Rockwell"/>
                <a:ea typeface="Rockwell"/>
                <a:cs typeface="Rockwell"/>
                <a:sym typeface="Rockwell"/>
              </a:rPr>
              <a:t>S which can be formed from these reagents?</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018" name="Shape 1018"/>
          <p:cNvSpPr txBox="1">
            <a:spLocks noGrp="1"/>
          </p:cNvSpPr>
          <p:nvPr>
            <p:ph type="body" idx="1"/>
          </p:nvPr>
        </p:nvSpPr>
        <p:spPr>
          <a:xfrm>
            <a:off x="280737" y="5052269"/>
            <a:ext cx="8360961" cy="4110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762299"/>
                </a:solidFill>
                <a:latin typeface="Rockwell"/>
                <a:ea typeface="Rockwell"/>
                <a:cs typeface="Rockwell"/>
                <a:sym typeface="Rockwell"/>
              </a:rPr>
              <a:t>c) How much excess reactant is left in the container?</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019" name="Shape 1019"/>
          <p:cNvSpPr txBox="1"/>
          <p:nvPr/>
        </p:nvSpPr>
        <p:spPr>
          <a:xfrm>
            <a:off x="622218" y="5347835"/>
            <a:ext cx="7432564"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.0074mol </a:t>
            </a:r>
            <a:r>
              <a:rPr lang="en-US" sz="1200">
                <a:solidFill>
                  <a:srgbClr val="762299"/>
                </a:solidFill>
                <a:latin typeface="Rockwell"/>
                <a:ea typeface="Rockwell"/>
                <a:cs typeface="Rockwell"/>
                <a:sym typeface="Rockwell"/>
              </a:rPr>
              <a:t>Al</a:t>
            </a:r>
            <a:r>
              <a:rPr lang="en-US" sz="1200" baseline="-25000">
                <a:solidFill>
                  <a:srgbClr val="762299"/>
                </a:solidFill>
                <a:latin typeface="Rockwell"/>
                <a:ea typeface="Rockwell"/>
                <a:cs typeface="Rockwell"/>
                <a:sym typeface="Rockwell"/>
              </a:rPr>
              <a:t>2</a:t>
            </a:r>
            <a:r>
              <a:rPr lang="en-US" sz="1200">
                <a:solidFill>
                  <a:srgbClr val="762299"/>
                </a:solidFill>
                <a:latin typeface="Rockwell"/>
                <a:ea typeface="Rockwell"/>
                <a:cs typeface="Rockwell"/>
                <a:sym typeface="Rockwell"/>
              </a:rPr>
              <a:t>S</a:t>
            </a:r>
            <a:r>
              <a:rPr lang="en-US" sz="1200" baseline="-25000">
                <a:solidFill>
                  <a:srgbClr val="762299"/>
                </a:solidFill>
                <a:latin typeface="Rockwell"/>
                <a:ea typeface="Rockwell"/>
                <a:cs typeface="Rockwell"/>
                <a:sym typeface="Rockwell"/>
              </a:rPr>
              <a:t>3  </a:t>
            </a:r>
            <a:r>
              <a:rPr lang="en-US" sz="1200">
                <a:solidFill>
                  <a:srgbClr val="762299"/>
                </a:solidFill>
                <a:latin typeface="Rockwell"/>
                <a:ea typeface="Rockwell"/>
                <a:cs typeface="Rockwell"/>
                <a:sym typeface="Rockwell"/>
              </a:rPr>
              <a:t>x </a:t>
            </a:r>
            <a:r>
              <a:rPr lang="en-US" sz="1200">
                <a:solidFill>
                  <a:schemeClr val="dk1"/>
                </a:solidFill>
                <a:latin typeface="Rockwell"/>
                <a:ea typeface="Rockwell"/>
                <a:cs typeface="Rockwell"/>
                <a:sym typeface="Rockwell"/>
              </a:rPr>
              <a:t>150.158 g/mol = 1.11g Al</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a:t>
            </a:r>
            <a:r>
              <a:rPr lang="en-US" sz="1200" baseline="-25000">
                <a:solidFill>
                  <a:schemeClr val="dk1"/>
                </a:solidFill>
                <a:latin typeface="Rockwell"/>
                <a:ea typeface="Rockwell"/>
                <a:cs typeface="Rockwell"/>
                <a:sym typeface="Rockwell"/>
              </a:rPr>
              <a:t>3</a:t>
            </a:r>
          </a:p>
          <a:p>
            <a:pPr marL="0" marR="0" lvl="0" indent="0" algn="l" rtl="0">
              <a:spcBef>
                <a:spcPts val="0"/>
              </a:spcBef>
              <a:buSzPct val="25000"/>
              <a:buNone/>
            </a:pPr>
            <a:r>
              <a:rPr lang="en-US" sz="1200">
                <a:solidFill>
                  <a:schemeClr val="dk1"/>
                </a:solidFill>
                <a:latin typeface="Rockwell"/>
                <a:ea typeface="Rockwell"/>
                <a:cs typeface="Rockwell"/>
                <a:sym typeface="Rockwell"/>
              </a:rPr>
              <a:t> </a:t>
            </a:r>
          </a:p>
        </p:txBody>
      </p:sp>
      <p:graphicFrame>
        <p:nvGraphicFramePr>
          <p:cNvPr id="1020" name="Shape 1020"/>
          <p:cNvGraphicFramePr/>
          <p:nvPr/>
        </p:nvGraphicFramePr>
        <p:xfrm>
          <a:off x="3777671" y="2232890"/>
          <a:ext cx="3000000" cy="3000000"/>
        </p:xfrm>
        <a:graphic>
          <a:graphicData uri="http://schemas.openxmlformats.org/drawingml/2006/table">
            <a:tbl>
              <a:tblPr firstRow="1" bandRow="1">
                <a:noFill/>
                <a:tableStyleId>{607D1C51-4ADC-4752-B98D-56E9545C2C9E}</a:tableStyleId>
              </a:tblPr>
              <a:tblGrid>
                <a:gridCol w="930800">
                  <a:extLst>
                    <a:ext uri="{9D8B030D-6E8A-4147-A177-3AD203B41FA5}">
                      <a16:colId xmlns:a16="http://schemas.microsoft.com/office/drawing/2014/main" val="20000"/>
                    </a:ext>
                  </a:extLst>
                </a:gridCol>
                <a:gridCol w="867225">
                  <a:extLst>
                    <a:ext uri="{9D8B030D-6E8A-4147-A177-3AD203B41FA5}">
                      <a16:colId xmlns:a16="http://schemas.microsoft.com/office/drawing/2014/main" val="20001"/>
                    </a:ext>
                  </a:extLst>
                </a:gridCol>
                <a:gridCol w="8473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852750">
                  <a:extLst>
                    <a:ext uri="{9D8B030D-6E8A-4147-A177-3AD203B41FA5}">
                      <a16:colId xmlns:a16="http://schemas.microsoft.com/office/drawing/2014/main" val="20004"/>
                    </a:ext>
                  </a:extLst>
                </a:gridCol>
              </a:tblGrid>
              <a:tr h="370850">
                <a:tc>
                  <a:txBody>
                    <a:bodyPr/>
                    <a:lstStyle/>
                    <a:p>
                      <a:pPr marL="0" marR="0" lvl="0" indent="0" algn="l" rtl="0">
                        <a:spcBef>
                          <a:spcPts val="0"/>
                        </a:spcBef>
                        <a:buSzPct val="25000"/>
                        <a:buNone/>
                      </a:pPr>
                      <a:endParaRPr sz="1400">
                        <a:solidFill>
                          <a:schemeClr val="lt1"/>
                        </a:solidFill>
                      </a:endParaRPr>
                    </a:p>
                  </a:txBody>
                  <a:tcPr marL="91450" marR="91450" marT="45725" marB="45725"/>
                </a:tc>
                <a:tc>
                  <a:txBody>
                    <a:bodyPr/>
                    <a:lstStyle/>
                    <a:p>
                      <a:pPr marL="0" marR="0" lvl="0" indent="0" algn="l" rtl="0">
                        <a:spcBef>
                          <a:spcPts val="0"/>
                        </a:spcBef>
                        <a:buSzPct val="25000"/>
                        <a:buNone/>
                      </a:pPr>
                      <a:r>
                        <a:rPr lang="en-US" sz="1400">
                          <a:solidFill>
                            <a:schemeClr val="lt1"/>
                          </a:solidFill>
                        </a:rPr>
                        <a:t>Al</a:t>
                      </a:r>
                      <a:r>
                        <a:rPr lang="en-US" sz="1400" baseline="-25000">
                          <a:solidFill>
                            <a:schemeClr val="lt1"/>
                          </a:solidFill>
                        </a:rPr>
                        <a:t>2</a:t>
                      </a:r>
                      <a:r>
                        <a:rPr lang="en-US" sz="1400">
                          <a:solidFill>
                            <a:schemeClr val="lt1"/>
                          </a:solidFill>
                        </a:rPr>
                        <a:t>S</a:t>
                      </a:r>
                      <a:r>
                        <a:rPr lang="en-US" sz="1400" baseline="-25000">
                          <a:solidFill>
                            <a:schemeClr val="lt1"/>
                          </a:solidFill>
                        </a:rPr>
                        <a:t>3</a:t>
                      </a:r>
                    </a:p>
                  </a:txBody>
                  <a:tcPr marL="91450" marR="91450" marT="45725" marB="45725"/>
                </a:tc>
                <a:tc>
                  <a:txBody>
                    <a:bodyPr/>
                    <a:lstStyle/>
                    <a:p>
                      <a:pPr marL="0" marR="0" lvl="0" indent="0" algn="l" rtl="0">
                        <a:spcBef>
                          <a:spcPts val="0"/>
                        </a:spcBef>
                        <a:buSzPct val="25000"/>
                        <a:buNone/>
                      </a:pPr>
                      <a:r>
                        <a:rPr lang="en-US" sz="1400">
                          <a:solidFill>
                            <a:schemeClr val="lt1"/>
                          </a:solidFill>
                        </a:rPr>
                        <a:t>6 H</a:t>
                      </a:r>
                      <a:r>
                        <a:rPr lang="en-US" sz="1400" baseline="-25000">
                          <a:solidFill>
                            <a:schemeClr val="lt1"/>
                          </a:solidFill>
                        </a:rPr>
                        <a:t>2</a:t>
                      </a:r>
                      <a:r>
                        <a:rPr lang="en-US" sz="1400">
                          <a:solidFill>
                            <a:schemeClr val="lt1"/>
                          </a:solidFill>
                        </a:rPr>
                        <a:t>O </a:t>
                      </a:r>
                    </a:p>
                  </a:txBody>
                  <a:tcPr marL="91450" marR="91450" marT="45725" marB="45725"/>
                </a:tc>
                <a:tc>
                  <a:txBody>
                    <a:bodyPr/>
                    <a:lstStyle/>
                    <a:p>
                      <a:pPr marL="0" marR="0" lvl="0" indent="0" algn="l" rtl="0">
                        <a:spcBef>
                          <a:spcPts val="0"/>
                        </a:spcBef>
                        <a:buSzPct val="25000"/>
                        <a:buNone/>
                      </a:pPr>
                      <a:r>
                        <a:rPr lang="en-US" sz="1400">
                          <a:solidFill>
                            <a:schemeClr val="lt1"/>
                          </a:solidFill>
                        </a:rPr>
                        <a:t>2Al(OH)</a:t>
                      </a:r>
                      <a:r>
                        <a:rPr lang="en-US" sz="1400" baseline="-25000">
                          <a:solidFill>
                            <a:schemeClr val="lt1"/>
                          </a:solidFill>
                        </a:rPr>
                        <a:t>3</a:t>
                      </a:r>
                    </a:p>
                  </a:txBody>
                  <a:tcPr marL="91450" marR="91450" marT="45725" marB="45725"/>
                </a:tc>
                <a:tc>
                  <a:txBody>
                    <a:bodyPr/>
                    <a:lstStyle/>
                    <a:p>
                      <a:pPr marL="0" marR="0" lvl="0" indent="0" algn="l" rtl="0">
                        <a:lnSpc>
                          <a:spcPct val="100000"/>
                        </a:lnSpc>
                        <a:spcBef>
                          <a:spcPts val="0"/>
                        </a:spcBef>
                        <a:spcAft>
                          <a:spcPts val="0"/>
                        </a:spcAft>
                        <a:buClr>
                          <a:schemeClr val="lt1"/>
                        </a:buClr>
                        <a:buSzPct val="25000"/>
                        <a:buFont typeface="Rockwell"/>
                        <a:buNone/>
                      </a:pPr>
                      <a:r>
                        <a:rPr lang="en-US" sz="1400">
                          <a:solidFill>
                            <a:schemeClr val="lt1"/>
                          </a:solidFill>
                        </a:rPr>
                        <a:t>3 H</a:t>
                      </a:r>
                      <a:r>
                        <a:rPr lang="en-US" sz="1400" baseline="-25000">
                          <a:solidFill>
                            <a:schemeClr val="lt1"/>
                          </a:solidFill>
                        </a:rPr>
                        <a:t>2</a:t>
                      </a:r>
                      <a:r>
                        <a:rPr lang="en-US" sz="1400">
                          <a:solidFill>
                            <a:schemeClr val="lt1"/>
                          </a:solidFill>
                        </a:rPr>
                        <a:t>S</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buSzPct val="25000"/>
                        <a:buNone/>
                      </a:pPr>
                      <a:r>
                        <a:rPr lang="en-US" sz="1400"/>
                        <a:t>Before</a:t>
                      </a:r>
                    </a:p>
                  </a:txBody>
                  <a:tcPr marL="91450" marR="91450" marT="45725" marB="45725"/>
                </a:tc>
                <a:tc>
                  <a:txBody>
                    <a:bodyPr/>
                    <a:lstStyle/>
                    <a:p>
                      <a:pPr marL="0" marR="0" lvl="0" indent="0" algn="ctr" rtl="0">
                        <a:spcBef>
                          <a:spcPts val="0"/>
                        </a:spcBef>
                        <a:buSzPct val="25000"/>
                        <a:buNone/>
                      </a:pPr>
                      <a:r>
                        <a:rPr lang="en-US" sz="1400"/>
                        <a:t>.0999</a:t>
                      </a:r>
                    </a:p>
                  </a:txBody>
                  <a:tcPr marL="91450" marR="91450" marT="45725" marB="45725"/>
                </a:tc>
                <a:tc>
                  <a:txBody>
                    <a:bodyPr/>
                    <a:lstStyle/>
                    <a:p>
                      <a:pPr marL="0" marR="0" lvl="0" indent="0" algn="ctr" rtl="0">
                        <a:spcBef>
                          <a:spcPts val="0"/>
                        </a:spcBef>
                        <a:buSzPct val="25000"/>
                        <a:buNone/>
                      </a:pPr>
                      <a:r>
                        <a:rPr lang="en-US" sz="1400"/>
                        <a:t>.5551</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buSzPct val="25000"/>
                        <a:buNone/>
                      </a:pPr>
                      <a:r>
                        <a:rPr lang="en-US" sz="1400"/>
                        <a:t>Change</a:t>
                      </a:r>
                    </a:p>
                  </a:txBody>
                  <a:tcPr marL="91450" marR="91450" marT="45725" marB="45725"/>
                </a:tc>
                <a:tc>
                  <a:txBody>
                    <a:bodyPr/>
                    <a:lstStyle/>
                    <a:p>
                      <a:pPr marL="0" marR="0" lvl="0" indent="0" algn="ctr" rtl="0">
                        <a:spcBef>
                          <a:spcPts val="0"/>
                        </a:spcBef>
                        <a:buSzPct val="25000"/>
                        <a:buNone/>
                      </a:pPr>
                      <a:r>
                        <a:rPr lang="en-US" sz="1400"/>
                        <a:t>-.0925</a:t>
                      </a:r>
                    </a:p>
                  </a:txBody>
                  <a:tcPr marL="91450" marR="91450" marT="45725" marB="45725"/>
                </a:tc>
                <a:tc>
                  <a:txBody>
                    <a:bodyPr/>
                    <a:lstStyle/>
                    <a:p>
                      <a:pPr marL="0" marR="0" lvl="0" indent="0" algn="ctr" rtl="0">
                        <a:spcBef>
                          <a:spcPts val="0"/>
                        </a:spcBef>
                        <a:buSzPct val="25000"/>
                        <a:buNone/>
                      </a:pPr>
                      <a:r>
                        <a:rPr lang="en-US" sz="1400"/>
                        <a:t>-.5551</a:t>
                      </a:r>
                    </a:p>
                  </a:txBody>
                  <a:tcPr marL="91450" marR="91450" marT="45725" marB="45725"/>
                </a:tc>
                <a:tc>
                  <a:txBody>
                    <a:bodyPr/>
                    <a:lstStyle/>
                    <a:p>
                      <a:pPr marL="0" marR="0" lvl="0" indent="0" algn="ctr" rtl="0">
                        <a:spcBef>
                          <a:spcPts val="0"/>
                        </a:spcBef>
                        <a:buSzPct val="25000"/>
                        <a:buNone/>
                      </a:pPr>
                      <a:r>
                        <a:rPr lang="en-US" sz="1400"/>
                        <a:t>+ .1850</a:t>
                      </a:r>
                    </a:p>
                  </a:txBody>
                  <a:tcPr marL="91450" marR="91450" marT="45725" marB="45725"/>
                </a:tc>
                <a:tc>
                  <a:txBody>
                    <a:bodyPr/>
                    <a:lstStyle/>
                    <a:p>
                      <a:pPr marL="0" marR="0" lvl="0" indent="0" algn="ctr" rtl="0">
                        <a:spcBef>
                          <a:spcPts val="0"/>
                        </a:spcBef>
                        <a:buSzPct val="25000"/>
                        <a:buNone/>
                      </a:pPr>
                      <a:r>
                        <a:rPr lang="en-US" sz="1400"/>
                        <a:t>+ .2775</a:t>
                      </a: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buSzPct val="25000"/>
                        <a:buNone/>
                      </a:pPr>
                      <a:r>
                        <a:rPr lang="en-US" sz="1400"/>
                        <a:t>After</a:t>
                      </a:r>
                    </a:p>
                  </a:txBody>
                  <a:tcPr marL="91450" marR="91450" marT="45725" marB="45725"/>
                </a:tc>
                <a:tc>
                  <a:txBody>
                    <a:bodyPr/>
                    <a:lstStyle/>
                    <a:p>
                      <a:pPr marL="0" marR="0" lvl="0" indent="0" algn="ctr" rtl="0">
                        <a:spcBef>
                          <a:spcPts val="0"/>
                        </a:spcBef>
                        <a:buSzPct val="25000"/>
                        <a:buNone/>
                      </a:pPr>
                      <a:r>
                        <a:rPr lang="en-US" sz="1400"/>
                        <a:t>.0074</a:t>
                      </a:r>
                    </a:p>
                  </a:txBody>
                  <a:tcPr marL="91450" marR="91450" marT="45725" marB="45725"/>
                </a:tc>
                <a:tc>
                  <a:txBody>
                    <a:bodyPr/>
                    <a:lstStyle/>
                    <a:p>
                      <a:pPr marL="0" marR="0" lvl="0" indent="0" algn="ctr" rtl="0">
                        <a:spcBef>
                          <a:spcPts val="0"/>
                        </a:spcBef>
                        <a:buSzPct val="25000"/>
                        <a:buNone/>
                      </a:pPr>
                      <a:r>
                        <a:rPr lang="en-US" sz="1400"/>
                        <a:t>0</a:t>
                      </a:r>
                    </a:p>
                  </a:txBody>
                  <a:tcPr marL="91450" marR="91450" marT="45725" marB="45725"/>
                </a:tc>
                <a:tc>
                  <a:txBody>
                    <a:bodyPr/>
                    <a:lstStyle/>
                    <a:p>
                      <a:pPr marL="0" marR="0" lvl="0" indent="0" algn="ctr" rtl="0">
                        <a:spcBef>
                          <a:spcPts val="0"/>
                        </a:spcBef>
                        <a:buSzPct val="25000"/>
                        <a:buNone/>
                      </a:pPr>
                      <a:r>
                        <a:rPr lang="en-US" sz="1400"/>
                        <a:t>.1850</a:t>
                      </a:r>
                    </a:p>
                  </a:txBody>
                  <a:tcPr marL="91450" marR="91450" marT="45725" marB="45725"/>
                </a:tc>
                <a:tc>
                  <a:txBody>
                    <a:bodyPr/>
                    <a:lstStyle/>
                    <a:p>
                      <a:pPr marL="0" marR="0" lvl="0" indent="0" algn="ctr" rtl="0">
                        <a:spcBef>
                          <a:spcPts val="0"/>
                        </a:spcBef>
                        <a:buSzPct val="25000"/>
                        <a:buNone/>
                      </a:pPr>
                      <a:r>
                        <a:rPr lang="en-US" sz="1400"/>
                        <a:t>.2775</a:t>
                      </a:r>
                    </a:p>
                  </a:txBody>
                  <a:tcPr marL="91450" marR="91450" marT="45725" marB="45725"/>
                </a:tc>
                <a:extLst>
                  <a:ext uri="{0D108BD9-81ED-4DB2-BD59-A6C34878D82A}">
                    <a16:rowId xmlns:a16="http://schemas.microsoft.com/office/drawing/2014/main" val="10003"/>
                  </a:ext>
                </a:extLst>
              </a:tr>
            </a:tbl>
          </a:graphicData>
        </a:graphic>
      </p:graphicFrame>
      <p:sp>
        <p:nvSpPr>
          <p:cNvPr id="1021" name="Shape 1021"/>
          <p:cNvSpPr/>
          <p:nvPr/>
        </p:nvSpPr>
        <p:spPr>
          <a:xfrm>
            <a:off x="504927" y="2694016"/>
            <a:ext cx="4864025" cy="2616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dk1"/>
                </a:solidFill>
                <a:latin typeface="Rockwell"/>
                <a:ea typeface="Rockwell"/>
                <a:cs typeface="Rockwell"/>
                <a:sym typeface="Rockwell"/>
              </a:rPr>
              <a:t>Complete the table </a:t>
            </a:r>
            <a:r>
              <a:rPr lang="en-US" sz="1100" i="1">
                <a:solidFill>
                  <a:schemeClr val="dk1"/>
                </a:solidFill>
                <a:latin typeface="Rockwell"/>
                <a:ea typeface="Rockwell"/>
                <a:cs typeface="Rockwell"/>
                <a:sym typeface="Rockwell"/>
              </a:rPr>
              <a:t>using the molar relationships</a:t>
            </a:r>
          </a:p>
        </p:txBody>
      </p:sp>
      <p:sp>
        <p:nvSpPr>
          <p:cNvPr id="1022" name="Shape 1022"/>
          <p:cNvSpPr txBox="1"/>
          <p:nvPr/>
        </p:nvSpPr>
        <p:spPr>
          <a:xfrm>
            <a:off x="650874" y="4245880"/>
            <a:ext cx="493712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0.2775 mol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 x (34.0809 g/mol ) = 9.459 g H</a:t>
            </a:r>
            <a:r>
              <a:rPr lang="en-US" sz="1200" baseline="-25000">
                <a:solidFill>
                  <a:schemeClr val="dk1"/>
                </a:solidFill>
                <a:latin typeface="Rockwell"/>
                <a:ea typeface="Rockwell"/>
                <a:cs typeface="Rockwell"/>
                <a:sym typeface="Rockwell"/>
              </a:rPr>
              <a:t>2</a:t>
            </a:r>
            <a:r>
              <a:rPr lang="en-US" sz="1200">
                <a:solidFill>
                  <a:schemeClr val="dk1"/>
                </a:solidFill>
                <a:latin typeface="Rockwell"/>
                <a:ea typeface="Rockwell"/>
                <a:cs typeface="Rockwell"/>
                <a:sym typeface="Rockwell"/>
              </a:rPr>
              <a:t>S produced</a:t>
            </a:r>
          </a:p>
          <a:p>
            <a:pPr marL="0" marR="0" lvl="0" indent="0" algn="l" rtl="0">
              <a:spcBef>
                <a:spcPts val="0"/>
              </a:spcBef>
              <a:buSzPct val="25000"/>
              <a:buNone/>
            </a:pPr>
            <a:r>
              <a:rPr lang="en-US" sz="1200">
                <a:solidFill>
                  <a:schemeClr val="dk1"/>
                </a:solidFill>
                <a:latin typeface="Rockwell"/>
                <a:ea typeface="Rockwell"/>
                <a:cs typeface="Rockwell"/>
                <a:sym typeface="Rockwell"/>
              </a:rPr>
              <a:t> </a:t>
            </a:r>
          </a:p>
        </p:txBody>
      </p:sp>
      <p:sp>
        <p:nvSpPr>
          <p:cNvPr id="1023" name="Shape 1023"/>
          <p:cNvSpPr/>
          <p:nvPr/>
        </p:nvSpPr>
        <p:spPr>
          <a:xfrm>
            <a:off x="430435" y="2169119"/>
            <a:ext cx="8211263" cy="1573014"/>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1024" name="Shape 1024"/>
          <p:cNvSpPr/>
          <p:nvPr/>
        </p:nvSpPr>
        <p:spPr>
          <a:xfrm>
            <a:off x="490391" y="4316896"/>
            <a:ext cx="8151306" cy="64481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1025" name="Shape 1025"/>
          <p:cNvSpPr/>
          <p:nvPr/>
        </p:nvSpPr>
        <p:spPr>
          <a:xfrm>
            <a:off x="490391" y="5347835"/>
            <a:ext cx="8151306" cy="64481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3"/>
                                        </p:tgtEl>
                                      </p:cBhvr>
                                    </p:animEffect>
                                    <p:set>
                                      <p:cBhvr>
                                        <p:cTn id="7" dur="1" fill="hold">
                                          <p:stCondLst>
                                            <p:cond delay="2000"/>
                                          </p:stCondLst>
                                        </p:cTn>
                                        <p:tgtEl>
                                          <p:spTgt spid="10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24"/>
                                        </p:tgtEl>
                                      </p:cBhvr>
                                    </p:animEffect>
                                    <p:set>
                                      <p:cBhvr>
                                        <p:cTn id="12" dur="1" fill="hold">
                                          <p:stCondLst>
                                            <p:cond delay="2000"/>
                                          </p:stCondLst>
                                        </p:cTn>
                                        <p:tgtEl>
                                          <p:spTgt spid="10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25"/>
                                        </p:tgtEl>
                                      </p:cBhvr>
                                    </p:animEffect>
                                    <p:set>
                                      <p:cBhvr>
                                        <p:cTn id="17" dur="1" fill="hold">
                                          <p:stCondLst>
                                            <p:cond delay="2000"/>
                                          </p:stCondLst>
                                        </p:cTn>
                                        <p:tgtEl>
                                          <p:spTgt spid="10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Experimental Design</a:t>
            </a:r>
          </a:p>
        </p:txBody>
      </p:sp>
      <p:sp>
        <p:nvSpPr>
          <p:cNvPr id="1031" name="Shape 1031"/>
          <p:cNvSpPr txBox="1">
            <a:spLocks noGrp="1"/>
          </p:cNvSpPr>
          <p:nvPr>
            <p:ph type="body" idx="1"/>
          </p:nvPr>
        </p:nvSpPr>
        <p:spPr>
          <a:xfrm>
            <a:off x="476520" y="882558"/>
            <a:ext cx="7681016" cy="2441291"/>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25000"/>
              <a:buFont typeface="Noto Sans Symbols"/>
              <a:buNone/>
            </a:pPr>
            <a:r>
              <a:rPr lang="en-US" sz="1665" b="1" i="0" u="none" strike="noStrike" cap="none">
                <a:solidFill>
                  <a:srgbClr val="76337A"/>
                </a:solidFill>
                <a:latin typeface="Rockwell"/>
                <a:ea typeface="Rockwell"/>
                <a:cs typeface="Rockwell"/>
                <a:sym typeface="Rockwell"/>
              </a:rPr>
              <a:t>Synthesis</a:t>
            </a:r>
          </a:p>
          <a:p>
            <a:pPr marL="228600" marR="0" lvl="0" indent="-228600" algn="l" rtl="0">
              <a:lnSpc>
                <a:spcPct val="80000"/>
              </a:lnSpc>
              <a:spcBef>
                <a:spcPts val="2000"/>
              </a:spcBef>
              <a:spcAft>
                <a:spcPts val="0"/>
              </a:spcAft>
              <a:buClr>
                <a:schemeClr val="accent1"/>
              </a:buClr>
              <a:buSzPct val="25000"/>
              <a:buFont typeface="Noto Sans Symbols"/>
              <a:buNone/>
            </a:pPr>
            <a:r>
              <a:rPr lang="en-US" sz="1665" b="0" i="0" u="none" strike="noStrike" cap="none">
                <a:solidFill>
                  <a:srgbClr val="76337A"/>
                </a:solidFill>
                <a:latin typeface="Rockwell"/>
                <a:ea typeface="Rockwell"/>
                <a:cs typeface="Rockwell"/>
                <a:sym typeface="Rockwell"/>
              </a:rPr>
              <a:t>A sample of pure Cu is heated in excess pure oxygen. Design an experiment to determine quantitatively whether the product is CuO  or Cu</a:t>
            </a:r>
            <a:r>
              <a:rPr lang="en-US" sz="1665" b="0" i="0" u="none" strike="noStrike" cap="none" baseline="-25000">
                <a:solidFill>
                  <a:srgbClr val="76337A"/>
                </a:solidFill>
                <a:latin typeface="Rockwell"/>
                <a:ea typeface="Rockwell"/>
                <a:cs typeface="Rockwell"/>
                <a:sym typeface="Rockwell"/>
              </a:rPr>
              <a:t>2</a:t>
            </a:r>
            <a:r>
              <a:rPr lang="en-US" sz="1665" b="0" i="0" u="none" strike="noStrike" cap="none">
                <a:solidFill>
                  <a:srgbClr val="76337A"/>
                </a:solidFill>
                <a:latin typeface="Rockwell"/>
                <a:ea typeface="Rockwell"/>
                <a:cs typeface="Rockwell"/>
                <a:sym typeface="Rockwell"/>
              </a:rPr>
              <a:t>O.</a:t>
            </a:r>
          </a:p>
          <a:p>
            <a:pPr marL="0" marR="0" lvl="0" indent="0" algn="l" rtl="0">
              <a:lnSpc>
                <a:spcPct val="80000"/>
              </a:lnSpc>
              <a:spcBef>
                <a:spcPts val="2000"/>
              </a:spcBef>
              <a:buClr>
                <a:schemeClr val="accent1"/>
              </a:buClr>
              <a:buSzPct val="25000"/>
              <a:buFont typeface="Noto Sans Symbols"/>
              <a:buNone/>
            </a:pPr>
            <a:r>
              <a:rPr lang="en-US" sz="1665" b="0" i="0" u="none" strike="noStrike" cap="none">
                <a:solidFill>
                  <a:srgbClr val="595959"/>
                </a:solidFill>
                <a:latin typeface="Rockwell"/>
                <a:ea typeface="Rockwell"/>
                <a:cs typeface="Rockwell"/>
                <a:sym typeface="Rockwell"/>
              </a:rPr>
              <a:t>Find the mass of the copper.  Heat in oxygen to a constant new mass.  Subtract to find the mass of oxygen that combined with the copper. Compare the moles of oxygen atoms to the moles of original copper atoms to determine the formula.</a:t>
            </a:r>
          </a:p>
        </p:txBody>
      </p:sp>
      <p:sp>
        <p:nvSpPr>
          <p:cNvPr id="1032" name="Shape 1032"/>
          <p:cNvSpPr txBox="1">
            <a:spLocks noGrp="1"/>
          </p:cNvSpPr>
          <p:nvPr>
            <p:ph type="body" idx="2"/>
          </p:nvPr>
        </p:nvSpPr>
        <p:spPr>
          <a:xfrm>
            <a:off x="499864" y="3323850"/>
            <a:ext cx="8190957" cy="226524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25000"/>
              <a:buFont typeface="Noto Sans Symbols"/>
              <a:buNone/>
            </a:pPr>
            <a:r>
              <a:rPr lang="en-US" sz="1665" b="1" i="0" u="none" strike="noStrike" cap="none">
                <a:solidFill>
                  <a:srgbClr val="76337A"/>
                </a:solidFill>
                <a:latin typeface="Rockwell"/>
                <a:ea typeface="Rockwell"/>
                <a:cs typeface="Rockwell"/>
                <a:sym typeface="Rockwell"/>
              </a:rPr>
              <a:t>Decomposition</a:t>
            </a:r>
            <a:r>
              <a:rPr lang="en-US" sz="1665" b="0" i="0" u="none" strike="noStrike" cap="none">
                <a:solidFill>
                  <a:srgbClr val="76337A"/>
                </a:solidFill>
                <a:latin typeface="Rockwell"/>
                <a:ea typeface="Rockwell"/>
                <a:cs typeface="Rockwell"/>
                <a:sym typeface="Rockwell"/>
              </a:rPr>
              <a:t>		 PbCO</a:t>
            </a:r>
            <a:r>
              <a:rPr lang="en-US" sz="1665" b="0" i="0" u="none" strike="noStrike" cap="none" baseline="-25000">
                <a:solidFill>
                  <a:srgbClr val="76337A"/>
                </a:solidFill>
                <a:latin typeface="Rockwell"/>
                <a:ea typeface="Rockwell"/>
                <a:cs typeface="Rockwell"/>
                <a:sym typeface="Rockwell"/>
              </a:rPr>
              <a:t>3</a:t>
            </a:r>
            <a:r>
              <a:rPr lang="en-US" sz="1665" b="0" i="0" u="none" strike="noStrike" cap="none">
                <a:solidFill>
                  <a:srgbClr val="76337A"/>
                </a:solidFill>
                <a:latin typeface="Rockwell"/>
                <a:ea typeface="Rockwell"/>
                <a:cs typeface="Rockwell"/>
                <a:sym typeface="Rockwell"/>
              </a:rPr>
              <a:t>(s)   → PbO(s)  +  CO</a:t>
            </a:r>
            <a:r>
              <a:rPr lang="en-US" sz="1665" b="0" i="0" u="none" strike="noStrike" cap="none" baseline="-25000">
                <a:solidFill>
                  <a:srgbClr val="76337A"/>
                </a:solidFill>
                <a:latin typeface="Rockwell"/>
                <a:ea typeface="Rockwell"/>
                <a:cs typeface="Rockwell"/>
                <a:sym typeface="Rockwell"/>
              </a:rPr>
              <a:t>2</a:t>
            </a:r>
            <a:r>
              <a:rPr lang="en-US" sz="1665" b="0" i="0" u="none" strike="noStrike" cap="none">
                <a:solidFill>
                  <a:srgbClr val="76337A"/>
                </a:solidFill>
                <a:latin typeface="Rockwell"/>
                <a:ea typeface="Rockwell"/>
                <a:cs typeface="Rockwell"/>
                <a:sym typeface="Rockwell"/>
              </a:rPr>
              <a:t>(g)</a:t>
            </a:r>
          </a:p>
          <a:p>
            <a:pPr marL="228600" marR="0" lvl="0" indent="-228600" algn="l" rtl="0">
              <a:lnSpc>
                <a:spcPct val="80000"/>
              </a:lnSpc>
              <a:spcBef>
                <a:spcPts val="2000"/>
              </a:spcBef>
              <a:spcAft>
                <a:spcPts val="0"/>
              </a:spcAft>
              <a:buClr>
                <a:schemeClr val="accent1"/>
              </a:buClr>
              <a:buSzPct val="25000"/>
              <a:buFont typeface="Noto Sans Symbols"/>
              <a:buNone/>
            </a:pPr>
            <a:r>
              <a:rPr lang="en-US" sz="1665" b="0" i="0" u="none" strike="noStrike" cap="none">
                <a:solidFill>
                  <a:srgbClr val="76337A"/>
                </a:solidFill>
                <a:latin typeface="Rockwell"/>
                <a:ea typeface="Rockwell"/>
                <a:cs typeface="Rockwell"/>
                <a:sym typeface="Rockwell"/>
              </a:rPr>
              <a:t>Design a plan to prove  experimentally that this reaction illustrates conservation of mass. </a:t>
            </a:r>
          </a:p>
          <a:p>
            <a:pPr marL="0" marR="0" lvl="0" indent="0" algn="l" rtl="0">
              <a:lnSpc>
                <a:spcPct val="80000"/>
              </a:lnSpc>
              <a:spcBef>
                <a:spcPts val="2000"/>
              </a:spcBef>
              <a:buClr>
                <a:schemeClr val="accent1"/>
              </a:buClr>
              <a:buSzPct val="25000"/>
              <a:buFont typeface="Noto Sans Symbols"/>
              <a:buNone/>
            </a:pPr>
            <a:r>
              <a:rPr lang="en-US" sz="1665" b="0" i="0" u="none" strike="noStrike" cap="none">
                <a:solidFill>
                  <a:srgbClr val="595959"/>
                </a:solidFill>
                <a:latin typeface="Rockwell"/>
                <a:ea typeface="Rockwell"/>
                <a:cs typeface="Rockwell"/>
                <a:sym typeface="Rockwell"/>
              </a:rPr>
              <a:t>Find the mass of calcium carbonate and seal it in a rigid container.  Evacuate the container of remaining gas.  Heat the container and take pressure readings (this will be the pressure exerted by the CO</a:t>
            </a:r>
            <a:r>
              <a:rPr lang="en-US" sz="1665" b="0" i="0" u="none" strike="noStrike" cap="none" baseline="-25000">
                <a:solidFill>
                  <a:srgbClr val="595959"/>
                </a:solidFill>
                <a:latin typeface="Rockwell"/>
                <a:ea typeface="Rockwell"/>
                <a:cs typeface="Rockwell"/>
                <a:sym typeface="Rockwell"/>
              </a:rPr>
              <a:t>2</a:t>
            </a:r>
            <a:r>
              <a:rPr lang="en-US" sz="1665" b="0" i="0" u="none" strike="noStrike" cap="none">
                <a:solidFill>
                  <a:srgbClr val="595959"/>
                </a:solidFill>
                <a:latin typeface="Rockwell"/>
                <a:ea typeface="Rockwell"/>
                <a:cs typeface="Rockwell"/>
                <a:sym typeface="Rockwell"/>
              </a:rPr>
              <a:t>). Using PV=nRT, calculate the moles of carbon dioxide gas present in the container and compare it to the molar relationships afforded by the balanced chemical equation.</a:t>
            </a:r>
          </a:p>
        </p:txBody>
      </p:sp>
      <p:sp>
        <p:nvSpPr>
          <p:cNvPr id="1033" name="Shape 103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034" name="Shape 1034"/>
          <p:cNvSpPr txBox="1"/>
          <p:nvPr/>
        </p:nvSpPr>
        <p:spPr>
          <a:xfrm>
            <a:off x="0" y="597764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p>
        </p:txBody>
      </p:sp>
      <p:sp>
        <p:nvSpPr>
          <p:cNvPr id="1035" name="Shape 103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036" name="Shape 1036"/>
          <p:cNvSpPr/>
          <p:nvPr/>
        </p:nvSpPr>
        <p:spPr>
          <a:xfrm>
            <a:off x="490391" y="2174076"/>
            <a:ext cx="8200429" cy="1136124"/>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basic steps</a:t>
            </a:r>
          </a:p>
        </p:txBody>
      </p:sp>
      <p:sp>
        <p:nvSpPr>
          <p:cNvPr id="1037" name="Shape 1037"/>
          <p:cNvSpPr/>
          <p:nvPr/>
        </p:nvSpPr>
        <p:spPr>
          <a:xfrm>
            <a:off x="469529" y="4386666"/>
            <a:ext cx="8303179" cy="1216077"/>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basic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36"/>
                                        </p:tgtEl>
                                      </p:cBhvr>
                                    </p:animEffect>
                                    <p:set>
                                      <p:cBhvr>
                                        <p:cTn id="7" dur="1" fill="hold">
                                          <p:stCondLst>
                                            <p:cond delay="2000"/>
                                          </p:stCondLst>
                                        </p:cTn>
                                        <p:tgtEl>
                                          <p:spTgt spid="10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037"/>
                                        </p:tgtEl>
                                      </p:cBhvr>
                                    </p:animEffect>
                                    <p:set>
                                      <p:cBhvr>
                                        <p:cTn id="12" dur="1" fill="hold">
                                          <p:stCondLst>
                                            <p:cond delay="2000"/>
                                          </p:stCondLst>
                                        </p:cTn>
                                        <p:tgtEl>
                                          <p:spTgt spid="10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Shape 1042"/>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Data Analysis</a:t>
            </a:r>
          </a:p>
        </p:txBody>
      </p:sp>
      <p:sp>
        <p:nvSpPr>
          <p:cNvPr id="1043" name="Shape 1043"/>
          <p:cNvSpPr txBox="1">
            <a:spLocks noGrp="1"/>
          </p:cNvSpPr>
          <p:nvPr>
            <p:ph type="body" idx="2"/>
          </p:nvPr>
        </p:nvSpPr>
        <p:spPr>
          <a:xfrm>
            <a:off x="0" y="3152631"/>
            <a:ext cx="9077156" cy="3364168"/>
          </a:xfrm>
          <a:prstGeom prst="rect">
            <a:avLst/>
          </a:prstGeom>
          <a:noFill/>
          <a:ln>
            <a:noFill/>
          </a:ln>
        </p:spPr>
        <p:txBody>
          <a:bodyPr lIns="91425" tIns="45700" rIns="91425" bIns="45700" anchor="t" anchorCtr="0">
            <a:noAutofit/>
          </a:bodyPr>
          <a:lstStyle/>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1)  Determine the number of moles of tin.  5.200/118.7 = 0.0438 moles. Sn</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2) Subtract the mass of the crucible from the mass after the third heating.  25.252-18.650 = 6.602 g  SnO</a:t>
            </a:r>
            <a:r>
              <a:rPr lang="en-US" sz="1400" b="0" i="0" u="none" strike="noStrike" cap="none" baseline="-25000">
                <a:solidFill>
                  <a:srgbClr val="595959"/>
                </a:solidFill>
                <a:latin typeface="Rockwell"/>
                <a:ea typeface="Rockwell"/>
                <a:cs typeface="Rockwell"/>
                <a:sym typeface="Rockwell"/>
              </a:rPr>
              <a:t>x</a:t>
            </a:r>
            <a:r>
              <a:rPr lang="en-US" sz="1400" b="0" i="0" u="none" strike="noStrike" cap="none">
                <a:solidFill>
                  <a:srgbClr val="595959"/>
                </a:solidFill>
                <a:latin typeface="Rockwell"/>
                <a:ea typeface="Rockwell"/>
                <a:cs typeface="Rockwell"/>
                <a:sym typeface="Rockwell"/>
              </a:rPr>
              <a:t> </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3) Subtract the mass of tin from the mass of oxide to get the mass of oxygen.     6.602-5.200 = 1.402 grams of oxygen.</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4) Calculate the moles of oxygen atoms, and divide by the moles of tin atoms to get the formula ratio.   </a:t>
            </a:r>
          </a:p>
          <a:p>
            <a:pPr marL="228600" marR="0" lvl="1" indent="0" algn="l" rtl="0">
              <a:lnSpc>
                <a:spcPct val="110000"/>
              </a:lnSpc>
              <a:spcBef>
                <a:spcPts val="0"/>
              </a:spcBef>
              <a:spcAft>
                <a:spcPts val="0"/>
              </a:spcAft>
              <a:buClr>
                <a:srgbClr val="B86EB8"/>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228600" marR="0" lvl="1" indent="0" algn="l" rtl="0">
              <a:lnSpc>
                <a:spcPct val="110000"/>
              </a:lnSpc>
              <a:spcBef>
                <a:spcPts val="0"/>
              </a:spcBef>
              <a:spcAft>
                <a:spcPts val="0"/>
              </a:spcAft>
              <a:buClr>
                <a:srgbClr val="B86EB8"/>
              </a:buClr>
              <a:buSzPct val="25000"/>
              <a:buFont typeface="Noto Sans Symbols"/>
              <a:buNone/>
            </a:pPr>
            <a:r>
              <a:rPr lang="en-US" sz="1400" b="0" i="0" u="none" strike="noStrike" cap="none">
                <a:solidFill>
                  <a:srgbClr val="595959"/>
                </a:solidFill>
                <a:latin typeface="Rockwell"/>
                <a:ea typeface="Rockwell"/>
                <a:cs typeface="Rockwell"/>
                <a:sym typeface="Rockwell"/>
              </a:rPr>
              <a:t>1.402 g/16.00 g/mol of atoms  =  0.0876 moles.    0.0876/0.0438  =  2.00  </a:t>
            </a:r>
          </a:p>
          <a:p>
            <a:pPr marL="228600" marR="0" lvl="1" indent="0" algn="ctr" rtl="0">
              <a:lnSpc>
                <a:spcPct val="110000"/>
              </a:lnSpc>
              <a:spcBef>
                <a:spcPts val="0"/>
              </a:spcBef>
              <a:spcAft>
                <a:spcPts val="0"/>
              </a:spcAft>
              <a:buClr>
                <a:srgbClr val="B86EB8"/>
              </a:buClr>
              <a:buSzPct val="25000"/>
              <a:buFont typeface="Noto Sans Symbols"/>
              <a:buNone/>
            </a:pPr>
            <a:endParaRPr sz="1400" b="1" i="0" u="none" strike="noStrike" cap="none">
              <a:solidFill>
                <a:srgbClr val="595959"/>
              </a:solidFill>
              <a:latin typeface="Rockwell"/>
              <a:ea typeface="Rockwell"/>
              <a:cs typeface="Rockwell"/>
              <a:sym typeface="Rockwell"/>
            </a:endParaRPr>
          </a:p>
          <a:p>
            <a:pPr marL="228600" marR="0" lvl="1" indent="0" algn="ctr" rtl="0">
              <a:lnSpc>
                <a:spcPct val="110000"/>
              </a:lnSpc>
              <a:spcBef>
                <a:spcPts val="0"/>
              </a:spcBef>
              <a:spcAft>
                <a:spcPts val="0"/>
              </a:spcAft>
              <a:buClr>
                <a:srgbClr val="B86EB8"/>
              </a:buClr>
              <a:buSzPct val="25000"/>
              <a:buFont typeface="Noto Sans Symbols"/>
              <a:buNone/>
            </a:pPr>
            <a:r>
              <a:rPr lang="en-US" sz="1400" b="1" i="0" u="none" strike="noStrike" cap="none">
                <a:solidFill>
                  <a:srgbClr val="595959"/>
                </a:solidFill>
                <a:latin typeface="Rockwell"/>
                <a:ea typeface="Rockwell"/>
                <a:cs typeface="Rockwell"/>
                <a:sym typeface="Rockwell"/>
              </a:rPr>
              <a:t> The formula must be SnO</a:t>
            </a:r>
            <a:r>
              <a:rPr lang="en-US" sz="1400" b="1" i="0" u="none" strike="noStrike" cap="none" baseline="-25000">
                <a:solidFill>
                  <a:srgbClr val="595959"/>
                </a:solidFill>
                <a:latin typeface="Rockwell"/>
                <a:ea typeface="Rockwell"/>
                <a:cs typeface="Rockwell"/>
                <a:sym typeface="Rockwell"/>
              </a:rPr>
              <a:t>2</a:t>
            </a:r>
            <a:r>
              <a:rPr lang="en-US" sz="1400" b="1" i="0" u="none" strike="noStrike" cap="none">
                <a:solidFill>
                  <a:srgbClr val="595959"/>
                </a:solidFill>
                <a:latin typeface="Rockwell"/>
                <a:ea typeface="Rockwell"/>
                <a:cs typeface="Rockwell"/>
                <a:sym typeface="Rockwell"/>
              </a:rPr>
              <a:t>.</a:t>
            </a:r>
          </a:p>
          <a:p>
            <a:pPr marL="228600" marR="0" lvl="1" indent="0" algn="l" rtl="0">
              <a:spcBef>
                <a:spcPts val="600"/>
              </a:spcBef>
              <a:buClr>
                <a:srgbClr val="B86EB8"/>
              </a:buClr>
              <a:buSzPct val="25000"/>
              <a:buFont typeface="Noto Sans Symbols"/>
              <a:buNone/>
            </a:pPr>
            <a:endParaRPr sz="1200" b="0" i="0" u="none" strike="noStrike" cap="none">
              <a:solidFill>
                <a:srgbClr val="595959"/>
              </a:solidFill>
              <a:latin typeface="Rockwell"/>
              <a:ea typeface="Rockwell"/>
              <a:cs typeface="Rockwell"/>
              <a:sym typeface="Rockwell"/>
            </a:endParaRPr>
          </a:p>
        </p:txBody>
      </p:sp>
      <p:sp>
        <p:nvSpPr>
          <p:cNvPr id="1044" name="Shape 1044"/>
          <p:cNvSpPr txBox="1"/>
          <p:nvPr/>
        </p:nvSpPr>
        <p:spPr>
          <a:xfrm>
            <a:off x="8097582" y="-28420"/>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045" name="Shape 1045"/>
          <p:cNvSpPr txBox="1"/>
          <p:nvPr/>
        </p:nvSpPr>
        <p:spPr>
          <a:xfrm>
            <a:off x="0" y="625872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p>
        </p:txBody>
      </p:sp>
      <p:sp>
        <p:nvSpPr>
          <p:cNvPr id="1046" name="Shape 104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047" name="Shape 1047"/>
          <p:cNvSpPr txBox="1">
            <a:spLocks noGrp="1"/>
          </p:cNvSpPr>
          <p:nvPr>
            <p:ph type="body" idx="1"/>
          </p:nvPr>
        </p:nvSpPr>
        <p:spPr>
          <a:xfrm>
            <a:off x="295272" y="932871"/>
            <a:ext cx="7772400" cy="254730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When tin is treated with concentrated nitric acid, and the resulting mixture  is strongly heated, the only</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remaining product is an oxide of tin.  A student wishes to find out whether it is SnO or SnO2.</a:t>
            </a:r>
            <a:br>
              <a:rPr lang="en-US" sz="1295" b="0" i="0" u="none" strike="noStrike" cap="none">
                <a:solidFill>
                  <a:srgbClr val="76337A"/>
                </a:solidFill>
                <a:latin typeface="Rockwell"/>
                <a:ea typeface="Rockwell"/>
                <a:cs typeface="Rockwell"/>
                <a:sym typeface="Rockwell"/>
              </a:rPr>
            </a:br>
            <a:br>
              <a:rPr lang="en-US" sz="1295" b="0" i="0" u="none" strike="noStrike" cap="none">
                <a:solidFill>
                  <a:srgbClr val="76337A"/>
                </a:solidFill>
                <a:latin typeface="Rockwell"/>
                <a:ea typeface="Rockwell"/>
                <a:cs typeface="Rockwell"/>
                <a:sym typeface="Rockwell"/>
              </a:rPr>
            </a:br>
            <a:r>
              <a:rPr lang="en-US" sz="1295" b="0" i="0" u="none" strike="noStrike" cap="none">
                <a:solidFill>
                  <a:srgbClr val="76337A"/>
                </a:solidFill>
                <a:latin typeface="Rockwell"/>
                <a:ea typeface="Rockwell"/>
                <a:cs typeface="Rockwell"/>
                <a:sym typeface="Rockwell"/>
              </a:rPr>
              <a:t>Mass of pure tin    5.200 grams.</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Mass of dry crucible    18.650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Mass of crucible + oxide after first heating    25.500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Mass after second heating    25. 253 g </a:t>
            </a:r>
          </a:p>
          <a:p>
            <a:pPr marL="0" marR="0" lvl="0" indent="0" algn="l" rtl="0">
              <a:lnSpc>
                <a:spcPct val="90000"/>
              </a:lnSpc>
              <a:spcBef>
                <a:spcPts val="0"/>
              </a:spcBef>
              <a:spcAft>
                <a:spcPts val="0"/>
              </a:spcAft>
              <a:buClr>
                <a:schemeClr val="accent1"/>
              </a:buClr>
              <a:buSzPct val="25000"/>
              <a:buFont typeface="Noto Sans Symbols"/>
              <a:buNone/>
            </a:pPr>
            <a:r>
              <a:rPr lang="en-US" sz="1295" b="0" i="0" u="none" strike="noStrike" cap="none">
                <a:solidFill>
                  <a:srgbClr val="76337A"/>
                </a:solidFill>
                <a:latin typeface="Rockwell"/>
                <a:ea typeface="Rockwell"/>
                <a:cs typeface="Rockwell"/>
                <a:sym typeface="Rockwell"/>
              </a:rPr>
              <a:t>Mass after third heating    25. 252 g</a:t>
            </a:r>
          </a:p>
          <a:p>
            <a:pPr marL="0" marR="0" lvl="0" indent="0" algn="l" rtl="0">
              <a:lnSpc>
                <a:spcPct val="90000"/>
              </a:lnSpc>
              <a:spcBef>
                <a:spcPts val="0"/>
              </a:spcBef>
              <a:spcAft>
                <a:spcPts val="0"/>
              </a:spcAft>
              <a:buClr>
                <a:schemeClr val="accent1"/>
              </a:buClr>
              <a:buSzPct val="25000"/>
              <a:buFont typeface="Noto Sans Symbols"/>
              <a:buNone/>
            </a:pPr>
            <a:endParaRPr sz="1387" b="1" i="0" u="none" strike="noStrike" cap="none">
              <a:solidFill>
                <a:srgbClr val="76337A"/>
              </a:solidFill>
              <a:latin typeface="Rockwell"/>
              <a:ea typeface="Rockwell"/>
              <a:cs typeface="Rockwell"/>
              <a:sym typeface="Rockwell"/>
            </a:endParaRPr>
          </a:p>
          <a:p>
            <a:pPr marL="0" marR="0" lvl="0" indent="0" algn="l" rtl="0">
              <a:lnSpc>
                <a:spcPct val="90000"/>
              </a:lnSpc>
              <a:spcBef>
                <a:spcPts val="0"/>
              </a:spcBef>
              <a:buClr>
                <a:schemeClr val="accent1"/>
              </a:buClr>
              <a:buSzPct val="25000"/>
              <a:buFont typeface="Noto Sans Symbols"/>
              <a:buNone/>
            </a:pPr>
            <a:r>
              <a:rPr lang="en-US" sz="1387" b="1" i="0" u="none" strike="noStrike" cap="none">
                <a:solidFill>
                  <a:srgbClr val="76337A"/>
                </a:solidFill>
                <a:latin typeface="Rockwell"/>
                <a:ea typeface="Rockwell"/>
                <a:cs typeface="Rockwell"/>
                <a:sym typeface="Rockwell"/>
              </a:rPr>
              <a:t>How can you use this data, and the law of conservation of mass, to determine the formula of the product?</a:t>
            </a:r>
            <a:br>
              <a:rPr lang="en-US" sz="1665" b="0" i="0" u="none" strike="noStrike" cap="none">
                <a:solidFill>
                  <a:srgbClr val="76337A"/>
                </a:solidFill>
                <a:latin typeface="Rockwell"/>
                <a:ea typeface="Rockwell"/>
                <a:cs typeface="Rockwell"/>
                <a:sym typeface="Rockwell"/>
              </a:rPr>
            </a:br>
            <a:endParaRPr lang="en-US" sz="1665" b="0" i="0" u="none" strike="noStrike" cap="none">
              <a:solidFill>
                <a:srgbClr val="76337A"/>
              </a:solidFill>
              <a:latin typeface="Rockwell"/>
              <a:ea typeface="Rockwell"/>
              <a:cs typeface="Rockwell"/>
              <a:sym typeface="Rockwell"/>
            </a:endParaRPr>
          </a:p>
        </p:txBody>
      </p:sp>
      <p:sp>
        <p:nvSpPr>
          <p:cNvPr id="1048" name="Shape 1048"/>
          <p:cNvSpPr/>
          <p:nvPr/>
        </p:nvSpPr>
        <p:spPr>
          <a:xfrm>
            <a:off x="204719" y="3152631"/>
            <a:ext cx="8757222" cy="3106096"/>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48"/>
                                        </p:tgtEl>
                                      </p:cBhvr>
                                    </p:animEffect>
                                    <p:set>
                                      <p:cBhvr>
                                        <p:cTn id="7" dur="1" fill="hold">
                                          <p:stCondLst>
                                            <p:cond delay="2000"/>
                                          </p:stCondLst>
                                        </p:cTn>
                                        <p:tgtEl>
                                          <p:spTgt spid="10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Shape 1054"/>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Bronsted-Lowery Acids &amp; Bases</a:t>
            </a:r>
          </a:p>
        </p:txBody>
      </p:sp>
      <p:sp>
        <p:nvSpPr>
          <p:cNvPr id="1055" name="Shape 1055"/>
          <p:cNvSpPr txBox="1">
            <a:spLocks noGrp="1"/>
          </p:cNvSpPr>
          <p:nvPr>
            <p:ph type="body" idx="1"/>
          </p:nvPr>
        </p:nvSpPr>
        <p:spPr>
          <a:xfrm>
            <a:off x="5430735" y="2803816"/>
            <a:ext cx="3343809" cy="24412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1" i="0" u="none" strike="noStrike" cap="none">
                <a:solidFill>
                  <a:srgbClr val="595959"/>
                </a:solidFill>
                <a:latin typeface="Rockwell"/>
                <a:ea typeface="Rockwell"/>
                <a:cs typeface="Rockwell"/>
                <a:sym typeface="Rockwell"/>
              </a:rPr>
              <a:t>Amphoteric nature of water</a:t>
            </a:r>
          </a:p>
          <a:p>
            <a:pPr marL="0" marR="0" lvl="0" indent="0" algn="l"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ckwell"/>
                <a:ea typeface="Rockwell"/>
                <a:cs typeface="Rockwell"/>
                <a:sym typeface="Rockwell"/>
              </a:rPr>
              <a:t>Water acts as both an acid &amp; a base.</a:t>
            </a: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l" rtl="0">
              <a:spcBef>
                <a:spcPts val="0"/>
              </a:spcBef>
              <a:spcAft>
                <a:spcPts val="0"/>
              </a:spcAft>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a:p>
            <a:pPr marL="0" marR="0" lvl="0" indent="0" algn="ctr"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ckwell"/>
                <a:ea typeface="Rockwell"/>
                <a:cs typeface="Rockwell"/>
                <a:sym typeface="Rockwell"/>
              </a:rPr>
              <a:t>H</a:t>
            </a:r>
            <a:r>
              <a:rPr lang="en-US" sz="1400" b="0" i="0" u="none" strike="noStrike" cap="none" baseline="-25000">
                <a:solidFill>
                  <a:srgbClr val="595959"/>
                </a:solidFill>
                <a:latin typeface="Rockwell"/>
                <a:ea typeface="Rockwell"/>
                <a:cs typeface="Rockwell"/>
                <a:sym typeface="Rockwell"/>
              </a:rPr>
              <a:t>2</a:t>
            </a:r>
            <a:r>
              <a:rPr lang="en-US" sz="1400" b="0" i="0" u="none" strike="noStrike" cap="none">
                <a:solidFill>
                  <a:srgbClr val="595959"/>
                </a:solidFill>
                <a:latin typeface="Rockwell"/>
                <a:ea typeface="Rockwell"/>
                <a:cs typeface="Rockwell"/>
                <a:sym typeface="Rockwell"/>
              </a:rPr>
              <a:t>O ←→ H</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 OH</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a:t>
            </a:r>
          </a:p>
          <a:p>
            <a:pPr marL="0" marR="0" lvl="0" indent="0" algn="ctr" rtl="0">
              <a:spcBef>
                <a:spcPts val="0"/>
              </a:spcBef>
              <a:spcAft>
                <a:spcPts val="0"/>
              </a:spcAft>
              <a:buClr>
                <a:schemeClr val="accent1"/>
              </a:buClr>
              <a:buSzPct val="25000"/>
              <a:buFont typeface="Noto Sans Symbols"/>
              <a:buNone/>
            </a:pPr>
            <a:r>
              <a:rPr lang="en-US" sz="1400" b="0" i="0" u="none" strike="noStrike" cap="none">
                <a:solidFill>
                  <a:srgbClr val="595959"/>
                </a:solidFill>
                <a:latin typeface="Rockwell"/>
                <a:ea typeface="Rockwell"/>
                <a:cs typeface="Rockwell"/>
                <a:sym typeface="Rockwell"/>
              </a:rPr>
              <a:t>2H</a:t>
            </a:r>
            <a:r>
              <a:rPr lang="en-US" sz="1400" b="0" i="0" u="none" strike="noStrike" cap="none" baseline="-25000">
                <a:solidFill>
                  <a:srgbClr val="595959"/>
                </a:solidFill>
                <a:latin typeface="Rockwell"/>
                <a:ea typeface="Rockwell"/>
                <a:cs typeface="Rockwell"/>
                <a:sym typeface="Rockwell"/>
              </a:rPr>
              <a:t>2</a:t>
            </a:r>
            <a:r>
              <a:rPr lang="en-US" sz="1400" b="0" i="0" u="none" strike="noStrike" cap="none">
                <a:solidFill>
                  <a:srgbClr val="595959"/>
                </a:solidFill>
                <a:latin typeface="Rockwell"/>
                <a:ea typeface="Rockwell"/>
                <a:cs typeface="Rockwell"/>
                <a:sym typeface="Rockwell"/>
              </a:rPr>
              <a:t>O ←→ H</a:t>
            </a:r>
            <a:r>
              <a:rPr lang="en-US" sz="1400" b="0" i="0" u="none" strike="noStrike" cap="none" baseline="-25000">
                <a:solidFill>
                  <a:srgbClr val="595959"/>
                </a:solidFill>
                <a:latin typeface="Rockwell"/>
                <a:ea typeface="Rockwell"/>
                <a:cs typeface="Rockwell"/>
                <a:sym typeface="Rockwell"/>
              </a:rPr>
              <a:t>3</a:t>
            </a:r>
            <a:r>
              <a:rPr lang="en-US" sz="1400" b="0" i="0" u="none" strike="noStrike" cap="none">
                <a:solidFill>
                  <a:srgbClr val="595959"/>
                </a:solidFill>
                <a:latin typeface="Rockwell"/>
                <a:ea typeface="Rockwell"/>
                <a:cs typeface="Rockwell"/>
                <a:sym typeface="Rockwell"/>
              </a:rPr>
              <a:t>O</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 OH</a:t>
            </a:r>
            <a:r>
              <a:rPr lang="en-US" sz="1400" b="0" i="0" u="none" strike="noStrike" cap="none" baseline="30000">
                <a:solidFill>
                  <a:srgbClr val="595959"/>
                </a:solidFill>
                <a:latin typeface="Rockwell"/>
                <a:ea typeface="Rockwell"/>
                <a:cs typeface="Rockwell"/>
                <a:sym typeface="Rockwell"/>
              </a:rPr>
              <a:t>-</a:t>
            </a:r>
            <a:r>
              <a:rPr lang="en-US" sz="1400" b="0" i="0" u="none" strike="noStrike" cap="none">
                <a:solidFill>
                  <a:srgbClr val="595959"/>
                </a:solidFill>
                <a:latin typeface="Rockwell"/>
                <a:ea typeface="Rockwell"/>
                <a:cs typeface="Rockwell"/>
                <a:sym typeface="Rockwell"/>
              </a:rPr>
              <a:t> </a:t>
            </a:r>
          </a:p>
          <a:p>
            <a:pPr marL="0" marR="0" lvl="0" indent="0" algn="l" rtl="0">
              <a:spcBef>
                <a:spcPts val="0"/>
              </a:spcBef>
              <a:buClr>
                <a:schemeClr val="accent1"/>
              </a:buClr>
              <a:buSzPct val="25000"/>
              <a:buFont typeface="Noto Sans Symbols"/>
              <a:buNone/>
            </a:pPr>
            <a:endParaRPr sz="1400" b="0" i="0" u="none" strike="noStrike" cap="none">
              <a:solidFill>
                <a:srgbClr val="595959"/>
              </a:solidFill>
              <a:latin typeface="Rockwell"/>
              <a:ea typeface="Rockwell"/>
              <a:cs typeface="Rockwell"/>
              <a:sym typeface="Rockwell"/>
            </a:endParaRPr>
          </a:p>
        </p:txBody>
      </p:sp>
      <p:sp>
        <p:nvSpPr>
          <p:cNvPr id="1056" name="Shape 105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057" name="Shape 1057"/>
          <p:cNvSpPr txBox="1"/>
          <p:nvPr/>
        </p:nvSpPr>
        <p:spPr>
          <a:xfrm>
            <a:off x="0" y="6033062"/>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p>
        </p:txBody>
      </p:sp>
      <p:sp>
        <p:nvSpPr>
          <p:cNvPr id="1058" name="Shape 1058"/>
          <p:cNvSpPr txBox="1"/>
          <p:nvPr/>
        </p:nvSpPr>
        <p:spPr>
          <a:xfrm>
            <a:off x="8157538" y="1816853"/>
            <a:ext cx="894959"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a:p>
            <a:pPr marL="0" marR="0" lvl="0" indent="0" algn="l" rtl="0">
              <a:spcBef>
                <a:spcPts val="0"/>
              </a:spcBef>
              <a:buSzPct val="25000"/>
              <a:buNone/>
            </a:pPr>
            <a:r>
              <a:rPr lang="en-US" sz="1600" u="sng">
                <a:solidFill>
                  <a:schemeClr val="hlink"/>
                </a:solidFill>
                <a:latin typeface="Rockwell"/>
                <a:ea typeface="Rockwell"/>
                <a:cs typeface="Rockwell"/>
                <a:sym typeface="Rockwell"/>
                <a:hlinkClick r:id="rId5"/>
              </a:rPr>
              <a:t>Quizlet</a:t>
            </a:r>
          </a:p>
        </p:txBody>
      </p:sp>
      <p:pic>
        <p:nvPicPr>
          <p:cNvPr id="1059" name="Shape 1059"/>
          <p:cNvPicPr preferRelativeResize="0"/>
          <p:nvPr/>
        </p:nvPicPr>
        <p:blipFill rotWithShape="1">
          <a:blip r:embed="rId6">
            <a:alphaModFix/>
          </a:blip>
          <a:srcRect b="27627"/>
          <a:stretch/>
        </p:blipFill>
        <p:spPr>
          <a:xfrm>
            <a:off x="3084944" y="857071"/>
            <a:ext cx="4724959" cy="1704098"/>
          </a:xfrm>
          <a:prstGeom prst="rect">
            <a:avLst/>
          </a:prstGeom>
          <a:noFill/>
          <a:ln>
            <a:noFill/>
          </a:ln>
        </p:spPr>
      </p:pic>
      <p:pic>
        <p:nvPicPr>
          <p:cNvPr id="1060" name="Shape 1060"/>
          <p:cNvPicPr preferRelativeResize="0"/>
          <p:nvPr/>
        </p:nvPicPr>
        <p:blipFill rotWithShape="1">
          <a:blip r:embed="rId7">
            <a:alphaModFix/>
          </a:blip>
          <a:srcRect/>
          <a:stretch/>
        </p:blipFill>
        <p:spPr>
          <a:xfrm>
            <a:off x="5473644" y="3345239"/>
            <a:ext cx="3131373" cy="1136543"/>
          </a:xfrm>
          <a:prstGeom prst="rect">
            <a:avLst/>
          </a:prstGeom>
          <a:noFill/>
          <a:ln>
            <a:noFill/>
          </a:ln>
        </p:spPr>
      </p:pic>
      <p:sp>
        <p:nvSpPr>
          <p:cNvPr id="1061" name="Shape 1061"/>
          <p:cNvSpPr txBox="1"/>
          <p:nvPr/>
        </p:nvSpPr>
        <p:spPr>
          <a:xfrm>
            <a:off x="267854" y="857071"/>
            <a:ext cx="2817091" cy="212365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According to Bronsted-Lowery (B.L.) an acid is a "proton donor" and a base is a "proton acceptor.“  The proton here is shown as a hydrogen.</a:t>
            </a: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SzPct val="25000"/>
              <a:buNone/>
            </a:pPr>
            <a:r>
              <a:rPr lang="en-US" sz="1200">
                <a:solidFill>
                  <a:schemeClr val="dk1"/>
                </a:solidFill>
                <a:latin typeface="Rockwell"/>
                <a:ea typeface="Rockwell"/>
                <a:cs typeface="Rockwell"/>
                <a:sym typeface="Rockwell"/>
              </a:rPr>
              <a:t>The acid’s conjugate base is the anion.</a:t>
            </a:r>
          </a:p>
          <a:p>
            <a:pPr marL="0" marR="0" lvl="0" indent="0" algn="l" rtl="0">
              <a:spcBef>
                <a:spcPts val="0"/>
              </a:spcBef>
              <a:buSzPct val="25000"/>
              <a:buNone/>
            </a:pPr>
            <a:r>
              <a:rPr lang="en-US" sz="1200">
                <a:solidFill>
                  <a:schemeClr val="dk1"/>
                </a:solidFill>
                <a:latin typeface="Rockwell"/>
                <a:ea typeface="Rockwell"/>
                <a:cs typeface="Rockwell"/>
                <a:sym typeface="Rockwell"/>
              </a:rPr>
              <a:t>The base’s conjugate acid now has the proton (hydrogen ion).</a:t>
            </a:r>
          </a:p>
          <a:p>
            <a:pPr marL="0" marR="0" lvl="0" indent="0" algn="l" rtl="0">
              <a:spcBef>
                <a:spcPts val="0"/>
              </a:spcBef>
              <a:buNone/>
            </a:pPr>
            <a:endParaRPr sz="1200">
              <a:solidFill>
                <a:schemeClr val="dk1"/>
              </a:solidFill>
              <a:latin typeface="Rockwell"/>
              <a:ea typeface="Rockwell"/>
              <a:cs typeface="Rockwell"/>
              <a:sym typeface="Rockwell"/>
            </a:endParaRPr>
          </a:p>
          <a:p>
            <a:pPr marL="0" marR="0" lvl="0" indent="0" algn="l" rtl="0">
              <a:spcBef>
                <a:spcPts val="0"/>
              </a:spcBef>
              <a:buNone/>
            </a:pPr>
            <a:endParaRPr sz="1200">
              <a:solidFill>
                <a:schemeClr val="dk1"/>
              </a:solidFill>
              <a:latin typeface="Rockwell"/>
              <a:ea typeface="Rockwell"/>
              <a:cs typeface="Rockwell"/>
              <a:sym typeface="Rockwell"/>
            </a:endParaRPr>
          </a:p>
        </p:txBody>
      </p:sp>
      <p:pic>
        <p:nvPicPr>
          <p:cNvPr id="1062" name="Shape 1062"/>
          <p:cNvPicPr preferRelativeResize="0"/>
          <p:nvPr/>
        </p:nvPicPr>
        <p:blipFill rotWithShape="1">
          <a:blip r:embed="rId8">
            <a:alphaModFix/>
          </a:blip>
          <a:srcRect l="13670" t="3076" r="17670" b="27380"/>
          <a:stretch/>
        </p:blipFill>
        <p:spPr>
          <a:xfrm>
            <a:off x="498474" y="2771001"/>
            <a:ext cx="4479927" cy="283597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Shape 1067" descr="Screen Shot 2016-04-09 at 9.40.53 AM.png"/>
          <p:cNvPicPr preferRelativeResize="0"/>
          <p:nvPr/>
        </p:nvPicPr>
        <p:blipFill rotWithShape="1">
          <a:blip r:embed="rId3">
            <a:alphaModFix/>
          </a:blip>
          <a:srcRect/>
          <a:stretch/>
        </p:blipFill>
        <p:spPr>
          <a:xfrm>
            <a:off x="2383719" y="2876303"/>
            <a:ext cx="5597768" cy="3394515"/>
          </a:xfrm>
          <a:prstGeom prst="rect">
            <a:avLst/>
          </a:prstGeom>
          <a:noFill/>
          <a:ln w="19050" cap="flat" cmpd="sng">
            <a:solidFill>
              <a:srgbClr val="AE4DD9"/>
            </a:solidFill>
            <a:prstDash val="solid"/>
            <a:round/>
            <a:headEnd type="none" w="med" len="med"/>
            <a:tailEnd type="none" w="med" len="med"/>
          </a:ln>
        </p:spPr>
      </p:pic>
      <p:sp>
        <p:nvSpPr>
          <p:cNvPr id="1068" name="Shape 1068"/>
          <p:cNvSpPr txBox="1">
            <a:spLocks noGrp="1"/>
          </p:cNvSpPr>
          <p:nvPr>
            <p:ph type="title"/>
          </p:nvPr>
        </p:nvSpPr>
        <p:spPr>
          <a:xfrm>
            <a:off x="498474" y="-23889"/>
            <a:ext cx="7556312" cy="73242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Redox Reactions</a:t>
            </a:r>
          </a:p>
        </p:txBody>
      </p:sp>
      <p:sp>
        <p:nvSpPr>
          <p:cNvPr id="1069" name="Shape 1069"/>
          <p:cNvSpPr txBox="1">
            <a:spLocks noGrp="1"/>
          </p:cNvSpPr>
          <p:nvPr>
            <p:ph type="body" idx="1"/>
          </p:nvPr>
        </p:nvSpPr>
        <p:spPr>
          <a:xfrm>
            <a:off x="58434" y="596956"/>
            <a:ext cx="8039151" cy="2539999"/>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500"/>
              <a:buFont typeface="Noto Sans Symbols"/>
              <a:buChar char="■"/>
            </a:pPr>
            <a:r>
              <a:rPr lang="en-US" sz="1530" b="0" i="0" u="none" strike="noStrike" cap="none">
                <a:solidFill>
                  <a:schemeClr val="dk1"/>
                </a:solidFill>
                <a:latin typeface="Verdana"/>
                <a:ea typeface="Verdana"/>
                <a:cs typeface="Verdana"/>
                <a:sym typeface="Verdana"/>
              </a:rPr>
              <a:t>When an electron is transferred, it is called a </a:t>
            </a:r>
            <a:r>
              <a:rPr lang="en-US" sz="1530" b="1" i="1" u="none" strike="noStrike" cap="none">
                <a:solidFill>
                  <a:schemeClr val="dk1"/>
                </a:solidFill>
                <a:latin typeface="Verdana"/>
                <a:ea typeface="Verdana"/>
                <a:cs typeface="Verdana"/>
                <a:sym typeface="Verdana"/>
              </a:rPr>
              <a:t>redox reaction</a:t>
            </a:r>
            <a:r>
              <a:rPr lang="en-US" sz="1530" b="0" i="0" u="none" strike="noStrike" cap="none">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sz="1530" b="0" i="1" u="none" strike="noStrike" cap="none">
                <a:solidFill>
                  <a:schemeClr val="dk1"/>
                </a:solidFill>
                <a:latin typeface="Verdana"/>
                <a:ea typeface="Verdana"/>
                <a:cs typeface="Verdana"/>
                <a:sym typeface="Verdana"/>
              </a:rPr>
              <a:t>oxidation</a:t>
            </a:r>
            <a:r>
              <a:rPr lang="en-US" sz="1530" b="0" i="0" u="none" strike="noStrike" cap="none">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p>
          <a:p>
            <a:pPr marL="228600" marR="0" lvl="0" indent="-228600" algn="l" rtl="0">
              <a:lnSpc>
                <a:spcPct val="80000"/>
              </a:lnSpc>
              <a:spcBef>
                <a:spcPts val="2000"/>
              </a:spcBef>
              <a:buClr>
                <a:schemeClr val="accent1"/>
              </a:buClr>
              <a:buSzPct val="76500"/>
              <a:buFont typeface="Noto Sans Symbols"/>
              <a:buNone/>
            </a:pPr>
            <a:endParaRPr sz="1530" b="0" i="0" u="none" strike="noStrike" cap="none">
              <a:solidFill>
                <a:srgbClr val="595959"/>
              </a:solidFill>
              <a:latin typeface="Rockwell"/>
              <a:ea typeface="Rockwell"/>
              <a:cs typeface="Rockwell"/>
              <a:sym typeface="Rockwell"/>
            </a:endParaRPr>
          </a:p>
        </p:txBody>
      </p:sp>
      <p:sp>
        <p:nvSpPr>
          <p:cNvPr id="1070" name="Shape 1070"/>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071" name="Shape 1071"/>
          <p:cNvSpPr txBox="1"/>
          <p:nvPr/>
        </p:nvSpPr>
        <p:spPr>
          <a:xfrm>
            <a:off x="0" y="628316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ckwell"/>
                <a:ea typeface="Rockwell"/>
                <a:cs typeface="Rockwell"/>
                <a:sym typeface="Rockwell"/>
              </a:rPr>
              <a:t>LO </a:t>
            </a:r>
            <a:r>
              <a:rPr lang="en-US" sz="1800">
                <a:solidFill>
                  <a:schemeClr val="dk1"/>
                </a:solidFill>
                <a:latin typeface="Rockwell"/>
                <a:ea typeface="Rockwell"/>
                <a:cs typeface="Rockwell"/>
                <a:sym typeface="Rockwell"/>
              </a:rPr>
              <a:t>3.8: The student is able to identify redox reactions and justify the identification in terms of electron transfer </a:t>
            </a:r>
            <a:r>
              <a:rPr lang="en-US" sz="1800">
                <a:solidFill>
                  <a:srgbClr val="000000"/>
                </a:solidFill>
                <a:latin typeface="Rockwell"/>
                <a:ea typeface="Rockwell"/>
                <a:cs typeface="Rockwell"/>
                <a:sym typeface="Rockwell"/>
              </a:rPr>
              <a:t>																</a:t>
            </a:r>
          </a:p>
        </p:txBody>
      </p:sp>
      <p:pic>
        <p:nvPicPr>
          <p:cNvPr id="1072" name="Shape 1072"/>
          <p:cNvPicPr preferRelativeResize="0"/>
          <p:nvPr/>
        </p:nvPicPr>
        <p:blipFill rotWithShape="1">
          <a:blip r:embed="rId4">
            <a:alphaModFix/>
          </a:blip>
          <a:srcRect/>
          <a:stretch/>
        </p:blipFill>
        <p:spPr>
          <a:xfrm>
            <a:off x="119538" y="3930314"/>
            <a:ext cx="1337423" cy="2062165"/>
          </a:xfrm>
          <a:prstGeom prst="rect">
            <a:avLst/>
          </a:prstGeom>
          <a:noFill/>
          <a:ln>
            <a:noFill/>
          </a:ln>
        </p:spPr>
      </p:pic>
      <p:sp>
        <p:nvSpPr>
          <p:cNvPr id="1073" name="Shape 1073"/>
          <p:cNvSpPr txBox="1"/>
          <p:nvPr/>
        </p:nvSpPr>
        <p:spPr>
          <a:xfrm>
            <a:off x="58434" y="4531351"/>
            <a:ext cx="1451999" cy="505500"/>
          </a:xfrm>
          <a:prstGeom prst="rect">
            <a:avLst/>
          </a:prstGeom>
          <a:noFill/>
          <a:ln>
            <a:noFill/>
          </a:ln>
        </p:spPr>
        <p:txBody>
          <a:bodyPr lIns="91425" tIns="91425" rIns="91425" bIns="91425" anchor="t" anchorCtr="0">
            <a:noAutofit/>
          </a:bodyPr>
          <a:lstStyle/>
          <a:p>
            <a:pPr marL="0" marR="0" lvl="0" indent="0" algn="ctr" rtl="0">
              <a:spcBef>
                <a:spcPts val="0"/>
              </a:spcBef>
              <a:buClr>
                <a:srgbClr val="FF0000"/>
              </a:buClr>
              <a:buSzPct val="25000"/>
              <a:buFont typeface="Rockwell"/>
              <a:buNone/>
            </a:pPr>
            <a:r>
              <a:rPr lang="en-US" sz="1800" b="1">
                <a:solidFill>
                  <a:srgbClr val="FF0000"/>
                </a:solidFill>
                <a:latin typeface="Rockwell"/>
                <a:ea typeface="Rockwell"/>
                <a:cs typeface="Rockwell"/>
                <a:sym typeface="Rockwell"/>
              </a:rPr>
              <a:t>OILRIG</a:t>
            </a:r>
          </a:p>
        </p:txBody>
      </p:sp>
      <p:sp>
        <p:nvSpPr>
          <p:cNvPr id="1074" name="Shape 1074"/>
          <p:cNvSpPr txBox="1"/>
          <p:nvPr/>
        </p:nvSpPr>
        <p:spPr>
          <a:xfrm>
            <a:off x="8097585" y="-46017"/>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Source</a:t>
            </a:r>
          </a:p>
        </p:txBody>
      </p:sp>
      <p:sp>
        <p:nvSpPr>
          <p:cNvPr id="1075" name="Shape 1075"/>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6"/>
              </a:rPr>
              <a:t>Video</a:t>
            </a:r>
          </a:p>
        </p:txBody>
      </p:sp>
      <p:pic>
        <p:nvPicPr>
          <p:cNvPr id="1076" name="Shape 1076"/>
          <p:cNvPicPr preferRelativeResize="0"/>
          <p:nvPr/>
        </p:nvPicPr>
        <p:blipFill rotWithShape="1">
          <a:blip r:embed="rId7">
            <a:alphaModFix/>
          </a:blip>
          <a:srcRect/>
          <a:stretch/>
        </p:blipFill>
        <p:spPr>
          <a:xfrm>
            <a:off x="821369" y="1446616"/>
            <a:ext cx="7823523" cy="436482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pic>
        <p:nvPicPr>
          <p:cNvPr id="1077" name="Shape 1077"/>
          <p:cNvPicPr preferRelativeResize="0"/>
          <p:nvPr/>
        </p:nvPicPr>
        <p:blipFill rotWithShape="1">
          <a:blip r:embed="rId8">
            <a:alphaModFix/>
          </a:blip>
          <a:srcRect/>
          <a:stretch/>
        </p:blipFill>
        <p:spPr>
          <a:xfrm>
            <a:off x="4618614" y="2733672"/>
            <a:ext cx="2889948" cy="1802998"/>
          </a:xfrm>
          <a:prstGeom prst="rect">
            <a:avLst/>
          </a:prstGeom>
          <a:noFill/>
          <a:ln>
            <a:noFill/>
          </a:ln>
        </p:spPr>
      </p:pic>
      <p:pic>
        <p:nvPicPr>
          <p:cNvPr id="1078" name="Shape 1078"/>
          <p:cNvPicPr preferRelativeResize="0"/>
          <p:nvPr/>
        </p:nvPicPr>
        <p:blipFill rotWithShape="1">
          <a:blip r:embed="rId9">
            <a:alphaModFix/>
          </a:blip>
          <a:srcRect/>
          <a:stretch/>
        </p:blipFill>
        <p:spPr>
          <a:xfrm>
            <a:off x="1597263" y="3080394"/>
            <a:ext cx="6353874" cy="121472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5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a:spLocks noGrp="1"/>
          </p:cNvSpPr>
          <p:nvPr>
            <p:ph type="title"/>
          </p:nvPr>
        </p:nvSpPr>
        <p:spPr>
          <a:xfrm>
            <a:off x="498474" y="6556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Redox Titrations</a:t>
            </a:r>
          </a:p>
        </p:txBody>
      </p:sp>
      <p:sp>
        <p:nvSpPr>
          <p:cNvPr id="1084" name="Shape 108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085" name="Shape 1085"/>
          <p:cNvSpPr txBox="1"/>
          <p:nvPr/>
        </p:nvSpPr>
        <p:spPr>
          <a:xfrm>
            <a:off x="0" y="6248769"/>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ckwell"/>
                <a:ea typeface="Rockwell"/>
                <a:cs typeface="Rockwell"/>
                <a:sym typeface="Rockwell"/>
              </a:rPr>
              <a:t>LO 3.9: </a:t>
            </a:r>
            <a:r>
              <a:rPr lang="en-US" sz="1800">
                <a:solidFill>
                  <a:schemeClr val="dk1"/>
                </a:solidFill>
                <a:latin typeface="Rockwell"/>
                <a:ea typeface="Rockwell"/>
                <a:cs typeface="Rockwell"/>
                <a:sym typeface="Rockwell"/>
              </a:rPr>
              <a:t>The student is able to design and/or interpret the results of an experiment involving a redox titration </a:t>
            </a:r>
            <a:r>
              <a:rPr lang="en-US" sz="1800">
                <a:solidFill>
                  <a:srgbClr val="000000"/>
                </a:solidFill>
                <a:latin typeface="Rockwell"/>
                <a:ea typeface="Rockwell"/>
                <a:cs typeface="Rockwell"/>
                <a:sym typeface="Rockwell"/>
              </a:rPr>
              <a:t>																	</a:t>
            </a:r>
          </a:p>
        </p:txBody>
      </p:sp>
      <p:pic>
        <p:nvPicPr>
          <p:cNvPr id="1086" name="Shape 1086"/>
          <p:cNvPicPr preferRelativeResize="0">
            <a:picLocks noGrp="1"/>
          </p:cNvPicPr>
          <p:nvPr>
            <p:ph type="body" idx="1"/>
          </p:nvPr>
        </p:nvPicPr>
        <p:blipFill rotWithShape="1">
          <a:blip r:embed="rId3">
            <a:alphaModFix/>
          </a:blip>
          <a:srcRect t="-12233" b="-12232"/>
          <a:stretch/>
        </p:blipFill>
        <p:spPr>
          <a:xfrm>
            <a:off x="5445578" y="1438736"/>
            <a:ext cx="3443742" cy="4733174"/>
          </a:xfrm>
          <a:prstGeom prst="rect">
            <a:avLst/>
          </a:prstGeom>
          <a:noFill/>
          <a:ln>
            <a:noFill/>
          </a:ln>
        </p:spPr>
      </p:pic>
      <p:sp>
        <p:nvSpPr>
          <p:cNvPr id="1087" name="Shape 1087"/>
          <p:cNvSpPr txBox="1">
            <a:spLocks noGrp="1"/>
          </p:cNvSpPr>
          <p:nvPr>
            <p:ph type="body" idx="2"/>
          </p:nvPr>
        </p:nvSpPr>
        <p:spPr>
          <a:xfrm>
            <a:off x="153504" y="907188"/>
            <a:ext cx="5219162" cy="5327623"/>
          </a:xfrm>
          <a:prstGeom prst="rect">
            <a:avLst/>
          </a:prstGeom>
          <a:solidFill>
            <a:schemeClr val="accent1"/>
          </a:solidFill>
          <a:ln w="38100" cap="flat" cmpd="sng">
            <a:solidFill>
              <a:schemeClr val="lt1"/>
            </a:solidFill>
            <a:prstDash val="solid"/>
            <a:round/>
            <a:headEnd type="none" w="med" len="med"/>
            <a:tailEnd type="none" w="med" len="med"/>
          </a:ln>
        </p:spPr>
        <p:txBody>
          <a:bodyPr lIns="91425" tIns="91425" rIns="91425" bIns="91425" anchor="t" anchorCtr="0">
            <a:noAutofit/>
          </a:bodyPr>
          <a:lstStyle/>
          <a:p>
            <a:pPr marL="228600" marR="0" lvl="0" indent="-228600" algn="l" rtl="0">
              <a:lnSpc>
                <a:spcPct val="115000"/>
              </a:lnSpc>
              <a:spcBef>
                <a:spcPts val="0"/>
              </a:spcBef>
              <a:spcAft>
                <a:spcPts val="0"/>
              </a:spcAft>
              <a:buClr>
                <a:schemeClr val="accent1"/>
              </a:buClr>
              <a:buSzPct val="25000"/>
              <a:buFont typeface="Noto Sans Symbols"/>
              <a:buNone/>
            </a:pPr>
            <a:r>
              <a:rPr lang="en-US" sz="1550" b="0" i="0" u="none" strike="noStrike" cap="none">
                <a:solidFill>
                  <a:schemeClr val="lt1"/>
                </a:solidFill>
                <a:latin typeface="Rockwell"/>
                <a:ea typeface="Rockwell"/>
                <a:cs typeface="Rockwell"/>
                <a:sym typeface="Rockwell"/>
              </a:rPr>
              <a:t>A redox titration (also called an </a:t>
            </a:r>
          </a:p>
          <a:p>
            <a:pPr marL="228600" marR="0" lvl="0" indent="-228600" algn="l" rtl="0">
              <a:lnSpc>
                <a:spcPct val="115000"/>
              </a:lnSpc>
              <a:spcBef>
                <a:spcPts val="700"/>
              </a:spcBef>
              <a:spcAft>
                <a:spcPts val="0"/>
              </a:spcAft>
              <a:buClr>
                <a:schemeClr val="accent1"/>
              </a:buClr>
              <a:buSzPct val="25000"/>
              <a:buFont typeface="Noto Sans Symbols"/>
              <a:buNone/>
            </a:pPr>
            <a:r>
              <a:rPr lang="en-US" sz="1550" b="0" i="0" u="none" strike="noStrike" cap="none">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lang="en-US" sz="1550" b="0" i="0" u="none" strike="noStrike" cap="none" baseline="-25000">
                <a:solidFill>
                  <a:schemeClr val="lt1"/>
                </a:solidFill>
                <a:latin typeface="Rockwell"/>
                <a:ea typeface="Rockwell"/>
                <a:cs typeface="Rockwell"/>
                <a:sym typeface="Rockwell"/>
              </a:rPr>
              <a:t>4</a:t>
            </a:r>
            <a:r>
              <a:rPr lang="en-US" sz="1550" b="0" i="0" u="none" strike="noStrike" cap="none">
                <a:solidFill>
                  <a:schemeClr val="lt1"/>
                </a:solidFill>
                <a:latin typeface="Rockwell"/>
                <a:ea typeface="Rockwell"/>
                <a:cs typeface="Rockwell"/>
                <a:sym typeface="Rockwell"/>
              </a:rPr>
              <a:t>) against an analyte containing an unknown concentration of iron (II) </a:t>
            </a:r>
            <a:r>
              <a:rPr lang="en-US" sz="1550" b="0" i="0" u="sng" strike="noStrike" cap="none">
                <a:solidFill>
                  <a:schemeClr val="hlink"/>
                </a:solidFill>
                <a:latin typeface="Rockwell"/>
                <a:ea typeface="Rockwell"/>
                <a:cs typeface="Rockwell"/>
                <a:sym typeface="Rockwell"/>
                <a:hlinkClick r:id="rId4"/>
              </a:rPr>
              <a:t>ions</a:t>
            </a:r>
            <a:r>
              <a:rPr lang="en-US" sz="1550" b="0" i="0" u="none" strike="noStrike" cap="none">
                <a:solidFill>
                  <a:schemeClr val="lt1"/>
                </a:solidFill>
                <a:latin typeface="Rockwell"/>
                <a:ea typeface="Rockwell"/>
                <a:cs typeface="Rockwell"/>
                <a:sym typeface="Rockwell"/>
              </a:rPr>
              <a:t> (Fe</a:t>
            </a:r>
            <a:r>
              <a:rPr lang="en-US" sz="1550" b="0" i="0" u="none" strike="noStrike" cap="none" baseline="30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The balanced reaction in acidic solution is as follows:</a:t>
            </a:r>
          </a:p>
          <a:p>
            <a:pPr marL="228600" marR="0" lvl="0" indent="-228600" algn="l" rtl="0">
              <a:lnSpc>
                <a:spcPct val="115000"/>
              </a:lnSpc>
              <a:spcBef>
                <a:spcPts val="700"/>
              </a:spcBef>
              <a:spcAft>
                <a:spcPts val="0"/>
              </a:spcAft>
              <a:buClr>
                <a:schemeClr val="dk1"/>
              </a:buClr>
              <a:buSzPct val="25000"/>
              <a:buFont typeface="Arial"/>
              <a:buNone/>
            </a:pPr>
            <a:r>
              <a:rPr lang="en-US" sz="1550" b="0" i="0" u="none" strike="noStrike" cap="none">
                <a:solidFill>
                  <a:schemeClr val="lt1"/>
                </a:solidFill>
                <a:latin typeface="Rockwell"/>
                <a:ea typeface="Rockwell"/>
                <a:cs typeface="Rockwell"/>
                <a:sym typeface="Rockwell"/>
              </a:rPr>
              <a:t>                 MnO</a:t>
            </a:r>
            <a:r>
              <a:rPr lang="en-US" sz="1550" b="0" i="0" u="none" strike="noStrike" cap="none" baseline="-25000">
                <a:solidFill>
                  <a:schemeClr val="lt1"/>
                </a:solidFill>
                <a:latin typeface="Rockwell"/>
                <a:ea typeface="Rockwell"/>
                <a:cs typeface="Rockwell"/>
                <a:sym typeface="Rockwell"/>
              </a:rPr>
              <a:t>4</a:t>
            </a:r>
            <a:r>
              <a:rPr lang="en-US" sz="1550" b="0" i="0" u="none" strike="noStrike" cap="none" baseline="30000">
                <a:solidFill>
                  <a:schemeClr val="lt1"/>
                </a:solidFill>
                <a:latin typeface="Rockwell"/>
                <a:ea typeface="Rockwell"/>
                <a:cs typeface="Rockwell"/>
                <a:sym typeface="Rockwell"/>
              </a:rPr>
              <a:t>- </a:t>
            </a:r>
            <a:r>
              <a:rPr lang="en-US" sz="1550" b="0" i="0" u="none" strike="noStrike" cap="none">
                <a:solidFill>
                  <a:schemeClr val="lt1"/>
                </a:solidFill>
                <a:latin typeface="Rockwell"/>
                <a:ea typeface="Rockwell"/>
                <a:cs typeface="Rockwell"/>
                <a:sym typeface="Rockwell"/>
              </a:rPr>
              <a:t>+ 5Fe</a:t>
            </a:r>
            <a:r>
              <a:rPr lang="en-US" sz="1550" b="0" i="0" u="none" strike="noStrike" cap="none" baseline="30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+ 8H</a:t>
            </a:r>
            <a:r>
              <a:rPr lang="en-US" sz="1550" b="0" i="0" u="none" strike="noStrike" cap="none" baseline="30000">
                <a:solidFill>
                  <a:schemeClr val="lt1"/>
                </a:solidFill>
                <a:latin typeface="Rockwell"/>
                <a:ea typeface="Rockwell"/>
                <a:cs typeface="Rockwell"/>
                <a:sym typeface="Rockwell"/>
              </a:rPr>
              <a:t>+</a:t>
            </a:r>
            <a:r>
              <a:rPr lang="en-US" sz="1550" b="0" i="0" u="none" strike="noStrike" cap="none">
                <a:solidFill>
                  <a:schemeClr val="lt1"/>
                </a:solidFill>
                <a:latin typeface="Rockwell"/>
                <a:ea typeface="Rockwell"/>
                <a:cs typeface="Rockwell"/>
                <a:sym typeface="Rockwell"/>
              </a:rPr>
              <a:t> → 5Fe</a:t>
            </a:r>
            <a:r>
              <a:rPr lang="en-US" sz="1550" b="0" i="0" u="none" strike="noStrike" cap="none" baseline="30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 + Mn</a:t>
            </a:r>
            <a:r>
              <a:rPr lang="en-US" sz="1550" b="0" i="0" u="none" strike="noStrike" cap="none" baseline="30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+ 4H</a:t>
            </a:r>
            <a:r>
              <a:rPr lang="en-US" sz="1550" b="0" i="0" u="none" strike="noStrike" cap="none" baseline="-25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O</a:t>
            </a:r>
          </a:p>
          <a:p>
            <a:pPr marL="228600" marR="0" lvl="0" indent="-228600" algn="l" rtl="0">
              <a:lnSpc>
                <a:spcPct val="115000"/>
              </a:lnSpc>
              <a:spcBef>
                <a:spcPts val="700"/>
              </a:spcBef>
              <a:spcAft>
                <a:spcPts val="0"/>
              </a:spcAft>
              <a:buClr>
                <a:schemeClr val="dk1"/>
              </a:buClr>
              <a:buSzPct val="25000"/>
              <a:buFont typeface="Arial"/>
              <a:buNone/>
            </a:pPr>
            <a:r>
              <a:rPr lang="en-US" sz="1550" b="0" i="0" u="none" strike="noStrike" cap="none">
                <a:solidFill>
                  <a:schemeClr val="lt1"/>
                </a:solidFill>
                <a:latin typeface="Rockwell"/>
                <a:ea typeface="Rockwell"/>
                <a:cs typeface="Rockwell"/>
                <a:sym typeface="Rockwell"/>
              </a:rPr>
              <a:t>In this case, the use of KMnO</a:t>
            </a:r>
            <a:r>
              <a:rPr lang="en-US" sz="1550" b="0" i="0" u="none" strike="noStrike" cap="none" baseline="-25000">
                <a:solidFill>
                  <a:schemeClr val="lt1"/>
                </a:solidFill>
                <a:latin typeface="Rockwell"/>
                <a:ea typeface="Rockwell"/>
                <a:cs typeface="Rockwell"/>
                <a:sym typeface="Rockwell"/>
              </a:rPr>
              <a:t>4 </a:t>
            </a:r>
            <a:r>
              <a:rPr lang="en-US" sz="1550" b="0" i="0" u="none" strike="noStrike" cap="none">
                <a:solidFill>
                  <a:schemeClr val="lt1"/>
                </a:solidFill>
                <a:latin typeface="Rockwell"/>
                <a:ea typeface="Rockwell"/>
                <a:cs typeface="Rockwell"/>
                <a:sym typeface="Rockwell"/>
              </a:rPr>
              <a:t>as a titrant is particularly useful, because it can act as its own indicator; this is due to the fact that the KMnO</a:t>
            </a:r>
            <a:r>
              <a:rPr lang="en-US" sz="1550" b="0" i="0" u="none" strike="noStrike" cap="none" baseline="-25000">
                <a:solidFill>
                  <a:schemeClr val="lt1"/>
                </a:solidFill>
                <a:latin typeface="Rockwell"/>
                <a:ea typeface="Rockwell"/>
                <a:cs typeface="Rockwell"/>
                <a:sym typeface="Rockwell"/>
              </a:rPr>
              <a:t>4</a:t>
            </a:r>
            <a:r>
              <a:rPr lang="en-US" sz="1550" b="0" i="0" u="none" strike="noStrike" cap="none">
                <a:solidFill>
                  <a:schemeClr val="lt1"/>
                </a:solidFill>
                <a:latin typeface="Rockwell"/>
                <a:ea typeface="Rockwell"/>
                <a:cs typeface="Rockwell"/>
                <a:sym typeface="Rockwell"/>
              </a:rPr>
              <a:t> solution is bright purple, while the Fe</a:t>
            </a:r>
            <a:r>
              <a:rPr lang="en-US" sz="1550" b="0" i="0" u="none" strike="noStrike" cap="none" baseline="30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lang="en-US" sz="1550" b="0" i="0" u="none" strike="noStrike" cap="none" baseline="-25000">
                <a:solidFill>
                  <a:schemeClr val="lt1"/>
                </a:solidFill>
                <a:latin typeface="Rockwell"/>
                <a:ea typeface="Rockwell"/>
                <a:cs typeface="Rockwell"/>
                <a:sym typeface="Rockwell"/>
              </a:rPr>
              <a:t>4</a:t>
            </a:r>
          </a:p>
        </p:txBody>
      </p:sp>
      <p:sp>
        <p:nvSpPr>
          <p:cNvPr id="1088" name="Shape 108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5"/>
              </a:rPr>
              <a:t>Source</a:t>
            </a:r>
          </a:p>
        </p:txBody>
      </p:sp>
      <p:sp>
        <p:nvSpPr>
          <p:cNvPr id="1089" name="Shape 1089"/>
          <p:cNvSpPr txBox="1"/>
          <p:nvPr/>
        </p:nvSpPr>
        <p:spPr>
          <a:xfrm>
            <a:off x="8157538" y="1816852"/>
            <a:ext cx="894959" cy="369332"/>
          </a:xfrm>
          <a:prstGeom prst="rect">
            <a:avLst/>
          </a:prstGeom>
          <a:noFill/>
          <a:ln>
            <a:noFill/>
          </a:ln>
        </p:spPr>
        <p:txBody>
          <a:bodyPr lIns="91425" tIns="45700" rIns="91425" bIns="45700" anchor="t" anchorCtr="0">
            <a:noAutofit/>
          </a:bodyPr>
          <a:lstStyle/>
          <a:p>
            <a:pPr marL="0" marR="0" lvl="0" indent="0" algn="l" rtl="0">
              <a:spcBef>
                <a:spcPts val="0"/>
              </a:spcBef>
              <a:buClr>
                <a:schemeClr val="hlink"/>
              </a:buClr>
              <a:buSzPct val="25000"/>
              <a:buFont typeface="Rockwell"/>
              <a:buNone/>
            </a:pPr>
            <a:r>
              <a:rPr lang="en-US" sz="1800" u="sng">
                <a:solidFill>
                  <a:schemeClr val="hlink"/>
                </a:solidFill>
                <a:latin typeface="Rockwell"/>
                <a:ea typeface="Rockwell"/>
                <a:cs typeface="Rockwell"/>
                <a:sym typeface="Rockwell"/>
                <a:hlinkClick r:id="rId6"/>
              </a:rPr>
              <a:t>Video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Electronic Structure of the Atom: Electron Configurations</a:t>
            </a:r>
          </a:p>
        </p:txBody>
      </p:sp>
      <p:pic>
        <p:nvPicPr>
          <p:cNvPr id="286" name="Shape 286" descr="Electron Config 1-11.png"/>
          <p:cNvPicPr preferRelativeResize="0">
            <a:picLocks noGrp="1"/>
          </p:cNvPicPr>
          <p:nvPr>
            <p:ph type="body" idx="1"/>
          </p:nvPr>
        </p:nvPicPr>
        <p:blipFill rotWithShape="1">
          <a:blip r:embed="rId3">
            <a:alphaModFix/>
          </a:blip>
          <a:srcRect t="-1596" b="-644"/>
          <a:stretch/>
        </p:blipFill>
        <p:spPr>
          <a:xfrm>
            <a:off x="280987" y="1470525"/>
            <a:ext cx="3875087" cy="3449205"/>
          </a:xfrm>
          <a:prstGeom prst="rect">
            <a:avLst/>
          </a:prstGeom>
          <a:noFill/>
          <a:ln>
            <a:noFill/>
          </a:ln>
        </p:spPr>
      </p:pic>
      <p:sp>
        <p:nvSpPr>
          <p:cNvPr id="287" name="Shape 287"/>
          <p:cNvSpPr txBox="1">
            <a:spLocks noGrp="1"/>
          </p:cNvSpPr>
          <p:nvPr>
            <p:ph type="body" idx="2"/>
          </p:nvPr>
        </p:nvSpPr>
        <p:spPr>
          <a:xfrm>
            <a:off x="4399878" y="1470525"/>
            <a:ext cx="3959646"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Electrons in occupy orbitals whose energy level depends on the nuclear charge and average distance to the nucleus</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Electron configurations &amp; orbital diagrams indicate the arrangement of electrons with the lowest energy (most stable):</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Electrons occupy lowest available energy levels</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A maximum of two electrons may occupy an energy level</a:t>
            </a:r>
          </a:p>
          <a:p>
            <a:pPr marL="685800" marR="0" lvl="2"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Each must have opposite spin (±½)</a:t>
            </a:r>
          </a:p>
          <a:p>
            <a:pPr marL="457200" marR="0" lvl="1" indent="-228600" algn="l" rtl="0">
              <a:spcBef>
                <a:spcPts val="0"/>
              </a:spcBef>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In orbitals of equal energy, electrons maximize parallel unpaired spins</a:t>
            </a:r>
          </a:p>
        </p:txBody>
      </p:sp>
      <p:sp>
        <p:nvSpPr>
          <p:cNvPr id="288" name="Shape 28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89" name="Shape 289"/>
          <p:cNvSpPr txBox="1"/>
          <p:nvPr/>
        </p:nvSpPr>
        <p:spPr>
          <a:xfrm>
            <a:off x="0" y="6220617"/>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1.5:  The student is able to explain the distribution of electrons in an atom or ion based upon data.																</a:t>
            </a:r>
          </a:p>
        </p:txBody>
      </p:sp>
      <p:sp>
        <p:nvSpPr>
          <p:cNvPr id="290" name="Shape 29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291" name="Shape 29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292" name="Shape 292" descr="Si Electron Config Question.png"/>
          <p:cNvPicPr preferRelativeResize="0"/>
          <p:nvPr/>
        </p:nvPicPr>
        <p:blipFill rotWithShape="1">
          <a:blip r:embed="rId6">
            <a:alphaModFix/>
          </a:blip>
          <a:srcRect/>
          <a:stretch/>
        </p:blipFill>
        <p:spPr>
          <a:xfrm>
            <a:off x="889000" y="1066800"/>
            <a:ext cx="7345782" cy="472185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293" name="Shape 293"/>
          <p:cNvSpPr/>
          <p:nvPr/>
        </p:nvSpPr>
        <p:spPr>
          <a:xfrm>
            <a:off x="889000" y="4675908"/>
            <a:ext cx="7361570" cy="111274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nodeType="withEffect">
                                  <p:stCondLst>
                                    <p:cond delay="0"/>
                                  </p:stCondLst>
                                  <p:childTnLst>
                                    <p:set>
                                      <p:cBhvr>
                                        <p:cTn id="9" dur="1" fill="hold">
                                          <p:stCondLst>
                                            <p:cond delay="0"/>
                                          </p:stCondLst>
                                        </p:cTn>
                                        <p:tgtEl>
                                          <p:spTgt spid="293"/>
                                        </p:tgtEl>
                                        <p:attrNameLst>
                                          <p:attrName>style.visibility</p:attrName>
                                        </p:attrNameLst>
                                      </p:cBhvr>
                                      <p:to>
                                        <p:strVal val="visible"/>
                                      </p:to>
                                    </p:set>
                                    <p:animEffect transition="in" filter="fade">
                                      <p:cBhvr>
                                        <p:cTn id="10" dur="500"/>
                                        <p:tgtEl>
                                          <p:spTgt spid="29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93"/>
                                        </p:tgtEl>
                                      </p:cBhvr>
                                    </p:animEffect>
                                    <p:set>
                                      <p:cBhvr>
                                        <p:cTn id="15" dur="1" fill="hold">
                                          <p:stCondLst>
                                            <p:cond delay="2000"/>
                                          </p:stCondLst>
                                        </p:cTn>
                                        <p:tgtEl>
                                          <p:spTgt spid="2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txBox="1">
            <a:spLocks noGrp="1"/>
          </p:cNvSpPr>
          <p:nvPr>
            <p:ph type="title"/>
          </p:nvPr>
        </p:nvSpPr>
        <p:spPr>
          <a:xfrm>
            <a:off x="498474" y="-17080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Evidence of Chemical Change</a:t>
            </a:r>
          </a:p>
        </p:txBody>
      </p:sp>
      <p:sp>
        <p:nvSpPr>
          <p:cNvPr id="1095" name="Shape 1095"/>
          <p:cNvSpPr/>
          <p:nvPr/>
        </p:nvSpPr>
        <p:spPr>
          <a:xfrm>
            <a:off x="210986" y="904513"/>
            <a:ext cx="7558959" cy="3512876"/>
          </a:xfrm>
          <a:prstGeom prst="rect">
            <a:avLst/>
          </a:prstGeom>
          <a:noFill/>
          <a:ln>
            <a:noFill/>
          </a:ln>
        </p:spPr>
        <p:txBody>
          <a:bodyPr lIns="91425" tIns="45700" rIns="91425" bIns="45700" anchor="t" anchorCtr="0">
            <a:noAutofit/>
          </a:bodyPr>
          <a:lstStyle/>
          <a:p>
            <a:pPr marL="0" marR="0" lvl="0" indent="0" algn="l" rtl="0">
              <a:spcBef>
                <a:spcPts val="0"/>
              </a:spcBef>
              <a:buClr>
                <a:srgbClr val="663366"/>
              </a:buClr>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096" name="Shape 109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097" name="Shape 1097"/>
          <p:cNvSpPr txBox="1"/>
          <p:nvPr/>
        </p:nvSpPr>
        <p:spPr>
          <a:xfrm>
            <a:off x="8156092" y="1579600"/>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098" name="Shape 1098"/>
          <p:cNvSpPr txBox="1"/>
          <p:nvPr/>
        </p:nvSpPr>
        <p:spPr>
          <a:xfrm>
            <a:off x="0" y="5993603"/>
            <a:ext cx="9144000" cy="774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Rockwell"/>
              <a:buNone/>
            </a:pPr>
            <a:r>
              <a:rPr lang="en-US" sz="1800">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lang="en-US" sz="1800">
                <a:solidFill>
                  <a:schemeClr val="dk1"/>
                </a:solidFill>
                <a:latin typeface="Rokkitt"/>
                <a:ea typeface="Rokkitt"/>
                <a:cs typeface="Rokkitt"/>
                <a:sym typeface="Rokkitt"/>
              </a:rPr>
              <a:t>.</a:t>
            </a: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Font typeface="Arial"/>
              <a:buNone/>
            </a:pPr>
            <a:endParaRPr sz="1200">
              <a:solidFill>
                <a:schemeClr val="dk1"/>
              </a:solidFill>
              <a:latin typeface="Rockwell"/>
              <a:ea typeface="Rockwell"/>
              <a:cs typeface="Rockwell"/>
              <a:sym typeface="Rockwell"/>
            </a:endParaRP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															</a:t>
            </a:r>
          </a:p>
        </p:txBody>
      </p:sp>
      <p:sp>
        <p:nvSpPr>
          <p:cNvPr id="1099" name="Shape 1099"/>
          <p:cNvSpPr/>
          <p:nvPr/>
        </p:nvSpPr>
        <p:spPr>
          <a:xfrm>
            <a:off x="8157536" y="1814074"/>
            <a:ext cx="91961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100" name="Shape 1100"/>
          <p:cNvPicPr preferRelativeResize="0"/>
          <p:nvPr/>
        </p:nvPicPr>
        <p:blipFill rotWithShape="1">
          <a:blip r:embed="rId6">
            <a:alphaModFix/>
          </a:blip>
          <a:srcRect/>
          <a:stretch/>
        </p:blipFill>
        <p:spPr>
          <a:xfrm>
            <a:off x="2078640" y="507306"/>
            <a:ext cx="4733656" cy="1732779"/>
          </a:xfrm>
          <a:prstGeom prst="rect">
            <a:avLst/>
          </a:prstGeom>
          <a:noFill/>
          <a:ln w="38100" cap="flat" cmpd="sng">
            <a:solidFill>
              <a:schemeClr val="accent1"/>
            </a:solidFill>
            <a:prstDash val="solid"/>
            <a:round/>
            <a:headEnd type="none" w="med" len="med"/>
            <a:tailEnd type="none" w="med" len="med"/>
          </a:ln>
        </p:spPr>
      </p:pic>
      <p:sp>
        <p:nvSpPr>
          <p:cNvPr id="1101" name="Shape 1101"/>
          <p:cNvSpPr txBox="1"/>
          <p:nvPr/>
        </p:nvSpPr>
        <p:spPr>
          <a:xfrm>
            <a:off x="102945" y="2386061"/>
            <a:ext cx="8948106" cy="3693318"/>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550" b="1" u="sng">
                <a:solidFill>
                  <a:schemeClr val="lt1"/>
                </a:solidFill>
                <a:latin typeface="Rockwell"/>
                <a:ea typeface="Rockwell"/>
                <a:cs typeface="Rockwell"/>
                <a:sym typeface="Rockwell"/>
              </a:rPr>
              <a:t>Chemical Changes:</a:t>
            </a:r>
          </a:p>
          <a:p>
            <a:pPr marL="0" marR="0" lvl="0" indent="0" algn="l" rtl="0">
              <a:spcBef>
                <a:spcPts val="0"/>
              </a:spcBef>
              <a:buSzPct val="25000"/>
              <a:buNone/>
            </a:pPr>
            <a:r>
              <a:rPr lang="en-US" sz="1550">
                <a:solidFill>
                  <a:schemeClr val="lt1"/>
                </a:solidFill>
                <a:latin typeface="Rockwell"/>
                <a:ea typeface="Rockwell"/>
                <a:cs typeface="Rockwell"/>
                <a:sym typeface="Rockwell"/>
              </a:rPr>
              <a:t>Production of a gas:</a:t>
            </a:r>
          </a:p>
          <a:p>
            <a:pPr marL="0" marR="0" lvl="0" indent="0" algn="l" rtl="0">
              <a:spcBef>
                <a:spcPts val="0"/>
              </a:spcBef>
              <a:buSzPct val="25000"/>
              <a:buNone/>
            </a:pPr>
            <a:r>
              <a:rPr lang="en-US" sz="1550">
                <a:solidFill>
                  <a:schemeClr val="lt1"/>
                </a:solidFill>
                <a:latin typeface="Rockwell"/>
                <a:ea typeface="Rockwell"/>
                <a:cs typeface="Rockwell"/>
                <a:sym typeface="Rockwell"/>
              </a:rPr>
              <a:t>2KClO</a:t>
            </a:r>
            <a:r>
              <a:rPr lang="en-US" sz="1550" baseline="-25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a:t>
            </a:r>
            <a:r>
              <a:rPr lang="en-US" sz="1550" baseline="-25000">
                <a:solidFill>
                  <a:schemeClr val="lt1"/>
                </a:solidFill>
                <a:latin typeface="Rockwell"/>
                <a:ea typeface="Rockwell"/>
                <a:cs typeface="Rockwell"/>
                <a:sym typeface="Rockwell"/>
              </a:rPr>
              <a:t>(s) </a:t>
            </a:r>
            <a:r>
              <a:rPr lang="en-US" sz="1550">
                <a:solidFill>
                  <a:schemeClr val="lt1"/>
                </a:solidFill>
                <a:latin typeface="Rockwell"/>
                <a:ea typeface="Rockwell"/>
                <a:cs typeface="Rockwell"/>
                <a:sym typeface="Rockwell"/>
              </a:rPr>
              <a:t>+ heat → 2KCl </a:t>
            </a:r>
            <a:r>
              <a:rPr lang="en-US" sz="1550" baseline="-25000">
                <a:solidFill>
                  <a:schemeClr val="lt1"/>
                </a:solidFill>
                <a:latin typeface="Rockwell"/>
                <a:ea typeface="Rockwell"/>
                <a:cs typeface="Rockwell"/>
                <a:sym typeface="Rockwell"/>
              </a:rPr>
              <a:t>(s) </a:t>
            </a:r>
            <a:r>
              <a:rPr lang="en-US" sz="1550">
                <a:solidFill>
                  <a:schemeClr val="lt1"/>
                </a:solidFill>
                <a:latin typeface="Rockwell"/>
                <a:ea typeface="Rockwell"/>
                <a:cs typeface="Rockwell"/>
                <a:sym typeface="Rockwell"/>
              </a:rPr>
              <a:t>+</a:t>
            </a:r>
            <a:r>
              <a:rPr lang="en-US" sz="1550" baseline="-2500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3O</a:t>
            </a:r>
            <a:r>
              <a:rPr lang="en-US" sz="1550" baseline="-25000">
                <a:solidFill>
                  <a:schemeClr val="lt1"/>
                </a:solidFill>
                <a:latin typeface="Rockwell"/>
                <a:ea typeface="Rockwell"/>
                <a:cs typeface="Rockwell"/>
                <a:sym typeface="Rockwell"/>
              </a:rPr>
              <a:t>2 (g)</a:t>
            </a:r>
          </a:p>
          <a:p>
            <a:pPr marL="0" marR="0" lvl="0" indent="0" algn="l" rtl="0">
              <a:spcBef>
                <a:spcPts val="0"/>
              </a:spcBef>
              <a:buNone/>
            </a:pPr>
            <a:endParaRPr sz="1550" baseline="-25000">
              <a:solidFill>
                <a:schemeClr val="lt1"/>
              </a:solidFill>
              <a:latin typeface="Rockwell"/>
              <a:ea typeface="Rockwell"/>
              <a:cs typeface="Rockwell"/>
              <a:sym typeface="Rockwell"/>
            </a:endParaRPr>
          </a:p>
          <a:p>
            <a:pPr marL="0" marR="0" lvl="0" indent="0" algn="l" rtl="0">
              <a:spcBef>
                <a:spcPts val="0"/>
              </a:spcBef>
              <a:buSzPct val="25000"/>
              <a:buNone/>
            </a:pPr>
            <a:r>
              <a:rPr lang="en-US" sz="1550">
                <a:solidFill>
                  <a:schemeClr val="lt1"/>
                </a:solidFill>
                <a:latin typeface="Rockwell"/>
                <a:ea typeface="Rockwell"/>
                <a:cs typeface="Rockwell"/>
                <a:sym typeface="Rockwell"/>
              </a:rPr>
              <a:t>Formation of a precipitate:</a:t>
            </a:r>
          </a:p>
          <a:p>
            <a:pPr marL="0" marR="0" lvl="0" indent="0" algn="l" rtl="0">
              <a:spcBef>
                <a:spcPts val="0"/>
              </a:spcBef>
              <a:buSzPct val="25000"/>
              <a:buNone/>
            </a:pPr>
            <a:r>
              <a:rPr lang="en-US" sz="1550">
                <a:solidFill>
                  <a:schemeClr val="lt1"/>
                </a:solidFill>
                <a:latin typeface="Rockwell"/>
                <a:ea typeface="Rockwell"/>
                <a:cs typeface="Rockwell"/>
                <a:sym typeface="Rockwell"/>
              </a:rPr>
              <a:t>AgNO</a:t>
            </a:r>
            <a:r>
              <a:rPr lang="en-US" sz="1550" baseline="-25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a:t>
            </a:r>
            <a:r>
              <a:rPr lang="en-US" sz="1550" baseline="-25000">
                <a:solidFill>
                  <a:schemeClr val="lt1"/>
                </a:solidFill>
                <a:latin typeface="Rockwell"/>
                <a:ea typeface="Rockwell"/>
                <a:cs typeface="Rockwell"/>
                <a:sym typeface="Rockwell"/>
              </a:rPr>
              <a:t> (aq)</a:t>
            </a:r>
            <a:r>
              <a:rPr lang="en-US" sz="1550">
                <a:solidFill>
                  <a:schemeClr val="lt1"/>
                </a:solidFill>
                <a:latin typeface="Rockwell"/>
                <a:ea typeface="Rockwell"/>
                <a:cs typeface="Rockwell"/>
                <a:sym typeface="Rockwell"/>
              </a:rPr>
              <a:t> + KCl </a:t>
            </a:r>
            <a:r>
              <a:rPr lang="en-US" sz="1550" baseline="-25000">
                <a:solidFill>
                  <a:schemeClr val="lt1"/>
                </a:solidFill>
                <a:latin typeface="Rockwell"/>
                <a:ea typeface="Rockwell"/>
                <a:cs typeface="Rockwell"/>
                <a:sym typeface="Rockwell"/>
              </a:rPr>
              <a:t>(aq)</a:t>
            </a:r>
            <a:r>
              <a:rPr lang="en-US" sz="1550">
                <a:solidFill>
                  <a:schemeClr val="lt1"/>
                </a:solidFill>
                <a:latin typeface="Rockwell"/>
                <a:ea typeface="Rockwell"/>
                <a:cs typeface="Rockwell"/>
                <a:sym typeface="Rockwell"/>
              </a:rPr>
              <a:t> → AgCl </a:t>
            </a:r>
            <a:r>
              <a:rPr lang="en-US" sz="1550" baseline="-25000">
                <a:solidFill>
                  <a:schemeClr val="lt1"/>
                </a:solidFill>
                <a:latin typeface="Rockwell"/>
                <a:ea typeface="Rockwell"/>
                <a:cs typeface="Rockwell"/>
                <a:sym typeface="Rockwell"/>
              </a:rPr>
              <a:t>(s)</a:t>
            </a:r>
            <a:r>
              <a:rPr lang="en-US" sz="1550">
                <a:solidFill>
                  <a:schemeClr val="lt1"/>
                </a:solidFill>
                <a:latin typeface="Rockwell"/>
                <a:ea typeface="Rockwell"/>
                <a:cs typeface="Rockwell"/>
                <a:sym typeface="Rockwell"/>
              </a:rPr>
              <a:t>+ 2KNO</a:t>
            </a:r>
            <a:r>
              <a:rPr lang="en-US" sz="1550" baseline="-25000">
                <a:solidFill>
                  <a:schemeClr val="lt1"/>
                </a:solidFill>
                <a:latin typeface="Rockwell"/>
                <a:ea typeface="Rockwell"/>
                <a:cs typeface="Rockwell"/>
                <a:sym typeface="Rockwell"/>
              </a:rPr>
              <a:t>3 (aq)</a:t>
            </a:r>
          </a:p>
          <a:p>
            <a:pPr marL="0" marR="0" lvl="0" indent="0" algn="l" rtl="0">
              <a:spcBef>
                <a:spcPts val="0"/>
              </a:spcBef>
              <a:buNone/>
            </a:pPr>
            <a:endParaRPr sz="1550" baseline="-25000">
              <a:solidFill>
                <a:schemeClr val="lt1"/>
              </a:solidFill>
              <a:latin typeface="Rockwell"/>
              <a:ea typeface="Rockwell"/>
              <a:cs typeface="Rockwell"/>
              <a:sym typeface="Rockwell"/>
            </a:endParaRPr>
          </a:p>
          <a:p>
            <a:pPr marL="0" marR="0" lvl="0" indent="0" algn="l" rtl="0">
              <a:spcBef>
                <a:spcPts val="0"/>
              </a:spcBef>
              <a:buSzPct val="25000"/>
              <a:buNone/>
            </a:pPr>
            <a:r>
              <a:rPr lang="en-US" sz="1550">
                <a:solidFill>
                  <a:schemeClr val="lt1"/>
                </a:solidFill>
                <a:latin typeface="Rockwell"/>
                <a:ea typeface="Rockwell"/>
                <a:cs typeface="Rockwell"/>
                <a:sym typeface="Rockwell"/>
              </a:rPr>
              <a:t>Change in color:</a:t>
            </a:r>
          </a:p>
          <a:p>
            <a:pPr marL="0" marR="0" lvl="0" indent="0" algn="l" rtl="0">
              <a:spcBef>
                <a:spcPts val="0"/>
              </a:spcBef>
              <a:buSzPct val="25000"/>
              <a:buNone/>
            </a:pPr>
            <a:r>
              <a:rPr lang="en-US" sz="1550">
                <a:solidFill>
                  <a:schemeClr val="lt1"/>
                </a:solidFill>
                <a:latin typeface="Rockwell"/>
                <a:ea typeface="Rockwell"/>
                <a:cs typeface="Rockwell"/>
                <a:sym typeface="Rockwell"/>
              </a:rPr>
              <a:t>Two white solids react to produce a mixture of a yellow and a white solid when shaken forcefully!</a:t>
            </a:r>
          </a:p>
          <a:p>
            <a:pPr marL="0" marR="0" lvl="0" indent="0" algn="l" rtl="0">
              <a:spcBef>
                <a:spcPts val="0"/>
              </a:spcBef>
              <a:buSzPct val="25000"/>
              <a:buNone/>
            </a:pPr>
            <a:r>
              <a:rPr lang="en-US" sz="1550">
                <a:solidFill>
                  <a:schemeClr val="lt1"/>
                </a:solidFill>
                <a:latin typeface="Rockwell"/>
                <a:ea typeface="Rockwell"/>
                <a:cs typeface="Rockwell"/>
                <a:sym typeface="Rockwell"/>
              </a:rPr>
              <a:t>Pb(NO</a:t>
            </a:r>
            <a:r>
              <a:rPr lang="en-US" sz="1550" baseline="-25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a:t>
            </a:r>
            <a:r>
              <a:rPr lang="en-US" sz="1550" baseline="-25000">
                <a:solidFill>
                  <a:schemeClr val="lt1"/>
                </a:solidFill>
                <a:latin typeface="Rockwell"/>
                <a:ea typeface="Rockwell"/>
                <a:cs typeface="Rockwell"/>
                <a:sym typeface="Rockwell"/>
              </a:rPr>
              <a:t>2 (s)</a:t>
            </a:r>
            <a:r>
              <a:rPr lang="en-US" sz="1550">
                <a:solidFill>
                  <a:schemeClr val="lt1"/>
                </a:solidFill>
                <a:latin typeface="Rockwell"/>
                <a:ea typeface="Rockwell"/>
                <a:cs typeface="Rockwell"/>
                <a:sym typeface="Rockwell"/>
              </a:rPr>
              <a:t> + 2KI </a:t>
            </a:r>
            <a:r>
              <a:rPr lang="en-US" sz="1550" baseline="-25000">
                <a:solidFill>
                  <a:schemeClr val="lt1"/>
                </a:solidFill>
                <a:latin typeface="Rockwell"/>
                <a:ea typeface="Rockwell"/>
                <a:cs typeface="Rockwell"/>
                <a:sym typeface="Rockwell"/>
              </a:rPr>
              <a:t>(s)</a:t>
            </a:r>
            <a:r>
              <a:rPr lang="en-US" sz="1550">
                <a:solidFill>
                  <a:schemeClr val="lt1"/>
                </a:solidFill>
                <a:latin typeface="Rockwell"/>
                <a:ea typeface="Rockwell"/>
                <a:cs typeface="Rockwell"/>
                <a:sym typeface="Rockwell"/>
              </a:rPr>
              <a:t> → PbI</a:t>
            </a:r>
            <a:r>
              <a:rPr lang="en-US" sz="1550" baseline="-25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a:t>
            </a:r>
            <a:r>
              <a:rPr lang="en-US" sz="1550" baseline="-25000">
                <a:solidFill>
                  <a:schemeClr val="lt1"/>
                </a:solidFill>
                <a:latin typeface="Rockwell"/>
                <a:ea typeface="Rockwell"/>
                <a:cs typeface="Rockwell"/>
                <a:sym typeface="Rockwell"/>
              </a:rPr>
              <a:t>(s)</a:t>
            </a:r>
            <a:r>
              <a:rPr lang="en-US" sz="1550">
                <a:solidFill>
                  <a:schemeClr val="lt1"/>
                </a:solidFill>
                <a:latin typeface="Rockwell"/>
                <a:ea typeface="Rockwell"/>
                <a:cs typeface="Rockwell"/>
                <a:sym typeface="Rockwell"/>
              </a:rPr>
              <a:t>+ 2KNO</a:t>
            </a:r>
            <a:r>
              <a:rPr lang="en-US" sz="1550" baseline="-25000">
                <a:solidFill>
                  <a:schemeClr val="lt1"/>
                </a:solidFill>
                <a:latin typeface="Rockwell"/>
                <a:ea typeface="Rockwell"/>
                <a:cs typeface="Rockwell"/>
                <a:sym typeface="Rockwell"/>
              </a:rPr>
              <a:t>3 (s)</a:t>
            </a:r>
          </a:p>
          <a:p>
            <a:pPr marL="0" marR="0" lvl="0" indent="0" algn="l" rtl="0">
              <a:spcBef>
                <a:spcPts val="0"/>
              </a:spcBef>
              <a:buNone/>
            </a:pPr>
            <a:endParaRPr sz="1550" baseline="-25000">
              <a:solidFill>
                <a:schemeClr val="lt1"/>
              </a:solidFill>
              <a:latin typeface="Rockwell"/>
              <a:ea typeface="Rockwell"/>
              <a:cs typeface="Rockwell"/>
              <a:sym typeface="Rockwell"/>
            </a:endParaRPr>
          </a:p>
          <a:p>
            <a:pPr marL="0" marR="0" lvl="0" indent="0" algn="l" rtl="0">
              <a:spcBef>
                <a:spcPts val="0"/>
              </a:spcBef>
              <a:buSzPct val="25000"/>
              <a:buNone/>
            </a:pPr>
            <a:r>
              <a:rPr lang="en-US" sz="1550">
                <a:solidFill>
                  <a:schemeClr val="lt1"/>
                </a:solidFill>
                <a:latin typeface="Rockwell"/>
                <a:ea typeface="Rockwell"/>
                <a:cs typeface="Rockwell"/>
                <a:sym typeface="Rockwell"/>
              </a:rPr>
              <a:t>Production of heat*:</a:t>
            </a:r>
          </a:p>
          <a:p>
            <a:pPr marL="0" marR="0" lvl="0" indent="0" algn="l" rtl="0">
              <a:spcBef>
                <a:spcPts val="0"/>
              </a:spcBef>
              <a:buSzPct val="25000"/>
              <a:buNone/>
            </a:pPr>
            <a:r>
              <a:rPr lang="en-US" sz="1550">
                <a:solidFill>
                  <a:schemeClr val="lt1"/>
                </a:solidFill>
                <a:latin typeface="Rockwell"/>
                <a:ea typeface="Rockwell"/>
                <a:cs typeface="Rockwell"/>
                <a:sym typeface="Rockwell"/>
              </a:rPr>
              <a:t>2 Mg </a:t>
            </a:r>
            <a:r>
              <a:rPr lang="en-US" sz="1550" baseline="-25000">
                <a:solidFill>
                  <a:schemeClr val="lt1"/>
                </a:solidFill>
                <a:latin typeface="Rockwell"/>
                <a:ea typeface="Rockwell"/>
                <a:cs typeface="Rockwell"/>
                <a:sym typeface="Rockwell"/>
              </a:rPr>
              <a:t>(s)</a:t>
            </a:r>
            <a:r>
              <a:rPr lang="en-US" sz="1550">
                <a:solidFill>
                  <a:schemeClr val="lt1"/>
                </a:solidFill>
                <a:latin typeface="Rockwell"/>
                <a:ea typeface="Rockwell"/>
                <a:cs typeface="Rockwell"/>
                <a:sym typeface="Rockwell"/>
              </a:rPr>
              <a:t> + O</a:t>
            </a:r>
            <a:r>
              <a:rPr lang="en-US" sz="1550" baseline="-25000">
                <a:solidFill>
                  <a:schemeClr val="lt1"/>
                </a:solidFill>
                <a:latin typeface="Rockwell"/>
                <a:ea typeface="Rockwell"/>
                <a:cs typeface="Rockwell"/>
                <a:sym typeface="Rockwell"/>
              </a:rPr>
              <a:t>2 (s)</a:t>
            </a:r>
            <a:r>
              <a:rPr lang="en-US" sz="1550">
                <a:solidFill>
                  <a:schemeClr val="lt1"/>
                </a:solidFill>
                <a:latin typeface="Rockwell"/>
                <a:ea typeface="Rockwell"/>
                <a:cs typeface="Rockwell"/>
                <a:sym typeface="Rockwell"/>
              </a:rPr>
              <a:t> → 2MgO </a:t>
            </a:r>
            <a:r>
              <a:rPr lang="en-US" sz="1550" baseline="-25000">
                <a:solidFill>
                  <a:schemeClr val="lt1"/>
                </a:solidFill>
                <a:latin typeface="Rockwell"/>
                <a:ea typeface="Rockwell"/>
                <a:cs typeface="Rockwell"/>
                <a:sym typeface="Rockwell"/>
              </a:rPr>
              <a:t>(s) </a:t>
            </a:r>
            <a:r>
              <a:rPr lang="en-US" sz="1550">
                <a:solidFill>
                  <a:schemeClr val="lt1"/>
                </a:solidFill>
                <a:latin typeface="Rockwell"/>
                <a:ea typeface="Rockwell"/>
                <a:cs typeface="Rockwell"/>
                <a:sym typeface="Rockwell"/>
              </a:rPr>
              <a:t>+ heat</a:t>
            </a:r>
          </a:p>
          <a:p>
            <a:pPr marL="0" marR="0" lvl="0" indent="0" algn="l" rtl="0">
              <a:spcBef>
                <a:spcPts val="0"/>
              </a:spcBef>
              <a:buSzPct val="25000"/>
              <a:buNone/>
            </a:pPr>
            <a:r>
              <a:rPr lang="en-US" sz="1550">
                <a:solidFill>
                  <a:schemeClr val="lt1"/>
                </a:solidFill>
                <a:latin typeface="Rockwell"/>
                <a:ea typeface="Rockwell"/>
                <a:cs typeface="Rockwell"/>
                <a:sym typeface="Rockwell"/>
              </a:rPr>
              <a:t>*can also include the absorption of heat </a:t>
            </a:r>
          </a:p>
          <a:p>
            <a:pPr marL="0" marR="0" lvl="0" indent="0" algn="l" rtl="0">
              <a:spcBef>
                <a:spcPts val="0"/>
              </a:spcBef>
              <a:buNone/>
            </a:pPr>
            <a:endParaRPr sz="1550">
              <a:solidFill>
                <a:schemeClr val="lt1"/>
              </a:solidFill>
              <a:latin typeface="Rockwell"/>
              <a:ea typeface="Rockwell"/>
              <a:cs typeface="Rockwell"/>
              <a:sym typeface="Rockwell"/>
            </a:endParaRPr>
          </a:p>
          <a:p>
            <a:pPr marL="0" marR="0" lvl="0" indent="0" algn="l" rtl="0">
              <a:spcBef>
                <a:spcPts val="0"/>
              </a:spcBef>
              <a:buSzPct val="25000"/>
              <a:buNone/>
            </a:pPr>
            <a:r>
              <a:rPr lang="en-US" sz="1550" b="1" u="sng">
                <a:solidFill>
                  <a:schemeClr val="lt1"/>
                </a:solidFill>
                <a:latin typeface="Rockwell"/>
                <a:ea typeface="Rockwell"/>
                <a:cs typeface="Rockwell"/>
                <a:sym typeface="Rockwell"/>
              </a:rPr>
              <a:t>Physical Changes: </a:t>
            </a:r>
          </a:p>
          <a:p>
            <a:pPr marL="0" marR="0" lvl="0" indent="0" algn="l" rtl="0">
              <a:spcBef>
                <a:spcPts val="0"/>
              </a:spcBef>
              <a:buSzPct val="25000"/>
              <a:buNone/>
            </a:pPr>
            <a:r>
              <a:rPr lang="en-US" sz="1550">
                <a:solidFill>
                  <a:schemeClr val="lt1"/>
                </a:solidFill>
                <a:latin typeface="Rockwell"/>
                <a:ea typeface="Rockwell"/>
                <a:cs typeface="Rockwell"/>
                <a:sym typeface="Rockwell"/>
              </a:rPr>
              <a:t>may produce similar visible evidence (i.e. boiling water creates “bubbles,” but bonds are not broken and reformed. No new substances are made.</a:t>
            </a:r>
          </a:p>
          <a:p>
            <a:pPr marL="0" marR="0" lvl="0" indent="0" algn="l" rtl="0">
              <a:spcBef>
                <a:spcPts val="0"/>
              </a:spcBef>
              <a:buNone/>
            </a:pPr>
            <a:endParaRPr sz="1550">
              <a:solidFill>
                <a:schemeClr val="lt1"/>
              </a:solidFill>
              <a:latin typeface="Rockwell"/>
              <a:ea typeface="Rockwell"/>
              <a:cs typeface="Rockwell"/>
              <a:sym typeface="Rockwell"/>
            </a:endParaRPr>
          </a:p>
          <a:p>
            <a:pPr marL="0" marR="0" lvl="0" indent="0" algn="l" rtl="0">
              <a:spcBef>
                <a:spcPts val="0"/>
              </a:spcBef>
              <a:buNone/>
            </a:pPr>
            <a:endParaRPr sz="155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a:p>
            <a:pPr marL="0" marR="0" lvl="0" indent="0" algn="l" rtl="0">
              <a:spcBef>
                <a:spcPts val="0"/>
              </a:spcBef>
              <a:buNone/>
            </a:pPr>
            <a:endParaRPr sz="1800" baseline="-25000">
              <a:solidFill>
                <a:schemeClr val="lt1"/>
              </a:solidFill>
              <a:latin typeface="Rockwell"/>
              <a:ea typeface="Rockwell"/>
              <a:cs typeface="Rockwell"/>
              <a:sym typeface="Rockwell"/>
            </a:endParaRPr>
          </a:p>
        </p:txBody>
      </p:sp>
      <p:sp>
        <p:nvSpPr>
          <p:cNvPr id="1102" name="Shape 1102"/>
          <p:cNvSpPr txBox="1"/>
          <p:nvPr/>
        </p:nvSpPr>
        <p:spPr>
          <a:xfrm>
            <a:off x="8164382" y="2058465"/>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Video</a:t>
            </a:r>
          </a:p>
        </p:txBody>
      </p:sp>
      <p:sp>
        <p:nvSpPr>
          <p:cNvPr id="1103" name="Shape 1103"/>
          <p:cNvSpPr/>
          <p:nvPr/>
        </p:nvSpPr>
        <p:spPr>
          <a:xfrm>
            <a:off x="1252509" y="711472"/>
            <a:ext cx="4711457" cy="4101253"/>
          </a:xfrm>
          <a:prstGeom prst="cloudCallout">
            <a:avLst>
              <a:gd name="adj1" fmla="val -20833"/>
              <a:gd name="adj2" fmla="val 625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Note: it is a common misconception that boiling water makes O</a:t>
            </a:r>
            <a:r>
              <a:rPr lang="en-US" sz="1800" baseline="-25000">
                <a:solidFill>
                  <a:schemeClr val="lt1"/>
                </a:solidFill>
                <a:latin typeface="Rockwell"/>
                <a:ea typeface="Rockwell"/>
                <a:cs typeface="Rockwell"/>
                <a:sym typeface="Rockwell"/>
              </a:rPr>
              <a:t>2</a:t>
            </a:r>
            <a:r>
              <a:rPr lang="en-US" sz="1800">
                <a:solidFill>
                  <a:schemeClr val="lt1"/>
                </a:solidFill>
                <a:latin typeface="Rockwell"/>
                <a:ea typeface="Rockwell"/>
                <a:cs typeface="Rockwell"/>
                <a:sym typeface="Rockwell"/>
              </a:rPr>
              <a:t> and H</a:t>
            </a:r>
            <a:r>
              <a:rPr lang="en-US" sz="1800" baseline="-25000">
                <a:solidFill>
                  <a:schemeClr val="lt1"/>
                </a:solidFill>
                <a:latin typeface="Rockwell"/>
                <a:ea typeface="Rockwell"/>
                <a:cs typeface="Rockwell"/>
                <a:sym typeface="Rockwell"/>
              </a:rPr>
              <a:t>2</a:t>
            </a:r>
            <a:r>
              <a:rPr lang="en-US" sz="1800">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p>
        </p:txBody>
      </p:sp>
      <p:pic>
        <p:nvPicPr>
          <p:cNvPr id="1104" name="Shape 1104" descr="boilingwater.gif"/>
          <p:cNvPicPr preferRelativeResize="0"/>
          <p:nvPr/>
        </p:nvPicPr>
        <p:blipFill rotWithShape="1">
          <a:blip r:embed="rId8">
            <a:alphaModFix/>
          </a:blip>
          <a:srcRect/>
          <a:stretch/>
        </p:blipFill>
        <p:spPr>
          <a:xfrm>
            <a:off x="5043176" y="3784169"/>
            <a:ext cx="3442306" cy="2113132"/>
          </a:xfrm>
          <a:prstGeom prst="rect">
            <a:avLst/>
          </a:prstGeom>
          <a:noFill/>
          <a:ln w="38100" cap="flat" cmpd="sng">
            <a:solidFill>
              <a:schemeClr val="accent1"/>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3">
                                            <p:txEl>
                                              <p:pRg st="0" end="0"/>
                                            </p:txEl>
                                          </p:spTgt>
                                        </p:tgtEl>
                                        <p:attrNameLst>
                                          <p:attrName>style.visibility</p:attrName>
                                        </p:attrNameLst>
                                      </p:cBhvr>
                                      <p:to>
                                        <p:strVal val="visible"/>
                                      </p:to>
                                    </p:set>
                                    <p:anim calcmode="lin" valueType="num">
                                      <p:cBhvr additive="base">
                                        <p:cTn id="7" dur="500"/>
                                        <p:tgtEl>
                                          <p:spTgt spid="110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Energy Changes</a:t>
            </a:r>
          </a:p>
        </p:txBody>
      </p:sp>
      <p:sp>
        <p:nvSpPr>
          <p:cNvPr id="1110" name="Shape 111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111" name="Shape 1111"/>
          <p:cNvSpPr txBox="1"/>
          <p:nvPr/>
        </p:nvSpPr>
        <p:spPr>
          <a:xfrm>
            <a:off x="0" y="6304001"/>
            <a:ext cx="9144000"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000000"/>
                </a:solidFill>
                <a:latin typeface="Rockwell"/>
                <a:ea typeface="Rockwell"/>
                <a:cs typeface="Rockwell"/>
                <a:sym typeface="Rockwell"/>
              </a:rPr>
              <a:t>LO 3.11: 	</a:t>
            </a:r>
            <a:r>
              <a:rPr lang="en-US" sz="1200">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lang="en-US" sz="1800">
                <a:solidFill>
                  <a:srgbClr val="000000"/>
                </a:solidFill>
                <a:latin typeface="Rockwell"/>
                <a:ea typeface="Rockwell"/>
                <a:cs typeface="Rockwell"/>
                <a:sym typeface="Rockwell"/>
              </a:rPr>
              <a:t>					</a:t>
            </a:r>
          </a:p>
        </p:txBody>
      </p:sp>
      <p:sp>
        <p:nvSpPr>
          <p:cNvPr id="1112" name="Shape 111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113" name="Shape 1113"/>
          <p:cNvSpPr/>
          <p:nvPr/>
        </p:nvSpPr>
        <p:spPr>
          <a:xfrm>
            <a:off x="249571" y="934701"/>
            <a:ext cx="7077351" cy="206210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1600">
                <a:solidFill>
                  <a:schemeClr val="dk1"/>
                </a:solidFill>
                <a:latin typeface="Rockwell"/>
                <a:ea typeface="Rockwell"/>
                <a:cs typeface="Rockwell"/>
                <a:sym typeface="Rockwell"/>
              </a:rPr>
              <a:t>Chemical reactions involve the formation of new products </a:t>
            </a:r>
          </a:p>
          <a:p>
            <a:pPr marL="285750" marR="0" lvl="0" indent="-285750" algn="l" rtl="0">
              <a:spcBef>
                <a:spcPts val="0"/>
              </a:spcBef>
              <a:buClr>
                <a:schemeClr val="dk1"/>
              </a:buClr>
              <a:buSzPct val="100000"/>
              <a:buFont typeface="Noto Sans Symbols"/>
              <a:buChar char="▪"/>
            </a:pPr>
            <a:r>
              <a:rPr lang="en-US" sz="1600">
                <a:solidFill>
                  <a:schemeClr val="dk1"/>
                </a:solidFill>
                <a:latin typeface="Rockwell"/>
                <a:ea typeface="Rockwell"/>
                <a:cs typeface="Rockwell"/>
                <a:sym typeface="Rockwell"/>
              </a:rPr>
              <a:t>Bonds between atoms or ions in the reactants must be BROKEN (the enthalpy of the system is increasing  … ENDOTHERMIC process)</a:t>
            </a:r>
          </a:p>
          <a:p>
            <a:pPr marL="285750" marR="0" lvl="0" indent="-285750" algn="l" rtl="0">
              <a:spcBef>
                <a:spcPts val="0"/>
              </a:spcBef>
              <a:buClr>
                <a:schemeClr val="dk1"/>
              </a:buClr>
              <a:buSzPct val="100000"/>
              <a:buFont typeface="Noto Sans Symbols"/>
              <a:buChar char="▪"/>
            </a:pPr>
            <a:r>
              <a:rPr lang="en-US" sz="1600">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p>
          <a:p>
            <a:pPr marL="3200400" marR="0" lvl="7" indent="0" algn="l" rtl="0">
              <a:spcBef>
                <a:spcPts val="0"/>
              </a:spcBef>
              <a:buNone/>
            </a:pPr>
            <a:endParaRPr sz="1600" b="0" i="0" u="none" strike="noStrike" cap="none">
              <a:solidFill>
                <a:schemeClr val="dk1"/>
              </a:solidFill>
              <a:latin typeface="Rockwell"/>
              <a:ea typeface="Rockwell"/>
              <a:cs typeface="Rockwell"/>
              <a:sym typeface="Rockwell"/>
            </a:endParaRPr>
          </a:p>
          <a:p>
            <a:pPr marL="285750" marR="0" lvl="0" indent="-285750" algn="l" rtl="0">
              <a:spcBef>
                <a:spcPts val="0"/>
              </a:spcBef>
              <a:buClr>
                <a:schemeClr val="dk1"/>
              </a:buClr>
              <a:buFont typeface="Noto Sans Symbols"/>
              <a:buNone/>
            </a:pPr>
            <a:endParaRPr sz="1600">
              <a:solidFill>
                <a:schemeClr val="dk1"/>
              </a:solidFill>
              <a:latin typeface="Rockwell"/>
              <a:ea typeface="Rockwell"/>
              <a:cs typeface="Rockwell"/>
              <a:sym typeface="Rockwell"/>
            </a:endParaRPr>
          </a:p>
        </p:txBody>
      </p:sp>
      <p:sp>
        <p:nvSpPr>
          <p:cNvPr id="1114" name="Shape 1114"/>
          <p:cNvSpPr txBox="1"/>
          <p:nvPr/>
        </p:nvSpPr>
        <p:spPr>
          <a:xfrm>
            <a:off x="8157538" y="2186185"/>
            <a:ext cx="8364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115" name="Shape 1115"/>
          <p:cNvPicPr preferRelativeResize="0"/>
          <p:nvPr/>
        </p:nvPicPr>
        <p:blipFill rotWithShape="1">
          <a:blip r:embed="rId6">
            <a:alphaModFix/>
          </a:blip>
          <a:srcRect/>
          <a:stretch/>
        </p:blipFill>
        <p:spPr>
          <a:xfrm>
            <a:off x="982779" y="2702626"/>
            <a:ext cx="6002215" cy="3578018"/>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title"/>
          </p:nvPr>
        </p:nvSpPr>
        <p:spPr>
          <a:xfrm>
            <a:off x="-40104" y="1086288"/>
            <a:ext cx="2094999"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Galvanic Cell Potential</a:t>
            </a:r>
          </a:p>
        </p:txBody>
      </p:sp>
      <p:sp>
        <p:nvSpPr>
          <p:cNvPr id="1121" name="Shape 112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122" name="Shape 112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123" name="Shape 1123"/>
          <p:cNvSpPr txBox="1"/>
          <p:nvPr/>
        </p:nvSpPr>
        <p:spPr>
          <a:xfrm>
            <a:off x="0" y="6181723"/>
            <a:ext cx="9144000" cy="617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Rockwell"/>
              <a:buNone/>
            </a:pPr>
            <a:r>
              <a:rPr lang="en-US" sz="1800">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lang="en-US" sz="1800">
                <a:solidFill>
                  <a:schemeClr val="dk1"/>
                </a:solidFill>
                <a:latin typeface="Rokkitt"/>
                <a:ea typeface="Rokkitt"/>
                <a:cs typeface="Rokkitt"/>
                <a:sym typeface="Rokkitt"/>
              </a:rPr>
              <a:t>.</a:t>
            </a: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spcAft>
                <a:spcPts val="0"/>
              </a:spcAft>
              <a:buClr>
                <a:schemeClr val="dk1"/>
              </a:buClr>
              <a:buSzPct val="25000"/>
              <a:buFont typeface="Arial"/>
              <a:buNone/>
            </a:pPr>
            <a:r>
              <a:rPr lang="en-US" sz="1100">
                <a:solidFill>
                  <a:schemeClr val="dk1"/>
                </a:solidFill>
                <a:latin typeface="Rockwell"/>
                <a:ea typeface="Rockwell"/>
                <a:cs typeface="Rockwell"/>
                <a:sym typeface="Rockwell"/>
              </a:rPr>
              <a:t>		</a:t>
            </a:r>
          </a:p>
          <a:p>
            <a:pPr marL="0" marR="0" lvl="0" indent="0" algn="l" rtl="0">
              <a:spcBef>
                <a:spcPts val="0"/>
              </a:spcBef>
              <a:buClr>
                <a:schemeClr val="dk1"/>
              </a:buClr>
              <a:buSzPct val="25000"/>
              <a:buFont typeface="Rokkitt"/>
              <a:buNone/>
            </a:pPr>
            <a:r>
              <a:rPr lang="en-US" sz="1800">
                <a:solidFill>
                  <a:schemeClr val="dk1"/>
                </a:solidFill>
                <a:latin typeface="Rokkitt"/>
                <a:ea typeface="Rokkitt"/>
                <a:cs typeface="Rokkitt"/>
                <a:sym typeface="Rokkitt"/>
              </a:rPr>
              <a:t>															</a:t>
            </a:r>
          </a:p>
        </p:txBody>
      </p:sp>
      <p:pic>
        <p:nvPicPr>
          <p:cNvPr id="1124" name="Shape 1124" descr="Screen Shot 2016-04-08 at 6.09.11 PM.png"/>
          <p:cNvPicPr preferRelativeResize="0"/>
          <p:nvPr/>
        </p:nvPicPr>
        <p:blipFill rotWithShape="1">
          <a:blip r:embed="rId5">
            <a:alphaModFix/>
          </a:blip>
          <a:srcRect/>
          <a:stretch/>
        </p:blipFill>
        <p:spPr>
          <a:xfrm>
            <a:off x="2041528" y="87634"/>
            <a:ext cx="6002582" cy="6123438"/>
          </a:xfrm>
          <a:prstGeom prst="rect">
            <a:avLst/>
          </a:prstGeom>
          <a:noFill/>
          <a:ln w="38100" cap="flat" cmpd="sng">
            <a:solidFill>
              <a:schemeClr val="accent1"/>
            </a:solidFill>
            <a:prstDash val="solid"/>
            <a:round/>
            <a:headEnd type="none" w="med" len="med"/>
            <a:tailEnd type="none" w="med" len="med"/>
          </a:ln>
        </p:spPr>
      </p:pic>
      <p:sp>
        <p:nvSpPr>
          <p:cNvPr id="1125" name="Shape 1125"/>
          <p:cNvSpPr/>
          <p:nvPr/>
        </p:nvSpPr>
        <p:spPr>
          <a:xfrm>
            <a:off x="2045378" y="4477816"/>
            <a:ext cx="5976593" cy="1729140"/>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
        <p:nvSpPr>
          <p:cNvPr id="1126" name="Shape 1126"/>
          <p:cNvSpPr txBox="1"/>
          <p:nvPr/>
        </p:nvSpPr>
        <p:spPr>
          <a:xfrm>
            <a:off x="8157538" y="2186185"/>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25"/>
                                        </p:tgtEl>
                                      </p:cBhvr>
                                    </p:animEffect>
                                    <p:set>
                                      <p:cBhvr>
                                        <p:cTn id="7" dur="1" fill="hold">
                                          <p:stCondLst>
                                            <p:cond delay="2000"/>
                                          </p:stCondLst>
                                        </p:cTn>
                                        <p:tgtEl>
                                          <p:spTgt spid="1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Shape 113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Redox Reactions and Half Cells</a:t>
            </a:r>
          </a:p>
        </p:txBody>
      </p:sp>
      <p:sp>
        <p:nvSpPr>
          <p:cNvPr id="1132" name="Shape 113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133" name="Shape 1133"/>
          <p:cNvSpPr txBox="1"/>
          <p:nvPr/>
        </p:nvSpPr>
        <p:spPr>
          <a:xfrm>
            <a:off x="0" y="6256426"/>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000000"/>
                </a:solidFill>
                <a:latin typeface="Rockwell"/>
                <a:ea typeface="Rockwell"/>
                <a:cs typeface="Rockwell"/>
                <a:sym typeface="Rockwell"/>
              </a:rPr>
              <a:t>LO 3.13: </a:t>
            </a:r>
            <a:r>
              <a:rPr lang="en-US" sz="1800">
                <a:solidFill>
                  <a:schemeClr val="dk1"/>
                </a:solidFill>
                <a:latin typeface="Rockwell"/>
                <a:ea typeface="Rockwell"/>
                <a:cs typeface="Rockwell"/>
                <a:sym typeface="Rockwell"/>
              </a:rPr>
              <a:t>The student can analyze data regarding galvanic or electrolytic cells to identify properties of the underlying redox reactions</a:t>
            </a:r>
            <a:r>
              <a:rPr lang="en-US" sz="1800">
                <a:solidFill>
                  <a:srgbClr val="000000"/>
                </a:solidFill>
                <a:latin typeface="Rockwell"/>
                <a:ea typeface="Rockwell"/>
                <a:cs typeface="Rockwell"/>
                <a:sym typeface="Rockwell"/>
              </a:rPr>
              <a:t> 																	</a:t>
            </a:r>
          </a:p>
        </p:txBody>
      </p:sp>
      <p:sp>
        <p:nvSpPr>
          <p:cNvPr id="1134" name="Shape 113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135" name="Shape 1135" descr="Screen Shot 2016-04-08 at 6.08.34 PM.png"/>
          <p:cNvPicPr preferRelativeResize="0"/>
          <p:nvPr/>
        </p:nvPicPr>
        <p:blipFill rotWithShape="1">
          <a:blip r:embed="rId5">
            <a:alphaModFix/>
          </a:blip>
          <a:srcRect b="22911"/>
          <a:stretch/>
        </p:blipFill>
        <p:spPr>
          <a:xfrm>
            <a:off x="832979" y="979725"/>
            <a:ext cx="7133078" cy="5028277"/>
          </a:xfrm>
          <a:prstGeom prst="rect">
            <a:avLst/>
          </a:prstGeom>
          <a:noFill/>
          <a:ln w="38100" cap="flat" cmpd="sng">
            <a:solidFill>
              <a:schemeClr val="accent1"/>
            </a:solidFill>
            <a:prstDash val="solid"/>
            <a:round/>
            <a:headEnd type="none" w="med" len="med"/>
            <a:tailEnd type="none" w="med" len="med"/>
          </a:ln>
        </p:spPr>
      </p:pic>
      <p:pic>
        <p:nvPicPr>
          <p:cNvPr id="1136" name="Shape 1136" descr="Screen Shot 2016-04-08 at 6.08.34 PM.png"/>
          <p:cNvPicPr preferRelativeResize="0"/>
          <p:nvPr/>
        </p:nvPicPr>
        <p:blipFill rotWithShape="1">
          <a:blip r:embed="rId5">
            <a:alphaModFix/>
          </a:blip>
          <a:srcRect t="80993"/>
          <a:stretch/>
        </p:blipFill>
        <p:spPr>
          <a:xfrm>
            <a:off x="286765" y="3520985"/>
            <a:ext cx="8671201" cy="1507121"/>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1137" name="Shape 1137"/>
          <p:cNvSpPr txBox="1"/>
          <p:nvPr/>
        </p:nvSpPr>
        <p:spPr>
          <a:xfrm>
            <a:off x="8133553" y="2159949"/>
            <a:ext cx="82441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
                                        </p:tgtEl>
                                        <p:attrNameLst>
                                          <p:attrName>style.visibility</p:attrName>
                                        </p:attrNameLst>
                                      </p:cBhvr>
                                      <p:to>
                                        <p:strVal val="visible"/>
                                      </p:to>
                                    </p:set>
                                    <p:animEffect transition="in" filter="fade">
                                      <p:cBhvr>
                                        <p:cTn id="7" dur="500"/>
                                        <p:tgtEl>
                                          <p:spTgt spid="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title"/>
          </p:nvPr>
        </p:nvSpPr>
        <p:spPr>
          <a:xfrm>
            <a:off x="1296767" y="3204408"/>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#4</a:t>
            </a:r>
          </a:p>
        </p:txBody>
      </p:sp>
      <p:sp>
        <p:nvSpPr>
          <p:cNvPr id="1144" name="Shape 1144"/>
          <p:cNvSpPr txBox="1">
            <a:spLocks noGrp="1"/>
          </p:cNvSpPr>
          <p:nvPr>
            <p:ph type="body" idx="1"/>
          </p:nvPr>
        </p:nvSpPr>
        <p:spPr>
          <a:xfrm>
            <a:off x="1706253" y="4619955"/>
            <a:ext cx="662803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Kinetics</a:t>
            </a:r>
          </a:p>
        </p:txBody>
      </p:sp>
      <p:pic>
        <p:nvPicPr>
          <p:cNvPr id="1145" name="Shape 1145"/>
          <p:cNvPicPr preferRelativeResize="0"/>
          <p:nvPr/>
        </p:nvPicPr>
        <p:blipFill rotWithShape="1">
          <a:blip r:embed="rId3">
            <a:alphaModFix/>
          </a:blip>
          <a:srcRect t="11913" b="433"/>
          <a:stretch/>
        </p:blipFill>
        <p:spPr>
          <a:xfrm>
            <a:off x="1394528" y="635947"/>
            <a:ext cx="7858328" cy="2920051"/>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Shape 1150"/>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Factors Affecting Reaction Rate</a:t>
            </a:r>
          </a:p>
        </p:txBody>
      </p:sp>
      <p:sp>
        <p:nvSpPr>
          <p:cNvPr id="1151" name="Shape 1151"/>
          <p:cNvSpPr txBox="1">
            <a:spLocks noGrp="1"/>
          </p:cNvSpPr>
          <p:nvPr>
            <p:ph type="body" idx="1"/>
          </p:nvPr>
        </p:nvSpPr>
        <p:spPr>
          <a:xfrm>
            <a:off x="123297" y="3146825"/>
            <a:ext cx="3476970" cy="1575176"/>
          </a:xfrm>
          <a:prstGeom prst="rect">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1600" b="0" i="1" u="none" strike="noStrike" cap="none">
                <a:solidFill>
                  <a:schemeClr val="accent3"/>
                </a:solidFill>
                <a:latin typeface="Rockwell"/>
                <a:ea typeface="Rockwell"/>
                <a:cs typeface="Rockwell"/>
                <a:sym typeface="Rockwell"/>
              </a:rPr>
              <a:t>Collision theory states that reactants must collide in the correct orientation and with enough energy for the molecules to react; changing the number of collisions will affect the reaction rate</a:t>
            </a:r>
          </a:p>
        </p:txBody>
      </p:sp>
      <p:sp>
        <p:nvSpPr>
          <p:cNvPr id="1152" name="Shape 1152"/>
          <p:cNvSpPr txBox="1">
            <a:spLocks noGrp="1"/>
          </p:cNvSpPr>
          <p:nvPr>
            <p:ph type="body" idx="2"/>
          </p:nvPr>
        </p:nvSpPr>
        <p:spPr>
          <a:xfrm>
            <a:off x="3476969" y="1010975"/>
            <a:ext cx="5425059" cy="528361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Factors that Affect Reaction Rate</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ckwell"/>
                <a:ea typeface="Rockwell"/>
                <a:cs typeface="Rockwell"/>
                <a:sym typeface="Rockwell"/>
              </a:rPr>
              <a:t>State of reactants</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Rate increases as state changes from       solid → gas as increased molecular movement allows for more opportunity for collision</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Greater surface area of solids will increase rate as more reactant is exposed and able participate in collisions</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ckwell"/>
                <a:ea typeface="Rockwell"/>
                <a:cs typeface="Rockwell"/>
                <a:sym typeface="Rockwell"/>
              </a:rPr>
              <a:t>Temperature</a:t>
            </a:r>
            <a:r>
              <a:rPr lang="en-US" sz="1800" b="0" i="0" u="none" strike="noStrike" cap="none">
                <a:solidFill>
                  <a:srgbClr val="595959"/>
                </a:solidFill>
                <a:latin typeface="Rockwell"/>
                <a:ea typeface="Rockwell"/>
                <a:cs typeface="Rockwell"/>
                <a:sym typeface="Rockwell"/>
              </a:rPr>
              <a:t> - more kinetic energy leads to more successful collisions between molecules </a:t>
            </a:r>
          </a:p>
          <a:p>
            <a:pPr marL="457200" marR="0" lvl="1" indent="-228600" algn="l" rtl="0">
              <a:spcBef>
                <a:spcPts val="600"/>
              </a:spcBef>
              <a:spcAft>
                <a:spcPts val="0"/>
              </a:spcAft>
              <a:buClr>
                <a:srgbClr val="B86EB8"/>
              </a:buClr>
              <a:buSzPct val="75000"/>
              <a:buFont typeface="Noto Sans Symbols"/>
              <a:buChar char="■"/>
            </a:pPr>
            <a:r>
              <a:rPr lang="en-US" sz="1800" b="1" i="0" u="none" strike="noStrike" cap="none">
                <a:solidFill>
                  <a:srgbClr val="595959"/>
                </a:solidFill>
                <a:latin typeface="Rockwell"/>
                <a:ea typeface="Rockwell"/>
                <a:cs typeface="Rockwell"/>
                <a:sym typeface="Rockwell"/>
              </a:rPr>
              <a:t>Concentration</a:t>
            </a:r>
            <a:r>
              <a:rPr lang="en-US" sz="1800" b="0" i="0" u="none" strike="noStrike" cap="none">
                <a:solidFill>
                  <a:srgbClr val="595959"/>
                </a:solidFill>
                <a:latin typeface="Rockwell"/>
                <a:ea typeface="Rockwell"/>
                <a:cs typeface="Rockwell"/>
                <a:sym typeface="Rockwell"/>
              </a:rPr>
              <a:t> – more reactants → more collisions</a:t>
            </a:r>
          </a:p>
          <a:p>
            <a:pPr marL="457200" marR="0" lvl="1" indent="-228600" algn="l" rtl="0">
              <a:spcBef>
                <a:spcPts val="600"/>
              </a:spcBef>
              <a:buClr>
                <a:srgbClr val="B86EB8"/>
              </a:buClr>
              <a:buSzPct val="75000"/>
              <a:buFont typeface="Noto Sans Symbols"/>
              <a:buChar char="■"/>
            </a:pPr>
            <a:r>
              <a:rPr lang="en-US" sz="1800" b="1" i="0" u="none" strike="noStrike" cap="none">
                <a:solidFill>
                  <a:srgbClr val="595959"/>
                </a:solidFill>
                <a:latin typeface="Rockwell"/>
                <a:ea typeface="Rockwell"/>
                <a:cs typeface="Rockwell"/>
                <a:sym typeface="Rockwell"/>
              </a:rPr>
              <a:t>Use of a catalyst </a:t>
            </a:r>
            <a:r>
              <a:rPr lang="en-US" sz="1800" b="0" i="0" u="none" strike="noStrike" cap="none">
                <a:solidFill>
                  <a:srgbClr val="595959"/>
                </a:solidFill>
                <a:latin typeface="Rockwell"/>
                <a:ea typeface="Rockwell"/>
                <a:cs typeface="Rockwell"/>
                <a:sym typeface="Rockwell"/>
              </a:rPr>
              <a:t>– affect the mechanism of reaction leading to faster rate </a:t>
            </a:r>
          </a:p>
        </p:txBody>
      </p:sp>
      <p:sp>
        <p:nvSpPr>
          <p:cNvPr id="1153" name="Shape 1153"/>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154" name="Shape 1154"/>
          <p:cNvSpPr txBox="1"/>
          <p:nvPr/>
        </p:nvSpPr>
        <p:spPr>
          <a:xfrm>
            <a:off x="0" y="5953335"/>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155" name="Shape 1155"/>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156" name="Shape 1156"/>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157" name="Shape 1157"/>
          <p:cNvPicPr preferRelativeResize="0"/>
          <p:nvPr/>
        </p:nvPicPr>
        <p:blipFill rotWithShape="1">
          <a:blip r:embed="rId5">
            <a:alphaModFix/>
          </a:blip>
          <a:srcRect/>
          <a:stretch/>
        </p:blipFill>
        <p:spPr>
          <a:xfrm>
            <a:off x="283584" y="838370"/>
            <a:ext cx="3036137" cy="2180314"/>
          </a:xfrm>
          <a:prstGeom prst="rect">
            <a:avLst/>
          </a:prstGeom>
          <a:noFill/>
          <a:ln>
            <a:noFill/>
          </a:ln>
        </p:spPr>
      </p:pic>
      <p:sp>
        <p:nvSpPr>
          <p:cNvPr id="1158" name="Shape 1158"/>
          <p:cNvSpPr/>
          <p:nvPr/>
        </p:nvSpPr>
        <p:spPr>
          <a:xfrm>
            <a:off x="123297" y="4894385"/>
            <a:ext cx="3575605"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Rate is the change in concentration over time </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r>
              <a:rPr lang="en-US" sz="1800" b="1">
                <a:solidFill>
                  <a:schemeClr val="dk1"/>
                </a:solidFill>
                <a:latin typeface="Rockwell"/>
                <a:ea typeface="Rockwell"/>
                <a:cs typeface="Rockwell"/>
                <a:sym typeface="Rockwell"/>
              </a:rPr>
              <a:t>Δ[A] / 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Shape 1163"/>
          <p:cNvPicPr preferRelativeResize="0"/>
          <p:nvPr/>
        </p:nvPicPr>
        <p:blipFill rotWithShape="1">
          <a:blip r:embed="rId3">
            <a:alphaModFix/>
          </a:blip>
          <a:srcRect/>
          <a:stretch/>
        </p:blipFill>
        <p:spPr>
          <a:xfrm>
            <a:off x="700083" y="4779467"/>
            <a:ext cx="5218113" cy="1482926"/>
          </a:xfrm>
          <a:prstGeom prst="rect">
            <a:avLst/>
          </a:prstGeom>
          <a:noFill/>
          <a:ln>
            <a:noFill/>
          </a:ln>
        </p:spPr>
      </p:pic>
      <p:sp>
        <p:nvSpPr>
          <p:cNvPr id="1164" name="Shape 1164"/>
          <p:cNvSpPr txBox="1">
            <a:spLocks noGrp="1"/>
          </p:cNvSpPr>
          <p:nvPr>
            <p:ph type="body" idx="1"/>
          </p:nvPr>
        </p:nvSpPr>
        <p:spPr>
          <a:xfrm>
            <a:off x="0" y="850700"/>
            <a:ext cx="9052496" cy="3823328"/>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Rate law for a reaction has the form:   rate = </a:t>
            </a:r>
            <a:r>
              <a:rPr lang="en-US" sz="1400" b="0" i="1" u="none" strike="noStrike" cap="none">
                <a:solidFill>
                  <a:srgbClr val="595959"/>
                </a:solidFill>
                <a:latin typeface="Rockwell"/>
                <a:ea typeface="Rockwell"/>
                <a:cs typeface="Rockwell"/>
                <a:sym typeface="Rockwell"/>
              </a:rPr>
              <a:t>k</a:t>
            </a:r>
            <a:r>
              <a:rPr lang="en-US" sz="1400" b="0" i="0" u="none" strike="noStrike" cap="none">
                <a:solidFill>
                  <a:srgbClr val="595959"/>
                </a:solidFill>
                <a:latin typeface="Rockwell"/>
                <a:ea typeface="Rockwell"/>
                <a:cs typeface="Rockwell"/>
                <a:sym typeface="Rockwell"/>
              </a:rPr>
              <a:t> [A]</a:t>
            </a:r>
            <a:r>
              <a:rPr lang="en-US" sz="1400" b="0" i="0" u="none" strike="noStrike" cap="none" baseline="30000">
                <a:solidFill>
                  <a:srgbClr val="595959"/>
                </a:solidFill>
                <a:latin typeface="Rockwell"/>
                <a:ea typeface="Rockwell"/>
                <a:cs typeface="Rockwell"/>
                <a:sym typeface="Rockwell"/>
              </a:rPr>
              <a:t>m</a:t>
            </a:r>
            <a:r>
              <a:rPr lang="en-US" sz="1400" b="0" i="0" u="none" strike="noStrike" cap="none">
                <a:solidFill>
                  <a:srgbClr val="595959"/>
                </a:solidFill>
                <a:latin typeface="Rockwell"/>
                <a:ea typeface="Rockwell"/>
                <a:cs typeface="Rockwell"/>
                <a:sym typeface="Rockwell"/>
              </a:rPr>
              <a:t>[B]</a:t>
            </a:r>
            <a:r>
              <a:rPr lang="en-US" sz="1400" b="0" i="0" u="none" strike="noStrike" cap="none" baseline="30000">
                <a:solidFill>
                  <a:srgbClr val="595959"/>
                </a:solidFill>
                <a:latin typeface="Rockwell"/>
                <a:ea typeface="Rockwell"/>
                <a:cs typeface="Rockwell"/>
                <a:sym typeface="Rockwell"/>
              </a:rPr>
              <a:t>n</a:t>
            </a:r>
            <a:r>
              <a:rPr lang="en-US" sz="1400" b="0" i="0" u="none" strike="noStrike" cap="none">
                <a:solidFill>
                  <a:srgbClr val="595959"/>
                </a:solidFill>
                <a:latin typeface="Rockwell"/>
                <a:ea typeface="Rockwell"/>
                <a:cs typeface="Rockwell"/>
                <a:sym typeface="Rockwell"/>
              </a:rPr>
              <a:t>…  (only reactants are part of the rate law)</a:t>
            </a:r>
          </a:p>
          <a:p>
            <a:pPr marL="457200" marR="0" lvl="1" indent="-228600" algn="l" rtl="0">
              <a:spcBef>
                <a:spcPts val="600"/>
              </a:spcBef>
              <a:spcAft>
                <a:spcPts val="0"/>
              </a:spcAft>
              <a:buClr>
                <a:srgbClr val="B86EB8"/>
              </a:buClr>
              <a:buSzPct val="75000"/>
              <a:buFont typeface="Noto Sans Symbols"/>
              <a:buChar char="■"/>
            </a:pPr>
            <a:r>
              <a:rPr lang="en-US" sz="1400" b="0" i="1" u="none" strike="noStrike" cap="none">
                <a:solidFill>
                  <a:srgbClr val="595959"/>
                </a:solidFill>
                <a:latin typeface="Rockwell"/>
                <a:ea typeface="Rockwell"/>
                <a:cs typeface="Rockwell"/>
                <a:sym typeface="Rockwell"/>
              </a:rPr>
              <a:t>Exponents (m, n, etc. ) are determined from examining data, not coefficients: </a:t>
            </a:r>
          </a:p>
          <a:p>
            <a:pPr marL="228600" marR="0" lvl="1" indent="0" algn="l" rtl="0">
              <a:spcBef>
                <a:spcPts val="600"/>
              </a:spcBef>
              <a:spcAft>
                <a:spcPts val="0"/>
              </a:spcAft>
              <a:buClr>
                <a:srgbClr val="B86EB8"/>
              </a:buClr>
              <a:buSzPct val="25000"/>
              <a:buFont typeface="Noto Sans Symbols"/>
              <a:buNone/>
            </a:pPr>
            <a:r>
              <a:rPr lang="en-US" sz="1400" b="0" i="1" u="none" strike="noStrike" cap="none">
                <a:solidFill>
                  <a:srgbClr val="595959"/>
                </a:solidFill>
                <a:latin typeface="Rockwell"/>
                <a:ea typeface="Rockwell"/>
                <a:cs typeface="Rockwell"/>
                <a:sym typeface="Rockwell"/>
              </a:rPr>
              <a:t>				 for</a:t>
            </a:r>
            <a:r>
              <a:rPr lang="en-US" sz="1400" b="1" i="1" u="none" strike="noStrike" cap="none">
                <a:solidFill>
                  <a:srgbClr val="595959"/>
                </a:solidFill>
                <a:latin typeface="Rockwell"/>
                <a:ea typeface="Rockwell"/>
                <a:cs typeface="Rockwell"/>
                <a:sym typeface="Rockwell"/>
              </a:rPr>
              <a:t>  </a:t>
            </a:r>
            <a:r>
              <a:rPr lang="en-US" sz="1600" b="1" i="1" u="none" strike="noStrike" cap="none">
                <a:solidFill>
                  <a:srgbClr val="595959"/>
                </a:solidFill>
                <a:latin typeface="Rockwell"/>
                <a:ea typeface="Rockwell"/>
                <a:cs typeface="Rockwell"/>
                <a:sym typeface="Rockwell"/>
              </a:rPr>
              <a:t>A + B → C</a:t>
            </a: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457200" marR="0" lvl="1" indent="-228600" algn="l" rtl="0">
              <a:spcBef>
                <a:spcPts val="600"/>
              </a:spcBef>
              <a:spcAft>
                <a:spcPts val="0"/>
              </a:spcAft>
              <a:buClr>
                <a:srgbClr val="B86EB8"/>
              </a:buClr>
              <a:buSzPct val="75000"/>
              <a:buFont typeface="Noto Sans Symbols"/>
              <a:buNone/>
            </a:pPr>
            <a:endParaRPr sz="1400" b="0" i="1" u="none" strike="noStrike" cap="none">
              <a:solidFill>
                <a:srgbClr val="595959"/>
              </a:solidFill>
              <a:latin typeface="Rockwell"/>
              <a:ea typeface="Rockwell"/>
              <a:cs typeface="Rockwell"/>
              <a:sym typeface="Rockwell"/>
            </a:endParaRPr>
          </a:p>
          <a:p>
            <a:pPr marL="2057400" marR="0" lvl="8" indent="-228600" algn="l" rtl="0">
              <a:spcBef>
                <a:spcPts val="280"/>
              </a:spcBef>
              <a:spcAft>
                <a:spcPts val="0"/>
              </a:spcAft>
              <a:buClr>
                <a:schemeClr val="accent1"/>
              </a:buClr>
              <a:buSzPct val="75000"/>
              <a:buFont typeface="Noto Sans Symbols"/>
              <a:buChar char="■"/>
            </a:pPr>
            <a:r>
              <a:rPr lang="en-US" sz="1400" b="0" i="1" u="none" strike="noStrike" cap="none">
                <a:solidFill>
                  <a:srgbClr val="595959"/>
                </a:solidFill>
                <a:latin typeface="Rockwell"/>
                <a:ea typeface="Rockwell"/>
                <a:cs typeface="Rockwell"/>
                <a:sym typeface="Rockwell"/>
              </a:rPr>
              <a:t>The overall rate expression for the reaction is </a:t>
            </a:r>
            <a:r>
              <a:rPr lang="en-US" sz="1400" b="1" i="1" u="none" strike="noStrike" cap="none">
                <a:solidFill>
                  <a:srgbClr val="595959"/>
                </a:solidFill>
                <a:latin typeface="Rockwell"/>
                <a:ea typeface="Rockwell"/>
                <a:cs typeface="Rockwell"/>
                <a:sym typeface="Rockwell"/>
              </a:rPr>
              <a:t>rate = k [B]</a:t>
            </a:r>
          </a:p>
          <a:p>
            <a:pPr marL="457200" marR="0" lvl="1" indent="-228600" algn="l" rtl="0">
              <a:spcBef>
                <a:spcPts val="600"/>
              </a:spcBef>
              <a:buClr>
                <a:srgbClr val="B86EB8"/>
              </a:buClr>
              <a:buSzPct val="75000"/>
              <a:buFont typeface="Noto Sans Symbols"/>
              <a:buChar char="■"/>
            </a:pPr>
            <a:r>
              <a:rPr lang="en-US" sz="1400" b="0" i="1" u="none" strike="noStrike" cap="none">
                <a:solidFill>
                  <a:srgbClr val="595959"/>
                </a:solidFill>
                <a:latin typeface="Rockwell"/>
                <a:ea typeface="Rockwell"/>
                <a:cs typeface="Rockwell"/>
                <a:sym typeface="Rockwell"/>
              </a:rPr>
              <a:t>k</a:t>
            </a:r>
            <a:r>
              <a:rPr lang="en-US" sz="1400" b="0" i="0" u="none" strike="noStrike" cap="none">
                <a:solidFill>
                  <a:srgbClr val="595959"/>
                </a:solidFill>
                <a:latin typeface="Rockwell"/>
                <a:ea typeface="Rockwell"/>
                <a:cs typeface="Rockwell"/>
                <a:sym typeface="Rockwell"/>
              </a:rPr>
              <a:t> is the rate constant and is determined experimentally by plugging in data into the rate expression</a:t>
            </a:r>
          </a:p>
        </p:txBody>
      </p:sp>
      <p:sp>
        <p:nvSpPr>
          <p:cNvPr id="1165" name="Shape 1165"/>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Determining Rate Order</a:t>
            </a:r>
          </a:p>
        </p:txBody>
      </p:sp>
      <p:sp>
        <p:nvSpPr>
          <p:cNvPr id="1166" name="Shape 116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167" name="Shape 1167"/>
          <p:cNvSpPr txBox="1"/>
          <p:nvPr/>
        </p:nvSpPr>
        <p:spPr>
          <a:xfrm>
            <a:off x="0" y="6176089"/>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lang="en-US" sz="1600">
                <a:solidFill>
                  <a:schemeClr val="dk1"/>
                </a:solidFill>
                <a:latin typeface="Rockwell"/>
                <a:ea typeface="Rockwell"/>
                <a:cs typeface="Rockwell"/>
                <a:sym typeface="Rockwell"/>
              </a:rPr>
            </a:br>
            <a:endParaRPr lang="en-US" sz="16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168" name="Shape 1168"/>
          <p:cNvSpPr txBox="1"/>
          <p:nvPr/>
        </p:nvSpPr>
        <p:spPr>
          <a:xfrm>
            <a:off x="-325601" y="4133135"/>
            <a:ext cx="7434797" cy="133575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buSzPct val="25000"/>
              <a:buNone/>
            </a:pPr>
            <a:r>
              <a:rPr lang="en-US" sz="1400" b="1">
                <a:solidFill>
                  <a:schemeClr val="dk1"/>
                </a:solidFill>
                <a:latin typeface="Rockwell"/>
                <a:ea typeface="Rockwell"/>
                <a:cs typeface="Rockwell"/>
                <a:sym typeface="Rockwell"/>
              </a:rPr>
              <a:t>Plot to create a straight line graph:</a:t>
            </a:r>
          </a:p>
          <a:p>
            <a:pPr marL="0" marR="0" lvl="0" indent="0" algn="l" rtl="0">
              <a:lnSpc>
                <a:spcPct val="110000"/>
              </a:lnSpc>
              <a:spcBef>
                <a:spcPts val="0"/>
              </a:spcBef>
              <a:buSzPct val="25000"/>
              <a:buNone/>
            </a:pPr>
            <a:r>
              <a:rPr lang="en-US" sz="1400">
                <a:solidFill>
                  <a:schemeClr val="dk1"/>
                </a:solidFill>
                <a:latin typeface="Rockwell"/>
                <a:ea typeface="Rockwell"/>
                <a:cs typeface="Rockwell"/>
                <a:sym typeface="Rockwell"/>
              </a:rPr>
              <a:t>		      Zeroth</a:t>
            </a:r>
            <a:r>
              <a:rPr lang="en-US" sz="1400" baseline="30000">
                <a:solidFill>
                  <a:schemeClr val="dk1"/>
                </a:solidFill>
                <a:latin typeface="Rockwell"/>
                <a:ea typeface="Rockwell"/>
                <a:cs typeface="Rockwell"/>
                <a:sym typeface="Rockwell"/>
              </a:rPr>
              <a:t> </a:t>
            </a:r>
            <a:r>
              <a:rPr lang="en-US" sz="1400">
                <a:solidFill>
                  <a:schemeClr val="dk1"/>
                </a:solidFill>
                <a:latin typeface="Rockwell"/>
                <a:ea typeface="Rockwell"/>
                <a:cs typeface="Rockwell"/>
                <a:sym typeface="Rockwell"/>
              </a:rPr>
              <a:t>Order	        	           First Order		 Second Order</a:t>
            </a:r>
          </a:p>
          <a:p>
            <a:pPr marL="0" marR="0" lvl="0" indent="0" algn="l" rtl="0">
              <a:spcBef>
                <a:spcPts val="0"/>
              </a:spcBef>
              <a:buSzPct val="25000"/>
              <a:buNone/>
            </a:pPr>
            <a:r>
              <a:rPr lang="en-US" sz="1400" i="1">
                <a:solidFill>
                  <a:schemeClr val="dk1"/>
                </a:solidFill>
                <a:latin typeface="Rockwell"/>
                <a:ea typeface="Rockwell"/>
                <a:cs typeface="Rockwell"/>
                <a:sym typeface="Rockwell"/>
              </a:rPr>
              <a:t>		        [A] / Time			ln[A] / Time                       1/[A] / time</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graphicFrame>
        <p:nvGraphicFramePr>
          <p:cNvPr id="1169" name="Shape 1169"/>
          <p:cNvGraphicFramePr/>
          <p:nvPr/>
        </p:nvGraphicFramePr>
        <p:xfrm>
          <a:off x="2534884" y="1854413"/>
          <a:ext cx="3000000" cy="3000000"/>
        </p:xfrm>
        <a:graphic>
          <a:graphicData uri="http://schemas.openxmlformats.org/drawingml/2006/table">
            <a:tbl>
              <a:tblPr firstRow="1" bandRow="1">
                <a:noFill/>
                <a:tableStyleId>{607D1C51-4ADC-4752-B98D-56E9545C2C9E}</a:tableStyleId>
              </a:tblPr>
              <a:tblGrid>
                <a:gridCol w="687625">
                  <a:extLst>
                    <a:ext uri="{9D8B030D-6E8A-4147-A177-3AD203B41FA5}">
                      <a16:colId xmlns:a16="http://schemas.microsoft.com/office/drawing/2014/main" val="20000"/>
                    </a:ext>
                  </a:extLst>
                </a:gridCol>
                <a:gridCol w="957250">
                  <a:extLst>
                    <a:ext uri="{9D8B030D-6E8A-4147-A177-3AD203B41FA5}">
                      <a16:colId xmlns:a16="http://schemas.microsoft.com/office/drawing/2014/main" val="20001"/>
                    </a:ext>
                  </a:extLst>
                </a:gridCol>
                <a:gridCol w="998700">
                  <a:extLst>
                    <a:ext uri="{9D8B030D-6E8A-4147-A177-3AD203B41FA5}">
                      <a16:colId xmlns:a16="http://schemas.microsoft.com/office/drawing/2014/main" val="20002"/>
                    </a:ext>
                  </a:extLst>
                </a:gridCol>
                <a:gridCol w="1046000">
                  <a:extLst>
                    <a:ext uri="{9D8B030D-6E8A-4147-A177-3AD203B41FA5}">
                      <a16:colId xmlns:a16="http://schemas.microsoft.com/office/drawing/2014/main" val="20003"/>
                    </a:ext>
                  </a:extLst>
                </a:gridCol>
              </a:tblGrid>
              <a:tr h="322700">
                <a:tc>
                  <a:txBody>
                    <a:bodyPr/>
                    <a:lstStyle/>
                    <a:p>
                      <a:pPr marL="0" marR="0" lvl="0" indent="0" algn="ctr" rtl="0">
                        <a:spcBef>
                          <a:spcPts val="0"/>
                        </a:spcBef>
                        <a:buSzPct val="25000"/>
                        <a:buNone/>
                      </a:pPr>
                      <a:r>
                        <a:rPr lang="en-US" sz="1400" b="0"/>
                        <a:t>Trial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b="0"/>
                        <a:t>Initial [A] (mol/L)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Rockwell"/>
                        <a:buNone/>
                      </a:pPr>
                      <a:r>
                        <a:rPr lang="en-US" sz="1400" b="0"/>
                        <a:t>Initial [B] (mol/L)</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b="0"/>
                        <a:t>Initial Rate </a:t>
                      </a:r>
                    </a:p>
                    <a:p>
                      <a:pPr marL="0" marR="0" lvl="0" indent="0" algn="ctr" rtl="0">
                        <a:spcBef>
                          <a:spcPts val="0"/>
                        </a:spcBef>
                        <a:buSzPct val="25000"/>
                        <a:buNone/>
                      </a:pPr>
                      <a:r>
                        <a:rPr lang="en-US" sz="1400" b="0"/>
                        <a:t>(mol/(L</a:t>
                      </a:r>
                      <a:r>
                        <a:rPr lang="en-US" sz="1400" b="0">
                          <a:latin typeface="Noto Sans Symbols"/>
                          <a:ea typeface="Noto Sans Symbols"/>
                          <a:cs typeface="Noto Sans Symbols"/>
                          <a:sym typeface="Noto Sans Symbols"/>
                        </a:rPr>
                        <a:t>•</a:t>
                      </a:r>
                      <a:r>
                        <a:rPr lang="en-US" sz="1400" b="0"/>
                        <a:t>s)</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700">
                <a:tc>
                  <a:txBody>
                    <a:bodyPr/>
                    <a:lstStyle/>
                    <a:p>
                      <a:pPr marL="0" marR="0" lvl="0" indent="0" algn="ctr" rtl="0">
                        <a:spcBef>
                          <a:spcPts val="0"/>
                        </a:spcBef>
                        <a:buSzPct val="25000"/>
                        <a:buNone/>
                      </a:pPr>
                      <a:r>
                        <a:rPr lang="en-US" sz="1400"/>
                        <a:t>1</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700">
                <a:tc>
                  <a:txBody>
                    <a:bodyPr/>
                    <a:lstStyle/>
                    <a:p>
                      <a:pPr marL="0" marR="0" lvl="0" indent="0" algn="ctr" rtl="0">
                        <a:spcBef>
                          <a:spcPts val="0"/>
                        </a:spcBef>
                        <a:buSzPct val="25000"/>
                        <a:buNone/>
                      </a:pPr>
                      <a:r>
                        <a:rPr lang="en-US" sz="1400"/>
                        <a:t>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0.100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0.002</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700">
                <a:tc>
                  <a:txBody>
                    <a:bodyPr/>
                    <a:lstStyle/>
                    <a:p>
                      <a:pPr marL="0" marR="0" lvl="0" indent="0" algn="ctr" rtl="0">
                        <a:spcBef>
                          <a:spcPts val="0"/>
                        </a:spcBef>
                        <a:buSzPct val="25000"/>
                        <a:buNone/>
                      </a:pPr>
                      <a:r>
                        <a:rPr lang="en-US" sz="1400"/>
                        <a:t>3</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0.200</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400"/>
                        <a:t>0.004</a:t>
                      </a:r>
                    </a:p>
                  </a:txBody>
                  <a:tcPr marL="91450" marR="91450"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70" name="Shape 1170"/>
          <p:cNvSpPr/>
          <p:nvPr/>
        </p:nvSpPr>
        <p:spPr>
          <a:xfrm>
            <a:off x="0" y="1431992"/>
            <a:ext cx="2280988" cy="2003872"/>
          </a:xfrm>
          <a:prstGeom prst="cloudCallout">
            <a:avLst>
              <a:gd name="adj1" fmla="val 62051"/>
              <a:gd name="adj2" fmla="val 10285"/>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rgbClr val="D8D8D8"/>
                </a:solidFill>
                <a:latin typeface="Rockwell"/>
                <a:ea typeface="Rockwell"/>
                <a:cs typeface="Rockwell"/>
                <a:sym typeface="Rockwell"/>
              </a:rPr>
              <a:t>When [A] is doubled, the rate do not change, so the reaction is zero order with respect to A</a:t>
            </a:r>
          </a:p>
        </p:txBody>
      </p:sp>
      <p:sp>
        <p:nvSpPr>
          <p:cNvPr id="1171" name="Shape 1171"/>
          <p:cNvSpPr/>
          <p:nvPr/>
        </p:nvSpPr>
        <p:spPr>
          <a:xfrm>
            <a:off x="6379425" y="1693524"/>
            <a:ext cx="2280990" cy="1824689"/>
          </a:xfrm>
          <a:prstGeom prst="cloudCallout">
            <a:avLst>
              <a:gd name="adj1" fmla="val -55787"/>
              <a:gd name="adj2" fmla="val 21771"/>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rgbClr val="D8D8D8"/>
                </a:solidFill>
                <a:latin typeface="Rockwell"/>
                <a:ea typeface="Rockwell"/>
                <a:cs typeface="Rockwell"/>
                <a:sym typeface="Rockwell"/>
              </a:rPr>
              <a:t>When [B] is doubled, the rate doubles, so the reaction is first order with respect to B</a:t>
            </a:r>
          </a:p>
        </p:txBody>
      </p:sp>
      <p:sp>
        <p:nvSpPr>
          <p:cNvPr id="1172" name="Shape 117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173" name="Shape 1173"/>
          <p:cNvSpPr/>
          <p:nvPr/>
        </p:nvSpPr>
        <p:spPr>
          <a:xfrm>
            <a:off x="6473082" y="4413778"/>
            <a:ext cx="2187333" cy="1664412"/>
          </a:xfrm>
          <a:prstGeom prst="rect">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The first and second order integrated rate laws can be found on the Kinetics section of the AP Equations Sheet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Shape 1178"/>
          <p:cNvPicPr preferRelativeResize="0"/>
          <p:nvPr/>
        </p:nvPicPr>
        <p:blipFill rotWithShape="1">
          <a:blip r:embed="rId3">
            <a:alphaModFix/>
          </a:blip>
          <a:srcRect/>
          <a:stretch/>
        </p:blipFill>
        <p:spPr>
          <a:xfrm>
            <a:off x="394551" y="1059361"/>
            <a:ext cx="2347156" cy="3398682"/>
          </a:xfrm>
          <a:prstGeom prst="rect">
            <a:avLst/>
          </a:prstGeom>
          <a:noFill/>
          <a:ln>
            <a:noFill/>
          </a:ln>
        </p:spPr>
      </p:pic>
      <p:sp>
        <p:nvSpPr>
          <p:cNvPr id="1179" name="Shape 1179"/>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Half-life (First Order)</a:t>
            </a:r>
          </a:p>
        </p:txBody>
      </p:sp>
      <p:sp>
        <p:nvSpPr>
          <p:cNvPr id="1180" name="Shape 1180"/>
          <p:cNvSpPr txBox="1">
            <a:spLocks noGrp="1"/>
          </p:cNvSpPr>
          <p:nvPr>
            <p:ph type="body" idx="1"/>
          </p:nvPr>
        </p:nvSpPr>
        <p:spPr>
          <a:xfrm>
            <a:off x="2646160" y="801383"/>
            <a:ext cx="5451419" cy="3035037"/>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Time needed for the concentration of reactant to reach half its initial value</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Time to reach half concentration is dependent on k, not initial concentration</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Half life remains constant in a first order reaction</a:t>
            </a:r>
          </a:p>
          <a:p>
            <a:pPr marL="228600" marR="0" lvl="0" indent="-228600" algn="l" rtl="0">
              <a:spcBef>
                <a:spcPts val="2000"/>
              </a:spcBef>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Example: </a:t>
            </a:r>
            <a:r>
              <a:rPr lang="en-US" sz="1800" b="0" i="0" u="none" strike="noStrike" cap="none">
                <a:solidFill>
                  <a:srgbClr val="595959"/>
                </a:solidFill>
                <a:latin typeface="Rockwell"/>
                <a:ea typeface="Rockwell"/>
                <a:cs typeface="Rockwell"/>
                <a:sym typeface="Rockwell"/>
              </a:rPr>
              <a:t>when t</a:t>
            </a:r>
            <a:r>
              <a:rPr lang="en-US" sz="1800" b="0" i="0" u="none" strike="noStrike" cap="none" baseline="-25000">
                <a:solidFill>
                  <a:srgbClr val="595959"/>
                </a:solidFill>
                <a:latin typeface="Rockwell"/>
                <a:ea typeface="Rockwell"/>
                <a:cs typeface="Rockwell"/>
                <a:sym typeface="Rockwell"/>
              </a:rPr>
              <a:t>1/2</a:t>
            </a:r>
            <a:r>
              <a:rPr lang="en-US" sz="1800" b="0" i="0" u="none" strike="noStrike" cap="none">
                <a:solidFill>
                  <a:srgbClr val="595959"/>
                </a:solidFill>
                <a:latin typeface="Rockwell"/>
                <a:ea typeface="Rockwell"/>
                <a:cs typeface="Rockwell"/>
                <a:sym typeface="Rockwell"/>
              </a:rPr>
              <a:t>= 30 sec, the concentration is halved each 30 seconds</a:t>
            </a:r>
          </a:p>
        </p:txBody>
      </p:sp>
      <p:sp>
        <p:nvSpPr>
          <p:cNvPr id="1181" name="Shape 1181"/>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182" name="Shape 1182"/>
          <p:cNvSpPr txBox="1"/>
          <p:nvPr/>
        </p:nvSpPr>
        <p:spPr>
          <a:xfrm>
            <a:off x="-24571" y="6183630"/>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500">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183" name="Shape 1183"/>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184" name="Shape 1184"/>
          <p:cNvSpPr/>
          <p:nvPr/>
        </p:nvSpPr>
        <p:spPr>
          <a:xfrm>
            <a:off x="7070385" y="3599007"/>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85" name="Shape 1185"/>
          <p:cNvSpPr/>
          <p:nvPr/>
        </p:nvSpPr>
        <p:spPr>
          <a:xfrm>
            <a:off x="8117649" y="3859776"/>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86" name="Shape 1186"/>
          <p:cNvSpPr/>
          <p:nvPr/>
        </p:nvSpPr>
        <p:spPr>
          <a:xfrm>
            <a:off x="8574849" y="4679976"/>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87" name="Shape 1187"/>
          <p:cNvSpPr/>
          <p:nvPr/>
        </p:nvSpPr>
        <p:spPr>
          <a:xfrm>
            <a:off x="7438514" y="4458042"/>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88" name="Shape 1188"/>
          <p:cNvSpPr/>
          <p:nvPr/>
        </p:nvSpPr>
        <p:spPr>
          <a:xfrm>
            <a:off x="2438403" y="3599096"/>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89" name="Shape 1189"/>
          <p:cNvSpPr/>
          <p:nvPr/>
        </p:nvSpPr>
        <p:spPr>
          <a:xfrm>
            <a:off x="2854565" y="4308612"/>
            <a:ext cx="115246" cy="119819"/>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0" name="Shape 1190"/>
          <p:cNvSpPr/>
          <p:nvPr/>
        </p:nvSpPr>
        <p:spPr>
          <a:xfrm>
            <a:off x="3374414" y="3857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1" name="Shape 1191"/>
          <p:cNvSpPr/>
          <p:nvPr/>
        </p:nvSpPr>
        <p:spPr>
          <a:xfrm>
            <a:off x="2509333" y="4642951"/>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2" name="Shape 1192"/>
          <p:cNvSpPr/>
          <p:nvPr/>
        </p:nvSpPr>
        <p:spPr>
          <a:xfrm>
            <a:off x="2889114" y="3857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3" name="Shape 1193"/>
          <p:cNvSpPr/>
          <p:nvPr/>
        </p:nvSpPr>
        <p:spPr>
          <a:xfrm>
            <a:off x="3085386" y="46778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4" name="Shape 1194"/>
          <p:cNvSpPr/>
          <p:nvPr/>
        </p:nvSpPr>
        <p:spPr>
          <a:xfrm>
            <a:off x="3533698" y="436862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5" name="Shape 1195"/>
          <p:cNvSpPr/>
          <p:nvPr/>
        </p:nvSpPr>
        <p:spPr>
          <a:xfrm>
            <a:off x="3464164" y="5108032"/>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6" name="Shape 1196"/>
          <p:cNvSpPr/>
          <p:nvPr/>
        </p:nvSpPr>
        <p:spPr>
          <a:xfrm>
            <a:off x="3912041" y="4716928"/>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7" name="Shape 1197"/>
          <p:cNvSpPr/>
          <p:nvPr/>
        </p:nvSpPr>
        <p:spPr>
          <a:xfrm>
            <a:off x="3842942" y="513062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8" name="Shape 1198"/>
          <p:cNvSpPr/>
          <p:nvPr/>
        </p:nvSpPr>
        <p:spPr>
          <a:xfrm>
            <a:off x="4059996" y="4294644"/>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199" name="Shape 1199"/>
          <p:cNvSpPr/>
          <p:nvPr/>
        </p:nvSpPr>
        <p:spPr>
          <a:xfrm>
            <a:off x="2854565" y="5052201"/>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0" name="Shape 1200"/>
          <p:cNvSpPr/>
          <p:nvPr/>
        </p:nvSpPr>
        <p:spPr>
          <a:xfrm>
            <a:off x="3849391" y="3697385"/>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1" name="Shape 1201"/>
          <p:cNvSpPr/>
          <p:nvPr/>
        </p:nvSpPr>
        <p:spPr>
          <a:xfrm>
            <a:off x="4784530" y="3593350"/>
            <a:ext cx="1872020" cy="1694559"/>
          </a:xfrm>
          <a:prstGeom prst="rect">
            <a:avLst/>
          </a:prstGeom>
          <a:solidFill>
            <a:schemeClr val="lt1"/>
          </a:soli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2" name="Shape 1202"/>
          <p:cNvSpPr/>
          <p:nvPr/>
        </p:nvSpPr>
        <p:spPr>
          <a:xfrm>
            <a:off x="4948250" y="460466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3" name="Shape 1203"/>
          <p:cNvSpPr/>
          <p:nvPr/>
        </p:nvSpPr>
        <p:spPr>
          <a:xfrm>
            <a:off x="5328030" y="3819383"/>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4" name="Shape 1204"/>
          <p:cNvSpPr/>
          <p:nvPr/>
        </p:nvSpPr>
        <p:spPr>
          <a:xfrm>
            <a:off x="5972614" y="4330339"/>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5" name="Shape 1205"/>
          <p:cNvSpPr/>
          <p:nvPr/>
        </p:nvSpPr>
        <p:spPr>
          <a:xfrm>
            <a:off x="6281858" y="5092339"/>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6" name="Shape 1206"/>
          <p:cNvSpPr/>
          <p:nvPr/>
        </p:nvSpPr>
        <p:spPr>
          <a:xfrm>
            <a:off x="5293480" y="5013917"/>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7" name="Shape 1207"/>
          <p:cNvSpPr/>
          <p:nvPr/>
        </p:nvSpPr>
        <p:spPr>
          <a:xfrm>
            <a:off x="6217517" y="3795885"/>
            <a:ext cx="128681" cy="133788"/>
          </a:xfrm>
          <a:prstGeom prst="ellipse">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
        <p:nvSpPr>
          <p:cNvPr id="1208" name="Shape 1208"/>
          <p:cNvSpPr txBox="1"/>
          <p:nvPr/>
        </p:nvSpPr>
        <p:spPr>
          <a:xfrm>
            <a:off x="2438403" y="5415916"/>
            <a:ext cx="6823838"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Initial Conditions               After 30 seconds	           After 60 seconds</a:t>
            </a:r>
          </a:p>
          <a:p>
            <a:pPr marL="0" marR="0" lvl="0" indent="0" algn="l" rtl="0">
              <a:spcBef>
                <a:spcPts val="0"/>
              </a:spcBef>
              <a:buSzPct val="25000"/>
              <a:buNone/>
            </a:pPr>
            <a:r>
              <a:rPr lang="en-US" sz="1600" i="1">
                <a:solidFill>
                  <a:schemeClr val="dk1"/>
                </a:solidFill>
                <a:latin typeface="Rockwell"/>
                <a:ea typeface="Rockwell"/>
                <a:cs typeface="Rockwell"/>
                <a:sym typeface="Rockwell"/>
              </a:rPr>
              <a:t> (12 molecules)		     (6 molecules)	              (3 molecules)</a:t>
            </a:r>
            <a:r>
              <a:rPr lang="en-US" sz="1600">
                <a:solidFill>
                  <a:schemeClr val="dk1"/>
                </a:solidFill>
                <a:latin typeface="Rockwell"/>
                <a:ea typeface="Rockwell"/>
                <a:cs typeface="Rockwell"/>
                <a:sym typeface="Rockwell"/>
              </a:rPr>
              <a:t>	</a:t>
            </a:r>
          </a:p>
        </p:txBody>
      </p:sp>
      <p:sp>
        <p:nvSpPr>
          <p:cNvPr id="1209" name="Shape 1209"/>
          <p:cNvSpPr/>
          <p:nvPr/>
        </p:nvSpPr>
        <p:spPr>
          <a:xfrm>
            <a:off x="394551" y="4738455"/>
            <a:ext cx="1911100" cy="1425633"/>
          </a:xfrm>
          <a:prstGeom prst="wedgeRoundRectCallout">
            <a:avLst>
              <a:gd name="adj1" fmla="val 21102"/>
              <a:gd name="adj2" fmla="val -35287"/>
              <a:gd name="adj3" fmla="val 16667"/>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400">
                <a:solidFill>
                  <a:schemeClr val="lt1"/>
                </a:solidFill>
                <a:latin typeface="Rockwell"/>
                <a:ea typeface="Rockwell"/>
                <a:cs typeface="Rockwell"/>
                <a:sym typeface="Rockwell"/>
              </a:rPr>
              <a:t>The first order half life equation is derived from the first order integrated rate law</a:t>
            </a:r>
          </a:p>
        </p:txBody>
      </p:sp>
      <p:sp>
        <p:nvSpPr>
          <p:cNvPr id="1210" name="Shape 1210"/>
          <p:cNvSpPr/>
          <p:nvPr/>
        </p:nvSpPr>
        <p:spPr>
          <a:xfrm rot="-10634729">
            <a:off x="17509" y="1042246"/>
            <a:ext cx="592922" cy="4961783"/>
          </a:xfrm>
          <a:prstGeom prst="curvedLeftArrow">
            <a:avLst>
              <a:gd name="adj1" fmla="val 35098"/>
              <a:gd name="adj2" fmla="val 109021"/>
              <a:gd name="adj3" fmla="val 49583"/>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dk1"/>
              </a:solidFill>
              <a:latin typeface="Rockwell"/>
              <a:ea typeface="Rockwell"/>
              <a:cs typeface="Rockwell"/>
              <a:sym typeface="Rockwell"/>
            </a:endParaRPr>
          </a:p>
        </p:txBody>
      </p:sp>
      <p:sp>
        <p:nvSpPr>
          <p:cNvPr id="1211" name="Shape 1211"/>
          <p:cNvSpPr/>
          <p:nvPr/>
        </p:nvSpPr>
        <p:spPr>
          <a:xfrm>
            <a:off x="1097341" y="3818832"/>
            <a:ext cx="1035692" cy="609599"/>
          </a:xfrm>
          <a:prstGeom prst="rect">
            <a:avLst/>
          </a:prstGeom>
          <a:no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a:spLocks noGrp="1"/>
          </p:cNvSpPr>
          <p:nvPr>
            <p:ph type="title"/>
          </p:nvPr>
        </p:nvSpPr>
        <p:spPr>
          <a:xfrm>
            <a:off x="479806" y="12800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Reaction Mechanisms</a:t>
            </a:r>
          </a:p>
        </p:txBody>
      </p:sp>
      <p:sp>
        <p:nvSpPr>
          <p:cNvPr id="1217" name="Shape 1217"/>
          <p:cNvSpPr/>
          <p:nvPr/>
        </p:nvSpPr>
        <p:spPr>
          <a:xfrm>
            <a:off x="73891" y="4722812"/>
            <a:ext cx="8941801" cy="1323439"/>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p>
          <a:p>
            <a:pPr marL="0" marR="0" lvl="0" indent="0" algn="l" rtl="0">
              <a:spcBef>
                <a:spcPts val="0"/>
              </a:spcBef>
              <a:buSzPct val="25000"/>
              <a:buNone/>
            </a:pPr>
            <a:r>
              <a:rPr lang="en-US" sz="1600">
                <a:solidFill>
                  <a:schemeClr val="lt1"/>
                </a:solidFill>
                <a:latin typeface="Rockwell"/>
                <a:ea typeface="Rockwell"/>
                <a:cs typeface="Rockwell"/>
                <a:sym typeface="Rockwell"/>
              </a:rPr>
              <a:t> </a:t>
            </a:r>
          </a:p>
          <a:p>
            <a:pPr marL="0" marR="0" lvl="0" indent="0" algn="l" rtl="0">
              <a:spcBef>
                <a:spcPts val="0"/>
              </a:spcBef>
              <a:buSzPct val="25000"/>
              <a:buNone/>
            </a:pPr>
            <a:r>
              <a:rPr lang="en-US" sz="1600">
                <a:solidFill>
                  <a:schemeClr val="lt1"/>
                </a:solidFill>
                <a:latin typeface="Rockwell"/>
                <a:ea typeface="Rockwell"/>
                <a:cs typeface="Rockwell"/>
                <a:sym typeface="Rockwell"/>
              </a:rPr>
              <a:t>Intermediates in mechanism 1:  X, XY</a:t>
            </a:r>
            <a:r>
              <a:rPr lang="en-US" sz="1000">
                <a:solidFill>
                  <a:schemeClr val="lt1"/>
                </a:solidFill>
                <a:latin typeface="Rockwell"/>
                <a:ea typeface="Rockwell"/>
                <a:cs typeface="Rockwell"/>
                <a:sym typeface="Rockwell"/>
              </a:rPr>
              <a:t>2</a:t>
            </a:r>
            <a:r>
              <a:rPr lang="en-US" sz="1600">
                <a:solidFill>
                  <a:schemeClr val="lt1"/>
                </a:solidFill>
                <a:latin typeface="Rockwell"/>
                <a:ea typeface="Rockwell"/>
                <a:cs typeface="Rockwell"/>
                <a:sym typeface="Rockwell"/>
              </a:rPr>
              <a:t>.   Intermediates in mechanism 2:  X, XY, Y, X</a:t>
            </a:r>
            <a:r>
              <a:rPr lang="en-US" sz="1000">
                <a:solidFill>
                  <a:schemeClr val="lt1"/>
                </a:solidFill>
                <a:latin typeface="Rockwell"/>
                <a:ea typeface="Rockwell"/>
                <a:cs typeface="Rockwell"/>
                <a:sym typeface="Rockwell"/>
              </a:rPr>
              <a:t>2</a:t>
            </a:r>
            <a:r>
              <a:rPr lang="en-US" sz="1600">
                <a:solidFill>
                  <a:schemeClr val="lt1"/>
                </a:solidFill>
                <a:latin typeface="Rockwell"/>
                <a:ea typeface="Rockwell"/>
                <a:cs typeface="Rockwell"/>
                <a:sym typeface="Rockwell"/>
              </a:rPr>
              <a:t>Y</a:t>
            </a:r>
          </a:p>
        </p:txBody>
      </p:sp>
      <p:sp>
        <p:nvSpPr>
          <p:cNvPr id="1218" name="Shape 1218"/>
          <p:cNvSpPr txBox="1"/>
          <p:nvPr/>
        </p:nvSpPr>
        <p:spPr>
          <a:xfrm>
            <a:off x="0" y="6096058"/>
            <a:ext cx="9144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a:t>
            </a:r>
            <a:r>
              <a:rPr lang="en-US" sz="1600" b="1">
                <a:solidFill>
                  <a:schemeClr val="dk1"/>
                </a:solidFill>
                <a:latin typeface="Rockwell"/>
                <a:ea typeface="Rockwell"/>
                <a:cs typeface="Rockwell"/>
                <a:sym typeface="Rockwell"/>
              </a:rPr>
              <a:t> </a:t>
            </a:r>
            <a:r>
              <a:rPr lang="en-US" sz="1600">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219" name="Shape 1219"/>
          <p:cNvSpPr/>
          <p:nvPr/>
        </p:nvSpPr>
        <p:spPr>
          <a:xfrm>
            <a:off x="73891" y="890334"/>
            <a:ext cx="8201891" cy="40934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	</a:t>
            </a:r>
            <a:r>
              <a:rPr lang="en-US" sz="1600" b="1">
                <a:solidFill>
                  <a:schemeClr val="dk1"/>
                </a:solidFill>
                <a:latin typeface="Rockwell"/>
                <a:ea typeface="Rockwell"/>
                <a:cs typeface="Rockwell"/>
                <a:sym typeface="Rockwell"/>
              </a:rPr>
              <a:t>X</a:t>
            </a:r>
            <a:r>
              <a:rPr lang="en-US" sz="1600" b="1" baseline="-25000">
                <a:solidFill>
                  <a:schemeClr val="dk1"/>
                </a:solidFill>
                <a:latin typeface="Rockwell"/>
                <a:ea typeface="Rockwell"/>
                <a:cs typeface="Rockwell"/>
                <a:sym typeface="Rockwell"/>
              </a:rPr>
              <a:t>2</a:t>
            </a:r>
            <a:r>
              <a:rPr lang="en-US" sz="1600" b="1">
                <a:solidFill>
                  <a:schemeClr val="dk1"/>
                </a:solidFill>
                <a:latin typeface="Rockwell"/>
                <a:ea typeface="Rockwell"/>
                <a:cs typeface="Rockwell"/>
                <a:sym typeface="Rockwell"/>
              </a:rPr>
              <a:t>  +  Y</a:t>
            </a:r>
            <a:r>
              <a:rPr lang="en-US" sz="1600" b="1" baseline="-25000">
                <a:solidFill>
                  <a:schemeClr val="dk1"/>
                </a:solidFill>
                <a:latin typeface="Rockwell"/>
                <a:ea typeface="Rockwell"/>
                <a:cs typeface="Rockwell"/>
                <a:sym typeface="Rockwell"/>
              </a:rPr>
              <a:t>2</a:t>
            </a:r>
            <a:r>
              <a:rPr lang="en-US" sz="1600" b="1">
                <a:solidFill>
                  <a:schemeClr val="dk1"/>
                </a:solidFill>
                <a:latin typeface="Rockwell"/>
                <a:ea typeface="Rockwell"/>
                <a:cs typeface="Rockwell"/>
                <a:sym typeface="Rockwell"/>
              </a:rPr>
              <a:t>  →  X</a:t>
            </a:r>
            <a:r>
              <a:rPr lang="en-US" sz="1600" b="1" baseline="-25000">
                <a:solidFill>
                  <a:schemeClr val="dk1"/>
                </a:solidFill>
                <a:latin typeface="Rockwell"/>
                <a:ea typeface="Rockwell"/>
                <a:cs typeface="Rockwell"/>
                <a:sym typeface="Rockwell"/>
              </a:rPr>
              <a:t>2</a:t>
            </a:r>
            <a:r>
              <a:rPr lang="en-US" sz="1600" b="1">
                <a:solidFill>
                  <a:schemeClr val="dk1"/>
                </a:solidFill>
                <a:latin typeface="Rockwell"/>
                <a:ea typeface="Rockwell"/>
                <a:cs typeface="Rockwell"/>
                <a:sym typeface="Rockwell"/>
              </a:rPr>
              <a:t>Y</a:t>
            </a:r>
            <a:r>
              <a:rPr lang="en-US" sz="1600" b="1" baseline="-25000">
                <a:solidFill>
                  <a:schemeClr val="dk1"/>
                </a:solidFill>
                <a:latin typeface="Rockwell"/>
                <a:ea typeface="Rockwell"/>
                <a:cs typeface="Rockwell"/>
                <a:sym typeface="Rockwell"/>
              </a:rPr>
              <a:t>2</a:t>
            </a:r>
            <a:r>
              <a:rPr lang="en-US" sz="1600" b="1">
                <a:solidFill>
                  <a:schemeClr val="dk1"/>
                </a:solidFill>
                <a:latin typeface="Rockwell"/>
                <a:ea typeface="Rockwell"/>
                <a:cs typeface="Rockwell"/>
                <a:sym typeface="Rockwell"/>
              </a:rPr>
              <a:t>		rate = k[X</a:t>
            </a:r>
            <a:r>
              <a:rPr lang="en-US" sz="1600" b="1" baseline="-25000">
                <a:solidFill>
                  <a:schemeClr val="dk1"/>
                </a:solidFill>
                <a:latin typeface="Rockwell"/>
                <a:ea typeface="Rockwell"/>
                <a:cs typeface="Rockwell"/>
                <a:sym typeface="Rockwell"/>
              </a:rPr>
              <a:t>2</a:t>
            </a:r>
            <a:r>
              <a:rPr lang="en-US" sz="1600" b="1">
                <a:solidFill>
                  <a:schemeClr val="dk1"/>
                </a:solidFill>
                <a:latin typeface="Rockwell"/>
                <a:ea typeface="Rockwell"/>
                <a:cs typeface="Rockwell"/>
                <a:sym typeface="Rockwell"/>
              </a:rPr>
              <a:t>]</a:t>
            </a:r>
          </a:p>
          <a:p>
            <a:pPr marL="0" marR="0" lvl="0" indent="0" algn="l" rtl="0">
              <a:spcBef>
                <a:spcPts val="0"/>
              </a:spcBef>
              <a:buSzPct val="25000"/>
              <a:buNone/>
            </a:pPr>
            <a:r>
              <a:rPr lang="en-US" sz="1600">
                <a:solidFill>
                  <a:schemeClr val="dk1"/>
                </a:solidFill>
                <a:latin typeface="Rockwell"/>
                <a:ea typeface="Rockwell"/>
                <a:cs typeface="Rockwell"/>
                <a:sym typeface="Rockwell"/>
              </a:rPr>
              <a:t> </a:t>
            </a:r>
          </a:p>
          <a:p>
            <a:pPr marL="0" marR="0" lvl="0" indent="0" algn="l" rtl="0">
              <a:spcBef>
                <a:spcPts val="0"/>
              </a:spcBef>
              <a:buSzPct val="25000"/>
              <a:buNone/>
            </a:pPr>
            <a:r>
              <a:rPr lang="en-US" sz="1600">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p>
          <a:p>
            <a:pPr marL="0" marR="0" lvl="0" indent="0" algn="l" rtl="0">
              <a:spcBef>
                <a:spcPts val="0"/>
              </a:spcBef>
              <a:buSzPct val="25000"/>
              <a:buNone/>
            </a:pPr>
            <a:r>
              <a:rPr lang="en-US" sz="1600">
                <a:solidFill>
                  <a:schemeClr val="dk1"/>
                </a:solidFill>
                <a:latin typeface="Rockwell"/>
                <a:ea typeface="Rockwell"/>
                <a:cs typeface="Rockwell"/>
                <a:sym typeface="Rockwell"/>
              </a:rPr>
              <a:t> </a:t>
            </a:r>
          </a:p>
          <a:p>
            <a:pPr marL="0" marR="0" lvl="0" indent="0" algn="l" rtl="0">
              <a:spcBef>
                <a:spcPts val="0"/>
              </a:spcBef>
              <a:buSzPct val="25000"/>
              <a:buNone/>
            </a:pPr>
            <a:r>
              <a:rPr lang="en-US" sz="1600">
                <a:solidFill>
                  <a:schemeClr val="dk1"/>
                </a:solidFill>
                <a:latin typeface="Rockwell"/>
                <a:ea typeface="Rockwell"/>
                <a:cs typeface="Rockwell"/>
                <a:sym typeface="Rockwell"/>
              </a:rPr>
              <a:t>			</a:t>
            </a:r>
            <a:r>
              <a:rPr lang="en-US" sz="1600" u="sng">
                <a:solidFill>
                  <a:schemeClr val="dk1"/>
                </a:solidFill>
                <a:latin typeface="Rockwell"/>
                <a:ea typeface="Rockwell"/>
                <a:cs typeface="Rockwell"/>
                <a:sym typeface="Rockwell"/>
              </a:rPr>
              <a:t>Mechanism 1</a:t>
            </a:r>
            <a:r>
              <a:rPr lang="en-US" sz="1600">
                <a:solidFill>
                  <a:schemeClr val="dk1"/>
                </a:solidFill>
                <a:latin typeface="Rockwell"/>
                <a:ea typeface="Rockwell"/>
                <a:cs typeface="Rockwell"/>
                <a:sym typeface="Rockwell"/>
              </a:rPr>
              <a:t>					</a:t>
            </a:r>
            <a:r>
              <a:rPr lang="en-US" sz="1600" u="sng">
                <a:solidFill>
                  <a:schemeClr val="dk1"/>
                </a:solidFill>
                <a:latin typeface="Rockwell"/>
                <a:ea typeface="Rockwell"/>
                <a:cs typeface="Rockwell"/>
                <a:sym typeface="Rockwell"/>
              </a:rPr>
              <a:t>Mechanism 2</a:t>
            </a:r>
          </a:p>
          <a:p>
            <a:pPr marL="0" marR="0" lvl="0" indent="0" algn="l" rtl="0">
              <a:spcBef>
                <a:spcPts val="0"/>
              </a:spcBef>
              <a:buSzPct val="25000"/>
              <a:buNone/>
            </a:pPr>
            <a:r>
              <a:rPr lang="en-US" sz="1600">
                <a:solidFill>
                  <a:schemeClr val="dk1"/>
                </a:solidFill>
                <a:latin typeface="Rockwell"/>
                <a:ea typeface="Rockwell"/>
                <a:cs typeface="Rockwell"/>
                <a:sym typeface="Rockwell"/>
              </a:rPr>
              <a:t> </a:t>
            </a:r>
          </a:p>
          <a:p>
            <a:pPr marL="0" marR="0" lvl="0" indent="0" algn="l" rtl="0">
              <a:spcBef>
                <a:spcPts val="0"/>
              </a:spcBef>
              <a:buSzPct val="25000"/>
              <a:buNone/>
            </a:pPr>
            <a:r>
              <a:rPr lang="en-US" sz="1600">
                <a:solidFill>
                  <a:schemeClr val="dk1"/>
                </a:solidFill>
                <a:latin typeface="Rockwell"/>
                <a:ea typeface="Rockwell"/>
                <a:cs typeface="Rockwell"/>
                <a:sym typeface="Rockwell"/>
              </a:rPr>
              <a:t>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  2X		(slow)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  2X			(slow)</a:t>
            </a:r>
          </a:p>
          <a:p>
            <a:pPr marL="0" marR="0" lvl="0" indent="0" algn="l" rtl="0">
              <a:spcBef>
                <a:spcPts val="0"/>
              </a:spcBef>
              <a:buSzPct val="25000"/>
              <a:buNone/>
            </a:pPr>
            <a:r>
              <a:rPr lang="en-US" sz="1600">
                <a:solidFill>
                  <a:schemeClr val="dk1"/>
                </a:solidFill>
                <a:latin typeface="Rockwell"/>
                <a:ea typeface="Rockwell"/>
                <a:cs typeface="Rockwell"/>
                <a:sym typeface="Rockwell"/>
              </a:rPr>
              <a:t>	  X  +  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  XY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(fast)		   X  +  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  XY  +  Y		(fast)</a:t>
            </a:r>
          </a:p>
          <a:p>
            <a:pPr marL="0" marR="0" lvl="0" indent="0" algn="l" rtl="0">
              <a:spcBef>
                <a:spcPts val="0"/>
              </a:spcBef>
              <a:buSzPct val="25000"/>
              <a:buNone/>
            </a:pPr>
            <a:r>
              <a:rPr lang="en-US" sz="1600">
                <a:solidFill>
                  <a:schemeClr val="dk1"/>
                </a:solidFill>
                <a:latin typeface="Rockwell"/>
                <a:ea typeface="Rockwell"/>
                <a:cs typeface="Rockwell"/>
                <a:sym typeface="Rockwell"/>
              </a:rPr>
              <a:t>       X  +  XY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(fast)		  X  +  XY  →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Y			(fast)</a:t>
            </a:r>
          </a:p>
          <a:p>
            <a:pPr marL="0" marR="0" lvl="0" indent="0" algn="l" rtl="0">
              <a:spcBef>
                <a:spcPts val="0"/>
              </a:spcBef>
              <a:buSzPct val="25000"/>
              <a:buNone/>
            </a:pPr>
            <a:r>
              <a:rPr lang="en-US" sz="1600">
                <a:solidFill>
                  <a:schemeClr val="dk1"/>
                </a:solidFill>
                <a:latin typeface="Rockwell"/>
                <a:ea typeface="Rockwell"/>
                <a:cs typeface="Rockwell"/>
                <a:sym typeface="Rockwell"/>
              </a:rPr>
              <a:t>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Y  +  Y  →  X</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Y</a:t>
            </a:r>
            <a:r>
              <a:rPr lang="en-US" sz="1600" baseline="-250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			(fast)</a:t>
            </a:r>
          </a:p>
          <a:p>
            <a:pPr marL="0" marR="0" lvl="0" indent="0" algn="l" rtl="0">
              <a:spcBef>
                <a:spcPts val="0"/>
              </a:spcBef>
              <a:buSzPct val="25000"/>
              <a:buNone/>
            </a:pPr>
            <a:r>
              <a:rPr lang="en-US" sz="1600">
                <a:solidFill>
                  <a:schemeClr val="dk1"/>
                </a:solidFill>
                <a:latin typeface="Rockwell"/>
                <a:ea typeface="Rockwell"/>
                <a:cs typeface="Rockwell"/>
                <a:sym typeface="Rockwell"/>
              </a:rPr>
              <a:t>	</a:t>
            </a:r>
          </a:p>
          <a:p>
            <a:pPr marL="0" marR="0" lvl="0" indent="0" algn="l" rtl="0">
              <a:spcBef>
                <a:spcPts val="0"/>
              </a:spcBef>
              <a:buSzPct val="25000"/>
              <a:buNone/>
            </a:pPr>
            <a:r>
              <a:rPr lang="en-US" sz="1600">
                <a:solidFill>
                  <a:schemeClr val="dk1"/>
                </a:solidFill>
                <a:latin typeface="Rockwell"/>
                <a:ea typeface="Rockwell"/>
                <a:cs typeface="Rockwell"/>
                <a:sym typeface="Rockwell"/>
              </a:rPr>
              <a:t>Based on the information above, which of the mechanisms is/are consistent with the rate law?  List the intermediates in each mechanism:</a:t>
            </a:r>
          </a:p>
          <a:p>
            <a:pPr marL="0" marR="0" lvl="0" indent="0" algn="l" rtl="0">
              <a:spcBef>
                <a:spcPts val="0"/>
              </a:spcBef>
              <a:buNone/>
            </a:pPr>
            <a:endParaRPr sz="1800">
              <a:solidFill>
                <a:schemeClr val="dk1"/>
              </a:solidFill>
              <a:latin typeface="Rockwell"/>
              <a:ea typeface="Rockwell"/>
              <a:cs typeface="Rockwell"/>
              <a:sym typeface="Rockwell"/>
            </a:endParaRPr>
          </a:p>
        </p:txBody>
      </p:sp>
      <p:sp>
        <p:nvSpPr>
          <p:cNvPr id="1220" name="Shape 1220"/>
          <p:cNvSpPr txBox="1"/>
          <p:nvPr/>
        </p:nvSpPr>
        <p:spPr>
          <a:xfrm>
            <a:off x="8036118" y="-5665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221" name="Shape 1221"/>
          <p:cNvSpPr txBox="1"/>
          <p:nvPr/>
        </p:nvSpPr>
        <p:spPr>
          <a:xfrm>
            <a:off x="81207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Shape 1226"/>
          <p:cNvSpPr txBox="1">
            <a:spLocks noGrp="1"/>
          </p:cNvSpPr>
          <p:nvPr>
            <p:ph type="title"/>
          </p:nvPr>
        </p:nvSpPr>
        <p:spPr>
          <a:xfrm>
            <a:off x="627783" y="317838"/>
            <a:ext cx="6881381" cy="7812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Reaction Mechanisms</a:t>
            </a:r>
          </a:p>
        </p:txBody>
      </p:sp>
      <p:sp>
        <p:nvSpPr>
          <p:cNvPr id="1227" name="Shape 1227"/>
          <p:cNvSpPr/>
          <p:nvPr/>
        </p:nvSpPr>
        <p:spPr>
          <a:xfrm>
            <a:off x="355600" y="1265382"/>
            <a:ext cx="7578435" cy="45243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The rate law for a reaction is found to be Rate = k[A]</a:t>
            </a:r>
            <a:r>
              <a:rPr lang="en-US" sz="1800" baseline="30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[B].  What is the intermediate?  Which of the following mechanisms gives this rate law?</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	I.  	A  +  B  </a:t>
            </a:r>
            <a:r>
              <a:rPr lang="en-US" sz="1800" b="1">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E  (fast)</a:t>
            </a:r>
          </a:p>
          <a:p>
            <a:pPr marL="0" marR="0" lvl="0" indent="0" algn="l" rtl="0">
              <a:spcBef>
                <a:spcPts val="0"/>
              </a:spcBef>
              <a:buSzPct val="25000"/>
              <a:buNone/>
            </a:pPr>
            <a:r>
              <a:rPr lang="en-US" sz="1800">
                <a:solidFill>
                  <a:schemeClr val="dk1"/>
                </a:solidFill>
                <a:latin typeface="Rockwell"/>
                <a:ea typeface="Rockwell"/>
                <a:cs typeface="Rockwell"/>
                <a:sym typeface="Rockwell"/>
              </a:rPr>
              <a:t>		E  +  B  → C  +  D  (slow)</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	II.	A  +  B  </a:t>
            </a:r>
            <a:r>
              <a:rPr lang="en-US" sz="1800" b="1">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E  (fast)</a:t>
            </a:r>
          </a:p>
          <a:p>
            <a:pPr marL="0" marR="0" lvl="0" indent="0" algn="l" rtl="0">
              <a:spcBef>
                <a:spcPts val="0"/>
              </a:spcBef>
              <a:buSzPct val="25000"/>
              <a:buNone/>
            </a:pPr>
            <a:r>
              <a:rPr lang="en-US" sz="1800">
                <a:solidFill>
                  <a:schemeClr val="dk1"/>
                </a:solidFill>
                <a:latin typeface="Rockwell"/>
                <a:ea typeface="Rockwell"/>
                <a:cs typeface="Rockwell"/>
                <a:sym typeface="Rockwell"/>
              </a:rPr>
              <a:t>		E  +  A  → C  +  D  (slow)</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	III.	A  +  A  →  E (slow)</a:t>
            </a:r>
          </a:p>
          <a:p>
            <a:pPr marL="0" marR="0" lvl="0" indent="0" algn="l" rtl="0">
              <a:spcBef>
                <a:spcPts val="0"/>
              </a:spcBef>
              <a:buSzPct val="25000"/>
              <a:buNone/>
            </a:pPr>
            <a:r>
              <a:rPr lang="en-US" sz="1800">
                <a:solidFill>
                  <a:schemeClr val="dk1"/>
                </a:solidFill>
                <a:latin typeface="Rockwell"/>
                <a:ea typeface="Rockwell"/>
                <a:cs typeface="Rockwell"/>
                <a:sym typeface="Rockwell"/>
              </a:rPr>
              <a:t>		E  +  B  → C  +  D  (fast)</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a:p>
            <a:pPr marL="0" marR="0" lvl="0" indent="0" algn="l" rtl="0">
              <a:spcBef>
                <a:spcPts val="0"/>
              </a:spcBef>
              <a:buSzPct val="25000"/>
              <a:buNone/>
            </a:pPr>
            <a:r>
              <a:rPr lang="en-US" sz="1800">
                <a:solidFill>
                  <a:schemeClr val="dk1"/>
                </a:solidFill>
                <a:latin typeface="Rockwell"/>
                <a:ea typeface="Rockwell"/>
                <a:cs typeface="Rockwell"/>
                <a:sym typeface="Rockwell"/>
              </a:rPr>
              <a:t>A.  I</a:t>
            </a:r>
          </a:p>
          <a:p>
            <a:pPr marL="0" marR="0" lvl="0" indent="0" algn="l" rtl="0">
              <a:spcBef>
                <a:spcPts val="0"/>
              </a:spcBef>
              <a:buSzPct val="25000"/>
              <a:buNone/>
            </a:pPr>
            <a:r>
              <a:rPr lang="en-US" sz="1800">
                <a:solidFill>
                  <a:schemeClr val="dk1"/>
                </a:solidFill>
                <a:latin typeface="Rockwell"/>
                <a:ea typeface="Rockwell"/>
                <a:cs typeface="Rockwell"/>
                <a:sym typeface="Rockwell"/>
              </a:rPr>
              <a:t>B.  II</a:t>
            </a:r>
          </a:p>
          <a:p>
            <a:pPr marL="0" marR="0" lvl="0" indent="0" algn="l" rtl="0">
              <a:spcBef>
                <a:spcPts val="0"/>
              </a:spcBef>
              <a:buSzPct val="25000"/>
              <a:buNone/>
            </a:pPr>
            <a:r>
              <a:rPr lang="en-US" sz="1800">
                <a:solidFill>
                  <a:schemeClr val="dk1"/>
                </a:solidFill>
                <a:latin typeface="Rockwell"/>
                <a:ea typeface="Rockwell"/>
                <a:cs typeface="Rockwell"/>
                <a:sym typeface="Rockwell"/>
              </a:rPr>
              <a:t>C.  III</a:t>
            </a:r>
          </a:p>
          <a:p>
            <a:pPr marL="0" marR="0" lvl="0" indent="0" algn="l" rtl="0">
              <a:spcBef>
                <a:spcPts val="0"/>
              </a:spcBef>
              <a:buSzPct val="25000"/>
              <a:buNone/>
            </a:pPr>
            <a:r>
              <a:rPr lang="en-US" sz="1800">
                <a:solidFill>
                  <a:schemeClr val="dk1"/>
                </a:solidFill>
                <a:latin typeface="Rockwell"/>
                <a:ea typeface="Rockwell"/>
                <a:cs typeface="Rockwell"/>
                <a:sym typeface="Rockwell"/>
              </a:rPr>
              <a:t>D.  Two of these</a:t>
            </a:r>
          </a:p>
        </p:txBody>
      </p:sp>
      <p:sp>
        <p:nvSpPr>
          <p:cNvPr id="1228" name="Shape 1228"/>
          <p:cNvSpPr txBox="1"/>
          <p:nvPr/>
        </p:nvSpPr>
        <p:spPr>
          <a:xfrm>
            <a:off x="4294910" y="2198255"/>
            <a:ext cx="4405743" cy="3785651"/>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1600">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lang="en-US" sz="1600" baseline="-25000">
                <a:solidFill>
                  <a:schemeClr val="lt1"/>
                </a:solidFill>
                <a:latin typeface="Rockwell"/>
                <a:ea typeface="Rockwell"/>
                <a:cs typeface="Rockwell"/>
                <a:sym typeface="Rockwell"/>
              </a:rPr>
              <a:t>eq</a:t>
            </a:r>
            <a:r>
              <a:rPr lang="en-US" sz="1600">
                <a:solidFill>
                  <a:schemeClr val="lt1"/>
                </a:solidFill>
                <a:latin typeface="Rockwell"/>
                <a:ea typeface="Rockwell"/>
                <a:cs typeface="Rockwell"/>
                <a:sym typeface="Rockwell"/>
              </a:rPr>
              <a:t>[A][B].  This substitution gives us the desired rate law: rate = k’[A]</a:t>
            </a:r>
            <a:r>
              <a:rPr lang="en-US" sz="1600" baseline="30000">
                <a:solidFill>
                  <a:schemeClr val="lt1"/>
                </a:solidFill>
                <a:latin typeface="Rockwell"/>
                <a:ea typeface="Rockwell"/>
                <a:cs typeface="Rockwell"/>
                <a:sym typeface="Rockwell"/>
              </a:rPr>
              <a:t>2</a:t>
            </a:r>
            <a:r>
              <a:rPr lang="en-US" sz="1600">
                <a:solidFill>
                  <a:schemeClr val="lt1"/>
                </a:solidFill>
                <a:latin typeface="Rockwell"/>
                <a:ea typeface="Rockwell"/>
                <a:cs typeface="Rockwell"/>
                <a:sym typeface="Rockwell"/>
              </a:rPr>
              <a:t>[B]</a:t>
            </a:r>
          </a:p>
          <a:p>
            <a:pPr marL="0" marR="0" lvl="0" indent="0" algn="l" rtl="0">
              <a:spcBef>
                <a:spcPts val="0"/>
              </a:spcBef>
              <a:buNone/>
            </a:pPr>
            <a:endParaRPr sz="1600" i="1">
              <a:solidFill>
                <a:schemeClr val="lt1"/>
              </a:solidFill>
              <a:latin typeface="Rockwell"/>
              <a:ea typeface="Rockwell"/>
              <a:cs typeface="Rockwell"/>
              <a:sym typeface="Rockwell"/>
            </a:endParaRPr>
          </a:p>
        </p:txBody>
      </p:sp>
      <p:sp>
        <p:nvSpPr>
          <p:cNvPr id="1229" name="Shape 1229"/>
          <p:cNvSpPr txBox="1"/>
          <p:nvPr/>
        </p:nvSpPr>
        <p:spPr>
          <a:xfrm>
            <a:off x="0" y="6121178"/>
            <a:ext cx="9254836"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a:t>
            </a:r>
            <a:r>
              <a:rPr lang="en-US" sz="1400" b="1">
                <a:solidFill>
                  <a:schemeClr val="dk1"/>
                </a:solidFill>
                <a:latin typeface="Rockwell"/>
                <a:ea typeface="Rockwell"/>
                <a:cs typeface="Rockwell"/>
                <a:sym typeface="Rockwell"/>
              </a:rPr>
              <a:t> </a:t>
            </a:r>
            <a:r>
              <a:rPr lang="en-US" sz="1400">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lang="en-US" sz="1800">
                <a:solidFill>
                  <a:schemeClr val="dk1"/>
                </a:solidFill>
                <a:latin typeface="Rockwell"/>
                <a:ea typeface="Rockwell"/>
                <a:cs typeface="Rockwell"/>
                <a:sym typeface="Rockwell"/>
              </a:rPr>
              <a:t>																	</a:t>
            </a:r>
          </a:p>
        </p:txBody>
      </p:sp>
      <p:sp>
        <p:nvSpPr>
          <p:cNvPr id="1230" name="Shape 1230"/>
          <p:cNvSpPr txBox="1"/>
          <p:nvPr/>
        </p:nvSpPr>
        <p:spPr>
          <a:xfrm>
            <a:off x="8036118" y="-5665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231" name="Shape 1231"/>
          <p:cNvSpPr txBox="1"/>
          <p:nvPr/>
        </p:nvSpPr>
        <p:spPr>
          <a:xfrm>
            <a:off x="8120735"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Electronic Structure of the Atom: </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1</a:t>
            </a:r>
            <a:r>
              <a:rPr lang="en-US" sz="3600" b="0" i="0" u="none" strike="noStrike" cap="none" baseline="30000">
                <a:solidFill>
                  <a:schemeClr val="accent1"/>
                </a:solidFill>
                <a:latin typeface="Rockwell"/>
                <a:ea typeface="Rockwell"/>
                <a:cs typeface="Rockwell"/>
                <a:sym typeface="Rockwell"/>
              </a:rPr>
              <a:t>st</a:t>
            </a:r>
            <a:r>
              <a:rPr lang="en-US" sz="3600" b="0" i="0" u="none" strike="noStrike" cap="none">
                <a:solidFill>
                  <a:schemeClr val="accent1"/>
                </a:solidFill>
                <a:latin typeface="Rockwell"/>
                <a:ea typeface="Rockwell"/>
                <a:cs typeface="Rockwell"/>
                <a:sym typeface="Rockwell"/>
              </a:rPr>
              <a:t> Ionization Energy</a:t>
            </a:r>
          </a:p>
        </p:txBody>
      </p:sp>
      <p:pic>
        <p:nvPicPr>
          <p:cNvPr id="300" name="Shape 300" descr="P Table Ionization Energy.png"/>
          <p:cNvPicPr preferRelativeResize="0">
            <a:picLocks noGrp="1"/>
          </p:cNvPicPr>
          <p:nvPr>
            <p:ph type="body" idx="1"/>
          </p:nvPr>
        </p:nvPicPr>
        <p:blipFill rotWithShape="1">
          <a:blip r:embed="rId3">
            <a:alphaModFix/>
          </a:blip>
          <a:srcRect t="-601" b="-601"/>
          <a:stretch/>
        </p:blipFill>
        <p:spPr>
          <a:xfrm>
            <a:off x="127768" y="1470525"/>
            <a:ext cx="4382946" cy="2972383"/>
          </a:xfrm>
          <a:prstGeom prst="rect">
            <a:avLst/>
          </a:prstGeom>
          <a:noFill/>
          <a:ln>
            <a:noFill/>
          </a:ln>
        </p:spPr>
      </p:pic>
      <p:sp>
        <p:nvSpPr>
          <p:cNvPr id="301" name="Shape 301"/>
          <p:cNvSpPr txBox="1">
            <a:spLocks noGrp="1"/>
          </p:cNvSpPr>
          <p:nvPr>
            <p:ph type="body" idx="2"/>
          </p:nvPr>
        </p:nvSpPr>
        <p:spPr>
          <a:xfrm>
            <a:off x="4399878" y="1470525"/>
            <a:ext cx="4008965"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a:t>
            </a:r>
            <a:r>
              <a:rPr lang="en-US" sz="1800" b="0" i="0" u="none" strike="noStrike" cap="none" baseline="30000">
                <a:solidFill>
                  <a:srgbClr val="595959"/>
                </a:solidFill>
                <a:latin typeface="Rockwell"/>
                <a:ea typeface="Rockwell"/>
                <a:cs typeface="Rockwell"/>
                <a:sym typeface="Rockwell"/>
              </a:rPr>
              <a:t>st</a:t>
            </a:r>
            <a:r>
              <a:rPr lang="en-US" sz="1800" b="0" i="0" u="none" strike="noStrike" cap="none">
                <a:solidFill>
                  <a:srgbClr val="595959"/>
                </a:solidFill>
                <a:latin typeface="Rockwell"/>
                <a:ea typeface="Rockwell"/>
                <a:cs typeface="Rockwell"/>
                <a:sym typeface="Rockwell"/>
              </a:rPr>
              <a:t> Ionization Energy Energy (IE) indicates the strength of the coulombic attraction of the outermost, easiest to remove, electron to the nucleus:</a:t>
            </a:r>
          </a:p>
          <a:p>
            <a:pPr marL="0" marR="0" lvl="0" indent="0" algn="ctr" rtl="0">
              <a:spcBef>
                <a:spcPts val="80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X(g) + IE             X</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(g) + e</a:t>
            </a:r>
            <a:r>
              <a:rPr lang="en-US" sz="1800" b="0" i="0" u="none" strike="noStrike" cap="none" baseline="30000">
                <a:solidFill>
                  <a:srgbClr val="595959"/>
                </a:solidFill>
                <a:latin typeface="Rockwell"/>
                <a:ea typeface="Rockwell"/>
                <a:cs typeface="Rockwell"/>
                <a:sym typeface="Rockwell"/>
              </a:rPr>
              <a:t>–</a:t>
            </a:r>
          </a:p>
          <a:p>
            <a:pPr marL="457200" marR="0" lvl="1" indent="-228600" algn="l" rtl="0">
              <a:spcBef>
                <a:spcPts val="60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1</a:t>
            </a:r>
            <a:r>
              <a:rPr lang="en-US" sz="1800" b="0" i="0" u="none" strike="noStrike" cap="none" baseline="30000">
                <a:solidFill>
                  <a:srgbClr val="595959"/>
                </a:solidFill>
                <a:latin typeface="Rockwell"/>
                <a:ea typeface="Rockwell"/>
                <a:cs typeface="Rockwell"/>
                <a:sym typeface="Rockwell"/>
              </a:rPr>
              <a:t>st</a:t>
            </a:r>
            <a:r>
              <a:rPr lang="en-US" sz="1800" b="0" i="0" u="none" strike="noStrike" cap="none">
                <a:solidFill>
                  <a:srgbClr val="595959"/>
                </a:solidFill>
                <a:latin typeface="Rockwell"/>
                <a:ea typeface="Rockwell"/>
                <a:cs typeface="Rockwell"/>
                <a:sym typeface="Rockwell"/>
              </a:rPr>
              <a:t> IE generally increases across a period and decreases down a group</a:t>
            </a:r>
          </a:p>
          <a:p>
            <a:pPr marL="685800" marR="0" lvl="2" indent="-228600" algn="l" rtl="0">
              <a:spcBef>
                <a:spcPts val="6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IE generally increases as #protons increases in same energy level</a:t>
            </a:r>
          </a:p>
          <a:p>
            <a:pPr marL="685800" marR="0" lvl="2" indent="-228600" algn="l" rtl="0">
              <a:spcBef>
                <a:spcPts val="6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IE decreases as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in higher energy level: increased shielding,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farther from nucleus</a:t>
            </a:r>
          </a:p>
        </p:txBody>
      </p:sp>
      <p:sp>
        <p:nvSpPr>
          <p:cNvPr id="302" name="Shape 30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303" name="Shape 303"/>
          <p:cNvSpPr txBox="1"/>
          <p:nvPr/>
        </p:nvSpPr>
        <p:spPr>
          <a:xfrm>
            <a:off x="0" y="6183630"/>
            <a:ext cx="9144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1.6:  The student is able to analyze data relating to electron energies for patterns and relationships.													</a:t>
            </a:r>
          </a:p>
        </p:txBody>
      </p:sp>
      <p:sp>
        <p:nvSpPr>
          <p:cNvPr id="304" name="Shape 30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305" name="Shape 30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cxnSp>
        <p:nvCxnSpPr>
          <p:cNvPr id="306" name="Shape 306"/>
          <p:cNvCxnSpPr/>
          <p:nvPr/>
        </p:nvCxnSpPr>
        <p:spPr>
          <a:xfrm>
            <a:off x="6107544" y="3151908"/>
            <a:ext cx="519545" cy="0"/>
          </a:xfrm>
          <a:prstGeom prst="straightConnector1">
            <a:avLst/>
          </a:prstGeom>
          <a:noFill/>
          <a:ln w="25400" cap="flat" cmpd="sng">
            <a:solidFill>
              <a:schemeClr val="dk1"/>
            </a:solidFill>
            <a:prstDash val="solid"/>
            <a:round/>
            <a:headEnd type="none" w="med" len="med"/>
            <a:tailEnd type="stealth" w="med" len="med"/>
          </a:ln>
        </p:spPr>
      </p:cxnSp>
      <p:pic>
        <p:nvPicPr>
          <p:cNvPr id="307" name="Shape 307" descr="General IE Trends Question.png"/>
          <p:cNvPicPr preferRelativeResize="0"/>
          <p:nvPr/>
        </p:nvPicPr>
        <p:blipFill rotWithShape="1">
          <a:blip r:embed="rId6">
            <a:alphaModFix/>
          </a:blip>
          <a:srcRect/>
          <a:stretch/>
        </p:blipFill>
        <p:spPr>
          <a:xfrm>
            <a:off x="1238053" y="1816853"/>
            <a:ext cx="6859529" cy="3266150"/>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08" name="Shape 308"/>
          <p:cNvSpPr/>
          <p:nvPr/>
        </p:nvSpPr>
        <p:spPr>
          <a:xfrm>
            <a:off x="1214699" y="3493042"/>
            <a:ext cx="6840087" cy="1589963"/>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par>
                                <p:cTn id="8" presetID="10" presetClass="entr" presetSubtype="0"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500"/>
                                        <p:tgtEl>
                                          <p:spTgt spid="30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08"/>
                                        </p:tgtEl>
                                      </p:cBhvr>
                                    </p:animEffect>
                                    <p:set>
                                      <p:cBhvr>
                                        <p:cTn id="15" dur="1" fill="hold">
                                          <p:stCondLst>
                                            <p:cond delay="2000"/>
                                          </p:stCondLst>
                                        </p:cTn>
                                        <p:tgtEl>
                                          <p:spTgt spid="3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Shape 1236"/>
          <p:cNvSpPr txBox="1">
            <a:spLocks noGrp="1"/>
          </p:cNvSpPr>
          <p:nvPr>
            <p:ph type="title"/>
          </p:nvPr>
        </p:nvSpPr>
        <p:spPr>
          <a:xfrm>
            <a:off x="230762" y="911083"/>
            <a:ext cx="7556312" cy="439397"/>
          </a:xfrm>
          <a:prstGeom prst="rect">
            <a:avLst/>
          </a:prstGeom>
          <a:noFill/>
          <a:ln>
            <a:noFill/>
          </a:ln>
        </p:spPr>
        <p:txBody>
          <a:bodyPr lIns="91425" tIns="45700" rIns="91425" bIns="45700" anchor="t" anchorCtr="0">
            <a:noAutofit/>
          </a:bodyPr>
          <a:lstStyle/>
          <a:p>
            <a:pPr lvl="1" indent="0" algn="l" rtl="0">
              <a:spcBef>
                <a:spcPts val="0"/>
              </a:spcBef>
              <a:buSzPct val="25000"/>
              <a:buNone/>
            </a:pPr>
            <a:r>
              <a:rPr lang="en-US" sz="1400">
                <a:latin typeface="Rockwell"/>
                <a:ea typeface="Rockwell"/>
                <a:cs typeface="Rockwell"/>
                <a:sym typeface="Rockwell"/>
              </a:rPr>
              <a:t>Draw and label axes for the energy profiles below.  Match the curves with the appropriate description.</a:t>
            </a:r>
          </a:p>
        </p:txBody>
      </p:sp>
      <p:graphicFrame>
        <p:nvGraphicFramePr>
          <p:cNvPr id="1237" name="Shape 1237"/>
          <p:cNvGraphicFramePr/>
          <p:nvPr/>
        </p:nvGraphicFramePr>
        <p:xfrm>
          <a:off x="376719" y="1459341"/>
          <a:ext cx="3000000" cy="3000000"/>
        </p:xfrm>
        <a:graphic>
          <a:graphicData uri="http://schemas.openxmlformats.org/drawingml/2006/table">
            <a:tbl>
              <a:tblPr firstRow="1" firstCol="1" bandRow="1">
                <a:noFill/>
                <a:tableStyleId>{607D1C51-4ADC-4752-B98D-56E9545C2C9E}</a:tableStyleId>
              </a:tblPr>
              <a:tblGrid>
                <a:gridCol w="3718000">
                  <a:extLst>
                    <a:ext uri="{9D8B030D-6E8A-4147-A177-3AD203B41FA5}">
                      <a16:colId xmlns:a16="http://schemas.microsoft.com/office/drawing/2014/main" val="20000"/>
                    </a:ext>
                  </a:extLst>
                </a:gridCol>
                <a:gridCol w="3718000">
                  <a:extLst>
                    <a:ext uri="{9D8B030D-6E8A-4147-A177-3AD203B41FA5}">
                      <a16:colId xmlns:a16="http://schemas.microsoft.com/office/drawing/2014/main" val="20001"/>
                    </a:ext>
                  </a:extLst>
                </a:gridCol>
              </a:tblGrid>
              <a:tr h="517250">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a:pPr>
                      <a:r>
                        <a:rPr lang="en-US" sz="1400" b="1">
                          <a:solidFill>
                            <a:schemeClr val="dk1"/>
                          </a:solidFill>
                          <a:latin typeface="Rockwell"/>
                          <a:ea typeface="Rockwell"/>
                          <a:cs typeface="Rockwell"/>
                          <a:sym typeface="Rockwell"/>
                        </a:rPr>
                        <a:t>exothermic reaction with a 2 step mechanism where   the first step is slow.</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startAt="4"/>
                      </a:pPr>
                      <a:r>
                        <a:rPr lang="en-US" sz="1400" b="1">
                          <a:solidFill>
                            <a:schemeClr val="dk1"/>
                          </a:solidFill>
                          <a:latin typeface="Rockwell"/>
                          <a:ea typeface="Rockwell"/>
                          <a:cs typeface="Rockwell"/>
                          <a:sym typeface="Rockwell"/>
                        </a:rPr>
                        <a:t>endothermic reaction with a 2 step mechanism where the first step is slow.</a:t>
                      </a:r>
                    </a:p>
                  </a:txBody>
                  <a:tcPr marL="35850" marR="35850" marT="0" marB="0"/>
                </a:tc>
                <a:extLst>
                  <a:ext uri="{0D108BD9-81ED-4DB2-BD59-A6C34878D82A}">
                    <a16:rowId xmlns:a16="http://schemas.microsoft.com/office/drawing/2014/main" val="10000"/>
                  </a:ext>
                </a:extLst>
              </a:tr>
              <a:tr h="510750">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startAt="2"/>
                      </a:pPr>
                      <a:r>
                        <a:rPr lang="en-US" sz="1400" b="1">
                          <a:solidFill>
                            <a:schemeClr val="dk1"/>
                          </a:solidFill>
                          <a:latin typeface="Rockwell"/>
                          <a:ea typeface="Rockwell"/>
                          <a:cs typeface="Rockwell"/>
                          <a:sym typeface="Rockwell"/>
                        </a:rPr>
                        <a:t>endothermic reaction with a 2 step mechanism where the second step is slow</a:t>
                      </a:r>
                      <a:r>
                        <a:rPr lang="en-US" sz="1400" b="1">
                          <a:latin typeface="Rockwell"/>
                          <a:ea typeface="Rockwell"/>
                          <a:cs typeface="Rockwell"/>
                          <a:sym typeface="Rockwell"/>
                        </a:rPr>
                        <a:t>.</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startAt="5"/>
                      </a:pPr>
                      <a:r>
                        <a:rPr lang="en-US" sz="1400" b="1">
                          <a:solidFill>
                            <a:schemeClr val="dk1"/>
                          </a:solidFill>
                          <a:latin typeface="Rockwell"/>
                          <a:ea typeface="Rockwell"/>
                          <a:cs typeface="Rockwell"/>
                          <a:sym typeface="Rockwell"/>
                        </a:rPr>
                        <a:t>exothermic reaction with a 1 step mechanism.</a:t>
                      </a:r>
                    </a:p>
                  </a:txBody>
                  <a:tcPr marL="35850" marR="35850" marT="0" marB="0"/>
                </a:tc>
                <a:extLst>
                  <a:ext uri="{0D108BD9-81ED-4DB2-BD59-A6C34878D82A}">
                    <a16:rowId xmlns:a16="http://schemas.microsoft.com/office/drawing/2014/main" val="10001"/>
                  </a:ext>
                </a:extLst>
              </a:tr>
              <a:tr h="531575">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startAt="3"/>
                      </a:pPr>
                      <a:r>
                        <a:rPr lang="en-US" sz="1400" b="1">
                          <a:solidFill>
                            <a:schemeClr val="dk1"/>
                          </a:solidFill>
                          <a:latin typeface="Rockwell"/>
                          <a:ea typeface="Rockwell"/>
                          <a:cs typeface="Rockwell"/>
                          <a:sym typeface="Rockwell"/>
                        </a:rPr>
                        <a:t>exothermic reaction with a 2 step mechanism where   the second step is slow.</a:t>
                      </a:r>
                    </a:p>
                  </a:txBody>
                  <a:tcPr marL="35850" marR="35850" marT="0" marB="0"/>
                </a:tc>
                <a:tc>
                  <a:txBody>
                    <a:bodyPr/>
                    <a:lstStyle/>
                    <a:p>
                      <a:pPr marL="228600" marR="0" lvl="0" indent="-228600" algn="l" rtl="0">
                        <a:lnSpc>
                          <a:spcPct val="115000"/>
                        </a:lnSpc>
                        <a:spcBef>
                          <a:spcPts val="0"/>
                        </a:spcBef>
                        <a:spcAft>
                          <a:spcPts val="0"/>
                        </a:spcAft>
                        <a:buClr>
                          <a:schemeClr val="dk1"/>
                        </a:buClr>
                        <a:buSzPct val="100000"/>
                        <a:buFont typeface="Rockwell"/>
                        <a:buAutoNum type="alphaUcPeriod" startAt="6"/>
                      </a:pPr>
                      <a:r>
                        <a:rPr lang="en-US" sz="1400" b="1">
                          <a:solidFill>
                            <a:schemeClr val="dk1"/>
                          </a:solidFill>
                          <a:latin typeface="Rockwell"/>
                          <a:ea typeface="Rockwell"/>
                          <a:cs typeface="Rockwell"/>
                          <a:sym typeface="Rockwell"/>
                        </a:rPr>
                        <a:t>endothermic reaction with a 1 step mechanism.</a:t>
                      </a:r>
                    </a:p>
                  </a:txBody>
                  <a:tcPr marL="35850" marR="35850" marT="0" marB="0"/>
                </a:tc>
                <a:extLst>
                  <a:ext uri="{0D108BD9-81ED-4DB2-BD59-A6C34878D82A}">
                    <a16:rowId xmlns:a16="http://schemas.microsoft.com/office/drawing/2014/main" val="10002"/>
                  </a:ext>
                </a:extLst>
              </a:tr>
            </a:tbl>
          </a:graphicData>
        </a:graphic>
      </p:graphicFrame>
      <p:sp>
        <p:nvSpPr>
          <p:cNvPr id="1238" name="Shape 1238"/>
          <p:cNvSpPr/>
          <p:nvPr/>
        </p:nvSpPr>
        <p:spPr>
          <a:xfrm>
            <a:off x="147781" y="6488667"/>
            <a:ext cx="8599054"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LO 4.7  Cont.                                </a:t>
            </a:r>
            <a:r>
              <a:rPr lang="en-US" sz="1100">
                <a:solidFill>
                  <a:schemeClr val="dk1"/>
                </a:solidFill>
                <a:latin typeface="Rockwell"/>
                <a:ea typeface="Rockwell"/>
                <a:cs typeface="Rockwell"/>
                <a:sym typeface="Rockwell"/>
              </a:rPr>
              <a:t>Dena K. Leggett, PhD Advanced Chemistry Teacher Allen High School Copyright 2015     </a:t>
            </a:r>
          </a:p>
        </p:txBody>
      </p:sp>
      <p:sp>
        <p:nvSpPr>
          <p:cNvPr id="1239" name="Shape 1239"/>
          <p:cNvSpPr txBox="1"/>
          <p:nvPr/>
        </p:nvSpPr>
        <p:spPr>
          <a:xfrm>
            <a:off x="822036" y="299857"/>
            <a:ext cx="654538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Reaction Mechanisms and Energy Profiles – Practice Problem</a:t>
            </a:r>
          </a:p>
        </p:txBody>
      </p:sp>
      <p:sp>
        <p:nvSpPr>
          <p:cNvPr id="1240" name="Shape 1240"/>
          <p:cNvSpPr/>
          <p:nvPr/>
        </p:nvSpPr>
        <p:spPr>
          <a:xfrm>
            <a:off x="1549978" y="3967019"/>
            <a:ext cx="666749" cy="622934"/>
          </a:xfrm>
          <a:custGeom>
            <a:avLst/>
            <a:gdLst/>
            <a:ahLst/>
            <a:cxnLst/>
            <a:rect l="0" t="0" r="0" b="0"/>
            <a:pathLst>
              <a:path w="120000" h="120000" extrusionOk="0">
                <a:moveTo>
                  <a:pt x="0" y="111986"/>
                </a:moveTo>
                <a:cubicBezTo>
                  <a:pt x="10142" y="119471"/>
                  <a:pt x="20285" y="126957"/>
                  <a:pt x="29142" y="108319"/>
                </a:cubicBezTo>
                <a:cubicBezTo>
                  <a:pt x="37999" y="89682"/>
                  <a:pt x="46000" y="4439"/>
                  <a:pt x="53142" y="161"/>
                </a:cubicBezTo>
                <a:cubicBezTo>
                  <a:pt x="60285" y="-4115"/>
                  <a:pt x="65428" y="77766"/>
                  <a:pt x="72000" y="82655"/>
                </a:cubicBezTo>
                <a:cubicBezTo>
                  <a:pt x="78571" y="87543"/>
                  <a:pt x="86571" y="27659"/>
                  <a:pt x="92571" y="29492"/>
                </a:cubicBezTo>
                <a:cubicBezTo>
                  <a:pt x="98571" y="31325"/>
                  <a:pt x="103428" y="81738"/>
                  <a:pt x="108000" y="93654"/>
                </a:cubicBezTo>
                <a:cubicBezTo>
                  <a:pt x="112571" y="105569"/>
                  <a:pt x="117714" y="99764"/>
                  <a:pt x="120000" y="100987"/>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1" name="Shape 1241"/>
          <p:cNvSpPr/>
          <p:nvPr/>
        </p:nvSpPr>
        <p:spPr>
          <a:xfrm>
            <a:off x="3774585" y="3648432"/>
            <a:ext cx="914400" cy="1102360"/>
          </a:xfrm>
          <a:custGeom>
            <a:avLst/>
            <a:gdLst/>
            <a:ahLst/>
            <a:cxnLst/>
            <a:rect l="0" t="0" r="0" b="0"/>
            <a:pathLst>
              <a:path w="120000" h="120000" extrusionOk="0">
                <a:moveTo>
                  <a:pt x="0" y="56111"/>
                </a:moveTo>
                <a:cubicBezTo>
                  <a:pt x="10104" y="56888"/>
                  <a:pt x="20208" y="57666"/>
                  <a:pt x="27500" y="50927"/>
                </a:cubicBezTo>
                <a:cubicBezTo>
                  <a:pt x="34791" y="44189"/>
                  <a:pt x="38333" y="9632"/>
                  <a:pt x="43750" y="15680"/>
                </a:cubicBezTo>
                <a:cubicBezTo>
                  <a:pt x="49166" y="21727"/>
                  <a:pt x="53750" y="89803"/>
                  <a:pt x="60000" y="87212"/>
                </a:cubicBezTo>
                <a:cubicBezTo>
                  <a:pt x="66250" y="84620"/>
                  <a:pt x="74375" y="-3843"/>
                  <a:pt x="81250" y="129"/>
                </a:cubicBezTo>
                <a:cubicBezTo>
                  <a:pt x="88124" y="4103"/>
                  <a:pt x="94791" y="92222"/>
                  <a:pt x="101250" y="111056"/>
                </a:cubicBezTo>
                <a:cubicBezTo>
                  <a:pt x="107708" y="129889"/>
                  <a:pt x="120000" y="113129"/>
                  <a:pt x="120000" y="113129"/>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2" name="Shape 1242"/>
          <p:cNvSpPr/>
          <p:nvPr/>
        </p:nvSpPr>
        <p:spPr>
          <a:xfrm>
            <a:off x="6337444" y="3877310"/>
            <a:ext cx="647700" cy="809624"/>
          </a:xfrm>
          <a:custGeom>
            <a:avLst/>
            <a:gdLst/>
            <a:ahLst/>
            <a:cxnLst/>
            <a:rect l="0" t="0" r="0" b="0"/>
            <a:pathLst>
              <a:path w="120000" h="120000" extrusionOk="0">
                <a:moveTo>
                  <a:pt x="0" y="115834"/>
                </a:moveTo>
                <a:cubicBezTo>
                  <a:pt x="12646" y="120538"/>
                  <a:pt x="25294" y="125241"/>
                  <a:pt x="37058" y="105956"/>
                </a:cubicBezTo>
                <a:cubicBezTo>
                  <a:pt x="48823" y="86671"/>
                  <a:pt x="60294" y="3652"/>
                  <a:pt x="70588" y="125"/>
                </a:cubicBezTo>
                <a:cubicBezTo>
                  <a:pt x="80882" y="-3402"/>
                  <a:pt x="90588" y="68563"/>
                  <a:pt x="98823" y="84790"/>
                </a:cubicBezTo>
                <a:cubicBezTo>
                  <a:pt x="107058" y="101017"/>
                  <a:pt x="116470" y="95844"/>
                  <a:pt x="120000" y="9749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3" name="Shape 1243"/>
          <p:cNvSpPr/>
          <p:nvPr/>
        </p:nvSpPr>
        <p:spPr>
          <a:xfrm>
            <a:off x="6337444" y="5269519"/>
            <a:ext cx="904875" cy="857250"/>
          </a:xfrm>
          <a:custGeom>
            <a:avLst/>
            <a:gdLst/>
            <a:ahLst/>
            <a:cxnLst/>
            <a:rect l="0" t="0" r="0" b="0"/>
            <a:pathLst>
              <a:path w="120000" h="120000" extrusionOk="0">
                <a:moveTo>
                  <a:pt x="0" y="78679"/>
                </a:moveTo>
                <a:cubicBezTo>
                  <a:pt x="9789" y="83233"/>
                  <a:pt x="19579" y="87787"/>
                  <a:pt x="27789" y="74680"/>
                </a:cubicBezTo>
                <a:cubicBezTo>
                  <a:pt x="35999" y="61573"/>
                  <a:pt x="42526" y="1814"/>
                  <a:pt x="49263" y="37"/>
                </a:cubicBezTo>
                <a:cubicBezTo>
                  <a:pt x="56000" y="-1739"/>
                  <a:pt x="61684" y="59796"/>
                  <a:pt x="68210" y="64017"/>
                </a:cubicBezTo>
                <a:cubicBezTo>
                  <a:pt x="74736" y="68238"/>
                  <a:pt x="82947" y="17809"/>
                  <a:pt x="88421" y="25363"/>
                </a:cubicBezTo>
                <a:cubicBezTo>
                  <a:pt x="93894" y="32916"/>
                  <a:pt x="95789" y="93563"/>
                  <a:pt x="101052" y="109336"/>
                </a:cubicBezTo>
                <a:cubicBezTo>
                  <a:pt x="106315" y="125109"/>
                  <a:pt x="117052" y="117556"/>
                  <a:pt x="120000" y="12000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4" name="Shape 1244"/>
          <p:cNvSpPr/>
          <p:nvPr/>
        </p:nvSpPr>
        <p:spPr>
          <a:xfrm>
            <a:off x="1661102" y="5160241"/>
            <a:ext cx="704850" cy="978535"/>
          </a:xfrm>
          <a:custGeom>
            <a:avLst/>
            <a:gdLst/>
            <a:ahLst/>
            <a:cxnLst/>
            <a:rect l="0" t="0" r="0" b="0"/>
            <a:pathLst>
              <a:path w="120000" h="120000" extrusionOk="0">
                <a:moveTo>
                  <a:pt x="0" y="65024"/>
                </a:moveTo>
                <a:cubicBezTo>
                  <a:pt x="9864" y="65706"/>
                  <a:pt x="19729" y="66387"/>
                  <a:pt x="29189" y="55681"/>
                </a:cubicBezTo>
                <a:cubicBezTo>
                  <a:pt x="38648" y="44976"/>
                  <a:pt x="46756" y="-6994"/>
                  <a:pt x="56756" y="791"/>
                </a:cubicBezTo>
                <a:cubicBezTo>
                  <a:pt x="66756" y="8577"/>
                  <a:pt x="78648" y="82543"/>
                  <a:pt x="89189" y="102397"/>
                </a:cubicBezTo>
                <a:cubicBezTo>
                  <a:pt x="99729" y="122251"/>
                  <a:pt x="120000" y="119915"/>
                  <a:pt x="120000" y="119915"/>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5" name="Shape 1245"/>
          <p:cNvSpPr/>
          <p:nvPr/>
        </p:nvSpPr>
        <p:spPr>
          <a:xfrm>
            <a:off x="3846023" y="5176173"/>
            <a:ext cx="771524" cy="950594"/>
          </a:xfrm>
          <a:custGeom>
            <a:avLst/>
            <a:gdLst/>
            <a:ahLst/>
            <a:cxnLst/>
            <a:rect l="0" t="0" r="0" b="0"/>
            <a:pathLst>
              <a:path w="120000" h="120000" extrusionOk="0">
                <a:moveTo>
                  <a:pt x="0" y="119153"/>
                </a:moveTo>
                <a:cubicBezTo>
                  <a:pt x="10864" y="120455"/>
                  <a:pt x="21728" y="121757"/>
                  <a:pt x="29629" y="110741"/>
                </a:cubicBezTo>
                <a:cubicBezTo>
                  <a:pt x="37530" y="99725"/>
                  <a:pt x="41728" y="53659"/>
                  <a:pt x="47407" y="53058"/>
                </a:cubicBezTo>
                <a:cubicBezTo>
                  <a:pt x="53086" y="52457"/>
                  <a:pt x="57283" y="115948"/>
                  <a:pt x="63703" y="107136"/>
                </a:cubicBezTo>
                <a:cubicBezTo>
                  <a:pt x="70123" y="98323"/>
                  <a:pt x="79753" y="4388"/>
                  <a:pt x="85925" y="182"/>
                </a:cubicBezTo>
                <a:cubicBezTo>
                  <a:pt x="92098" y="-4023"/>
                  <a:pt x="95061" y="65876"/>
                  <a:pt x="100740" y="81899"/>
                </a:cubicBezTo>
                <a:cubicBezTo>
                  <a:pt x="106419" y="97922"/>
                  <a:pt x="116790" y="94317"/>
                  <a:pt x="119999" y="96320"/>
                </a:cubicBezTo>
              </a:path>
            </a:pathLst>
          </a:custGeom>
          <a:noFill/>
          <a:ln w="25400" cap="flat" cmpd="sng">
            <a:solidFill>
              <a:srgbClr val="4A254A"/>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lt1"/>
              </a:solidFill>
              <a:latin typeface="Rockwell"/>
              <a:ea typeface="Rockwell"/>
              <a:cs typeface="Rockwell"/>
              <a:sym typeface="Rockwell"/>
            </a:endParaRPr>
          </a:p>
        </p:txBody>
      </p:sp>
      <p:sp>
        <p:nvSpPr>
          <p:cNvPr id="1246" name="Shape 1246"/>
          <p:cNvSpPr txBox="1"/>
          <p:nvPr/>
        </p:nvSpPr>
        <p:spPr>
          <a:xfrm>
            <a:off x="5685005" y="5548291"/>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A</a:t>
            </a:r>
          </a:p>
        </p:txBody>
      </p:sp>
      <p:sp>
        <p:nvSpPr>
          <p:cNvPr id="1247" name="Shape 1247"/>
          <p:cNvSpPr txBox="1"/>
          <p:nvPr/>
        </p:nvSpPr>
        <p:spPr>
          <a:xfrm>
            <a:off x="5667128" y="4167844"/>
            <a:ext cx="32573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F</a:t>
            </a:r>
          </a:p>
        </p:txBody>
      </p:sp>
      <p:sp>
        <p:nvSpPr>
          <p:cNvPr id="1248" name="Shape 1248"/>
          <p:cNvSpPr txBox="1"/>
          <p:nvPr/>
        </p:nvSpPr>
        <p:spPr>
          <a:xfrm>
            <a:off x="3076208" y="5507912"/>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B</a:t>
            </a:r>
          </a:p>
        </p:txBody>
      </p:sp>
      <p:sp>
        <p:nvSpPr>
          <p:cNvPr id="1249" name="Shape 1249"/>
          <p:cNvSpPr txBox="1"/>
          <p:nvPr/>
        </p:nvSpPr>
        <p:spPr>
          <a:xfrm>
            <a:off x="3085040" y="4137589"/>
            <a:ext cx="3513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C</a:t>
            </a:r>
          </a:p>
        </p:txBody>
      </p:sp>
      <p:sp>
        <p:nvSpPr>
          <p:cNvPr id="1250" name="Shape 1250"/>
          <p:cNvSpPr txBox="1"/>
          <p:nvPr/>
        </p:nvSpPr>
        <p:spPr>
          <a:xfrm>
            <a:off x="939219" y="4116855"/>
            <a:ext cx="351378"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D</a:t>
            </a:r>
          </a:p>
        </p:txBody>
      </p:sp>
      <p:sp>
        <p:nvSpPr>
          <p:cNvPr id="1251" name="Shape 1251"/>
          <p:cNvSpPr txBox="1"/>
          <p:nvPr/>
        </p:nvSpPr>
        <p:spPr>
          <a:xfrm>
            <a:off x="933186" y="5486400"/>
            <a:ext cx="33855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E</a:t>
            </a:r>
          </a:p>
        </p:txBody>
      </p:sp>
      <p:grpSp>
        <p:nvGrpSpPr>
          <p:cNvPr id="1252" name="Shape 1252"/>
          <p:cNvGrpSpPr/>
          <p:nvPr/>
        </p:nvGrpSpPr>
        <p:grpSpPr>
          <a:xfrm>
            <a:off x="1228250" y="3898822"/>
            <a:ext cx="1373246" cy="1185116"/>
            <a:chOff x="788062" y="1985962"/>
            <a:chExt cx="1373246" cy="1185116"/>
          </a:xfrm>
        </p:grpSpPr>
        <p:cxnSp>
          <p:nvCxnSpPr>
            <p:cNvPr id="1253" name="Shape 1253"/>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54" name="Shape 1254"/>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55" name="Shape 1255"/>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56" name="Shape 1256"/>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grpSp>
        <p:nvGrpSpPr>
          <p:cNvPr id="1257" name="Shape 1257"/>
          <p:cNvGrpSpPr/>
          <p:nvPr/>
        </p:nvGrpSpPr>
        <p:grpSpPr>
          <a:xfrm>
            <a:off x="3414251" y="3877310"/>
            <a:ext cx="1373246" cy="1185116"/>
            <a:chOff x="788062" y="1985962"/>
            <a:chExt cx="1373246" cy="1185116"/>
          </a:xfrm>
        </p:grpSpPr>
        <p:cxnSp>
          <p:nvCxnSpPr>
            <p:cNvPr id="1258" name="Shape 1258"/>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59" name="Shape 1259"/>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60" name="Shape 1260"/>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61" name="Shape 1261"/>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grpSp>
        <p:nvGrpSpPr>
          <p:cNvPr id="1262" name="Shape 1262"/>
          <p:cNvGrpSpPr/>
          <p:nvPr/>
        </p:nvGrpSpPr>
        <p:grpSpPr>
          <a:xfrm>
            <a:off x="6023560" y="3846160"/>
            <a:ext cx="1373246" cy="1185116"/>
            <a:chOff x="788062" y="1985962"/>
            <a:chExt cx="1373246" cy="1185116"/>
          </a:xfrm>
        </p:grpSpPr>
        <p:cxnSp>
          <p:nvCxnSpPr>
            <p:cNvPr id="1263" name="Shape 1263"/>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64" name="Shape 1264"/>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65" name="Shape 1265"/>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66" name="Shape 1266"/>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grpSp>
        <p:nvGrpSpPr>
          <p:cNvPr id="1267" name="Shape 1267"/>
          <p:cNvGrpSpPr/>
          <p:nvPr/>
        </p:nvGrpSpPr>
        <p:grpSpPr>
          <a:xfrm>
            <a:off x="1259771" y="5263173"/>
            <a:ext cx="1373246" cy="1185116"/>
            <a:chOff x="788062" y="1985962"/>
            <a:chExt cx="1373246" cy="1185116"/>
          </a:xfrm>
        </p:grpSpPr>
        <p:cxnSp>
          <p:nvCxnSpPr>
            <p:cNvPr id="1268" name="Shape 1268"/>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69" name="Shape 1269"/>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70" name="Shape 1270"/>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71" name="Shape 1271"/>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grpSp>
        <p:nvGrpSpPr>
          <p:cNvPr id="1272" name="Shape 1272"/>
          <p:cNvGrpSpPr/>
          <p:nvPr/>
        </p:nvGrpSpPr>
        <p:grpSpPr>
          <a:xfrm>
            <a:off x="3414762" y="5263173"/>
            <a:ext cx="1373246" cy="1185116"/>
            <a:chOff x="788062" y="1985962"/>
            <a:chExt cx="1373246" cy="1185116"/>
          </a:xfrm>
        </p:grpSpPr>
        <p:cxnSp>
          <p:nvCxnSpPr>
            <p:cNvPr id="1273" name="Shape 1273"/>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74" name="Shape 1274"/>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75" name="Shape 1275"/>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76" name="Shape 1276"/>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grpSp>
        <p:nvGrpSpPr>
          <p:cNvPr id="1277" name="Shape 1277"/>
          <p:cNvGrpSpPr/>
          <p:nvPr/>
        </p:nvGrpSpPr>
        <p:grpSpPr>
          <a:xfrm>
            <a:off x="6023560" y="5303550"/>
            <a:ext cx="1373246" cy="1185116"/>
            <a:chOff x="788062" y="1985962"/>
            <a:chExt cx="1373246" cy="1185116"/>
          </a:xfrm>
        </p:grpSpPr>
        <p:cxnSp>
          <p:nvCxnSpPr>
            <p:cNvPr id="1278" name="Shape 1278"/>
            <p:cNvCxnSpPr/>
            <p:nvPr/>
          </p:nvCxnSpPr>
          <p:spPr>
            <a:xfrm rot="10800000" flipH="1">
              <a:off x="1062182" y="2946399"/>
              <a:ext cx="1099126" cy="9236"/>
            </a:xfrm>
            <a:prstGeom prst="straightConnector1">
              <a:avLst/>
            </a:prstGeom>
            <a:noFill/>
            <a:ln w="25400" cap="flat" cmpd="sng">
              <a:solidFill>
                <a:schemeClr val="accent1"/>
              </a:solidFill>
              <a:prstDash val="solid"/>
              <a:round/>
              <a:headEnd type="none" w="med" len="med"/>
              <a:tailEnd type="stealth" w="lg" len="lg"/>
            </a:ln>
          </p:spPr>
        </p:cxnSp>
        <p:cxnSp>
          <p:nvCxnSpPr>
            <p:cNvPr id="1279" name="Shape 1279"/>
            <p:cNvCxnSpPr/>
            <p:nvPr/>
          </p:nvCxnSpPr>
          <p:spPr>
            <a:xfrm rot="10800000">
              <a:off x="1062182" y="1985962"/>
              <a:ext cx="0" cy="969673"/>
            </a:xfrm>
            <a:prstGeom prst="straightConnector1">
              <a:avLst/>
            </a:prstGeom>
            <a:noFill/>
            <a:ln w="25400" cap="flat" cmpd="sng">
              <a:solidFill>
                <a:schemeClr val="accent1"/>
              </a:solidFill>
              <a:prstDash val="solid"/>
              <a:round/>
              <a:headEnd type="none" w="med" len="med"/>
              <a:tailEnd type="stealth" w="lg" len="lg"/>
            </a:ln>
          </p:spPr>
        </p:cxnSp>
        <p:sp>
          <p:nvSpPr>
            <p:cNvPr id="1280" name="Shape 1280"/>
            <p:cNvSpPr txBox="1"/>
            <p:nvPr/>
          </p:nvSpPr>
          <p:spPr>
            <a:xfrm>
              <a:off x="1003505" y="2955635"/>
              <a:ext cx="1005402"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Reaction pathway</a:t>
              </a:r>
            </a:p>
          </p:txBody>
        </p:sp>
        <p:sp>
          <p:nvSpPr>
            <p:cNvPr id="1281" name="Shape 1281"/>
            <p:cNvSpPr txBox="1"/>
            <p:nvPr/>
          </p:nvSpPr>
          <p:spPr>
            <a:xfrm rot="-5400000">
              <a:off x="424340" y="2492313"/>
              <a:ext cx="942887" cy="215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a:solidFill>
                    <a:schemeClr val="dk1"/>
                  </a:solidFill>
                  <a:latin typeface="Rockwell"/>
                  <a:ea typeface="Rockwell"/>
                  <a:cs typeface="Rockwell"/>
                  <a:sym typeface="Rockwell"/>
                </a:rPr>
                <a:t>Potential Energy</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Shape 1286"/>
          <p:cNvSpPr txBox="1">
            <a:spLocks noGrp="1"/>
          </p:cNvSpPr>
          <p:nvPr>
            <p:ph type="title"/>
          </p:nvPr>
        </p:nvSpPr>
        <p:spPr>
          <a:xfrm>
            <a:off x="498475" y="163263"/>
            <a:ext cx="6253307" cy="61125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Catalysts</a:t>
            </a:r>
          </a:p>
        </p:txBody>
      </p:sp>
      <p:sp>
        <p:nvSpPr>
          <p:cNvPr id="1287" name="Shape 1287"/>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88" name="Shape 1288"/>
          <p:cNvSpPr txBox="1"/>
          <p:nvPr/>
        </p:nvSpPr>
        <p:spPr>
          <a:xfrm>
            <a:off x="0" y="6319373"/>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289" name="Shape 1289"/>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290" name="Shape 1290"/>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291" name="Shape 1291" descr="C:\Users\Bonnie Buchak\Documents\Radnor15\3 AP Chemistry\REVIEW PP Project\5519202549bf9.png"/>
          <p:cNvPicPr preferRelativeResize="0"/>
          <p:nvPr/>
        </p:nvPicPr>
        <p:blipFill rotWithShape="1">
          <a:blip r:embed="rId5">
            <a:alphaModFix/>
          </a:blip>
          <a:srcRect/>
          <a:stretch/>
        </p:blipFill>
        <p:spPr>
          <a:xfrm>
            <a:off x="461791" y="3606880"/>
            <a:ext cx="3726995" cy="2476648"/>
          </a:xfrm>
          <a:prstGeom prst="rect">
            <a:avLst/>
          </a:prstGeom>
          <a:noFill/>
          <a:ln w="9525" cap="flat" cmpd="sng">
            <a:solidFill>
              <a:schemeClr val="accent1"/>
            </a:solidFill>
            <a:prstDash val="solid"/>
            <a:round/>
            <a:headEnd type="none" w="med" len="med"/>
            <a:tailEnd type="none" w="med" len="med"/>
          </a:ln>
        </p:spPr>
      </p:pic>
      <p:sp>
        <p:nvSpPr>
          <p:cNvPr id="1292" name="Shape 1292"/>
          <p:cNvSpPr txBox="1"/>
          <p:nvPr/>
        </p:nvSpPr>
        <p:spPr>
          <a:xfrm>
            <a:off x="1515850" y="6034848"/>
            <a:ext cx="1473480"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Iron based catalyst</a:t>
            </a:r>
          </a:p>
        </p:txBody>
      </p:sp>
      <p:sp>
        <p:nvSpPr>
          <p:cNvPr id="1293" name="Shape 1293"/>
          <p:cNvSpPr txBox="1"/>
          <p:nvPr/>
        </p:nvSpPr>
        <p:spPr>
          <a:xfrm>
            <a:off x="661766" y="774514"/>
            <a:ext cx="7196072" cy="132343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Rockwell"/>
              <a:buAutoNum type="alphaLcPeriod"/>
            </a:pPr>
            <a:r>
              <a:rPr lang="en-US" sz="1600">
                <a:solidFill>
                  <a:schemeClr val="dk1"/>
                </a:solidFill>
                <a:latin typeface="Rockwell"/>
                <a:ea typeface="Rockwell"/>
                <a:cs typeface="Rockwell"/>
                <a:sym typeface="Rockwell"/>
              </a:rPr>
              <a:t>A catalyst can stabilize a transition state, lowering </a:t>
            </a:r>
          </a:p>
          <a:p>
            <a:pPr marL="0" marR="0" lvl="0" indent="0" algn="l" rtl="0">
              <a:spcBef>
                <a:spcPts val="0"/>
              </a:spcBef>
              <a:buSzPct val="25000"/>
              <a:buNone/>
            </a:pPr>
            <a:r>
              <a:rPr lang="en-US" sz="1600">
                <a:solidFill>
                  <a:schemeClr val="dk1"/>
                </a:solidFill>
                <a:latin typeface="Rockwell"/>
                <a:ea typeface="Rockwell"/>
                <a:cs typeface="Rockwell"/>
                <a:sym typeface="Rockwell"/>
              </a:rPr>
              <a:t>      the activation energy.</a:t>
            </a:r>
          </a:p>
          <a:p>
            <a:pPr marL="0" marR="0" lvl="0" indent="0" algn="l" rtl="0">
              <a:spcBef>
                <a:spcPts val="0"/>
              </a:spcBef>
              <a:buNone/>
            </a:pPr>
            <a:endParaRPr sz="1600">
              <a:solidFill>
                <a:schemeClr val="dk1"/>
              </a:solidFill>
              <a:latin typeface="Rockwell"/>
              <a:ea typeface="Rockwell"/>
              <a:cs typeface="Rockwell"/>
              <a:sym typeface="Rockwell"/>
            </a:endParaRPr>
          </a:p>
          <a:p>
            <a:pPr marL="342900" marR="0" lvl="0" indent="-342900" algn="l" rtl="0">
              <a:spcBef>
                <a:spcPts val="0"/>
              </a:spcBef>
              <a:buClr>
                <a:schemeClr val="dk1"/>
              </a:buClr>
              <a:buSzPct val="100000"/>
              <a:buFont typeface="Rockwell"/>
              <a:buAutoNum type="alphaLcPeriod" startAt="2"/>
            </a:pPr>
            <a:r>
              <a:rPr lang="en-US" sz="1600">
                <a:solidFill>
                  <a:schemeClr val="dk1"/>
                </a:solidFill>
                <a:latin typeface="Rockwell"/>
                <a:ea typeface="Rockwell"/>
                <a:cs typeface="Rockwell"/>
                <a:sym typeface="Rockwell"/>
              </a:rPr>
              <a:t>A catalyst can participate in the formation of a new reaction intermediate, </a:t>
            </a:r>
          </a:p>
          <a:p>
            <a:pPr marL="0" marR="0" lvl="0" indent="0" algn="l" rtl="0">
              <a:spcBef>
                <a:spcPts val="0"/>
              </a:spcBef>
              <a:buSzPct val="25000"/>
              <a:buNone/>
            </a:pPr>
            <a:r>
              <a:rPr lang="en-US" sz="1600">
                <a:solidFill>
                  <a:schemeClr val="dk1"/>
                </a:solidFill>
                <a:latin typeface="Rockwell"/>
                <a:ea typeface="Rockwell"/>
                <a:cs typeface="Rockwell"/>
                <a:sym typeface="Rockwell"/>
              </a:rPr>
              <a:t>      providing a new reaction pathway.</a:t>
            </a:r>
          </a:p>
        </p:txBody>
      </p:sp>
      <p:sp>
        <p:nvSpPr>
          <p:cNvPr id="1294" name="Shape 1294"/>
          <p:cNvSpPr txBox="1"/>
          <p:nvPr/>
        </p:nvSpPr>
        <p:spPr>
          <a:xfrm>
            <a:off x="447818" y="2201826"/>
            <a:ext cx="824836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The rate of the Haber process for the synthesis of ammonia is increased</a:t>
            </a:r>
          </a:p>
          <a:p>
            <a:pPr marL="0" marR="0" lvl="0" indent="0" algn="l" rtl="0">
              <a:spcBef>
                <a:spcPts val="0"/>
              </a:spcBef>
              <a:buSzPct val="25000"/>
              <a:buNone/>
            </a:pPr>
            <a:r>
              <a:rPr lang="en-US" sz="1800">
                <a:solidFill>
                  <a:schemeClr val="dk1"/>
                </a:solidFill>
                <a:latin typeface="Rockwell"/>
                <a:ea typeface="Rockwell"/>
                <a:cs typeface="Rockwell"/>
                <a:sym typeface="Rockwell"/>
              </a:rPr>
              <a:t>by the use of a heterogeneous catalyst which provides a lower energy pathway.</a:t>
            </a:r>
          </a:p>
        </p:txBody>
      </p:sp>
      <p:pic>
        <p:nvPicPr>
          <p:cNvPr id="1295" name="Shape 1295" descr="C:\Users\Bonnie Buchak\Documents\Radnor15\3 AP Chemistry\REVIEW PP Project\5519202549bf8.png"/>
          <p:cNvPicPr preferRelativeResize="0"/>
          <p:nvPr/>
        </p:nvPicPr>
        <p:blipFill rotWithShape="1">
          <a:blip r:embed="rId6">
            <a:alphaModFix/>
          </a:blip>
          <a:srcRect/>
          <a:stretch/>
        </p:blipFill>
        <p:spPr>
          <a:xfrm>
            <a:off x="4674392" y="3606880"/>
            <a:ext cx="3488507" cy="2519479"/>
          </a:xfrm>
          <a:prstGeom prst="rect">
            <a:avLst/>
          </a:prstGeom>
          <a:noFill/>
          <a:ln w="9525" cap="flat" cmpd="sng">
            <a:solidFill>
              <a:schemeClr val="accent1"/>
            </a:solidFill>
            <a:prstDash val="solid"/>
            <a:round/>
            <a:headEnd type="none" w="med" len="med"/>
            <a:tailEnd type="none" w="med" len="med"/>
          </a:ln>
        </p:spPr>
      </p:pic>
      <p:pic>
        <p:nvPicPr>
          <p:cNvPr id="1296" name="Shape 1296" descr="C:\Users\Bonnie Buchak\Documents\Radnor15\3 AP Chemistry\REVIEW PP Project\image006.jpg"/>
          <p:cNvPicPr preferRelativeResize="0"/>
          <p:nvPr/>
        </p:nvPicPr>
        <p:blipFill rotWithShape="1">
          <a:blip r:embed="rId7">
            <a:alphaModFix/>
          </a:blip>
          <a:srcRect/>
          <a:stretch/>
        </p:blipFill>
        <p:spPr>
          <a:xfrm>
            <a:off x="5883592" y="250241"/>
            <a:ext cx="1736378" cy="1287592"/>
          </a:xfrm>
          <a:prstGeom prst="rect">
            <a:avLst/>
          </a:prstGeom>
          <a:noFill/>
          <a:ln>
            <a:noFill/>
          </a:ln>
        </p:spPr>
      </p:pic>
      <p:sp>
        <p:nvSpPr>
          <p:cNvPr id="1297" name="Shape 1297"/>
          <p:cNvSpPr txBox="1"/>
          <p:nvPr/>
        </p:nvSpPr>
        <p:spPr>
          <a:xfrm>
            <a:off x="1210554" y="3212644"/>
            <a:ext cx="594899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N</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(g)  + 2H</a:t>
            </a:r>
            <a:r>
              <a:rPr lang="en-US" sz="1800" baseline="-25000">
                <a:solidFill>
                  <a:schemeClr val="dk1"/>
                </a:solidFill>
                <a:latin typeface="Rockwell"/>
                <a:ea typeface="Rockwell"/>
                <a:cs typeface="Rockwell"/>
                <a:sym typeface="Rockwell"/>
              </a:rPr>
              <a:t>2</a:t>
            </a:r>
            <a:r>
              <a:rPr lang="en-US" sz="1800">
                <a:solidFill>
                  <a:schemeClr val="dk1"/>
                </a:solidFill>
                <a:latin typeface="Rockwell"/>
                <a:ea typeface="Rockwell"/>
                <a:cs typeface="Rockwell"/>
                <a:sym typeface="Rockwell"/>
              </a:rPr>
              <a:t> (g) → iron-based catalyst + 2NH</a:t>
            </a:r>
            <a:r>
              <a:rPr lang="en-US" sz="1800" baseline="-25000">
                <a:solidFill>
                  <a:schemeClr val="dk1"/>
                </a:solidFill>
                <a:latin typeface="Rockwell"/>
                <a:ea typeface="Rockwell"/>
                <a:cs typeface="Rockwell"/>
                <a:sym typeface="Rockwell"/>
              </a:rPr>
              <a:t>3 </a:t>
            </a:r>
            <a:r>
              <a:rPr lang="en-US" sz="1800">
                <a:solidFill>
                  <a:schemeClr val="dk1"/>
                </a:solidFill>
                <a:latin typeface="Rockwell"/>
                <a:ea typeface="Rockwell"/>
                <a:cs typeface="Rockwell"/>
                <a:sym typeface="Rockwell"/>
              </a:rPr>
              <a:t>(g)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Shape 130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03" name="Shape 1303"/>
          <p:cNvSpPr txBox="1"/>
          <p:nvPr/>
        </p:nvSpPr>
        <p:spPr>
          <a:xfrm>
            <a:off x="0" y="6245482"/>
            <a:ext cx="9144000" cy="738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p>
          <a:p>
            <a:pPr marL="0" marR="0" lvl="0" indent="0" algn="l" rtl="0">
              <a:spcBef>
                <a:spcPts val="0"/>
              </a:spcBef>
              <a:buSzPct val="25000"/>
              <a:buNone/>
            </a:pPr>
            <a:r>
              <a:rPr lang="en-US" sz="1800">
                <a:solidFill>
                  <a:schemeClr val="dk1"/>
                </a:solidFill>
                <a:latin typeface="Rockwell"/>
                <a:ea typeface="Rockwell"/>
                <a:cs typeface="Rockwell"/>
                <a:sym typeface="Rockwell"/>
              </a:rPr>
              <a:t>																	</a:t>
            </a:r>
          </a:p>
        </p:txBody>
      </p:sp>
      <p:sp>
        <p:nvSpPr>
          <p:cNvPr id="1304" name="Shape 130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05" name="Shape 1305"/>
          <p:cNvSpPr txBox="1">
            <a:spLocks noGrp="1"/>
          </p:cNvSpPr>
          <p:nvPr>
            <p:ph type="title"/>
          </p:nvPr>
        </p:nvSpPr>
        <p:spPr>
          <a:xfrm>
            <a:off x="498475" y="163513"/>
            <a:ext cx="7556500" cy="65852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Catalysts</a:t>
            </a:r>
          </a:p>
        </p:txBody>
      </p:sp>
      <p:sp>
        <p:nvSpPr>
          <p:cNvPr id="1306" name="Shape 1306"/>
          <p:cNvSpPr txBox="1"/>
          <p:nvPr/>
        </p:nvSpPr>
        <p:spPr>
          <a:xfrm>
            <a:off x="330167" y="1054140"/>
            <a:ext cx="7640034" cy="64633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Rockwell"/>
              <a:buAutoNum type="alphaLcPeriod"/>
            </a:pPr>
            <a:r>
              <a:rPr lang="en-US" sz="1800">
                <a:solidFill>
                  <a:schemeClr val="dk1"/>
                </a:solidFill>
                <a:latin typeface="Rockwell"/>
                <a:ea typeface="Rockwell"/>
                <a:cs typeface="Rockwell"/>
                <a:sym typeface="Rockwell"/>
              </a:rPr>
              <a:t>In acid-base catalysis, a reactant either gains or loses a proton, </a:t>
            </a:r>
          </a:p>
          <a:p>
            <a:pPr marL="0" marR="0" lvl="0" indent="0" algn="l" rtl="0">
              <a:spcBef>
                <a:spcPts val="0"/>
              </a:spcBef>
              <a:buSzPct val="25000"/>
              <a:buNone/>
            </a:pPr>
            <a:r>
              <a:rPr lang="en-US" sz="1800">
                <a:solidFill>
                  <a:schemeClr val="dk1"/>
                </a:solidFill>
                <a:latin typeface="Rockwell"/>
                <a:ea typeface="Rockwell"/>
                <a:cs typeface="Rockwell"/>
                <a:sym typeface="Rockwell"/>
              </a:rPr>
              <a:t>changing the rate of the reaction.</a:t>
            </a:r>
          </a:p>
        </p:txBody>
      </p:sp>
      <p:sp>
        <p:nvSpPr>
          <p:cNvPr id="1307" name="Shape 1307"/>
          <p:cNvSpPr txBox="1"/>
          <p:nvPr/>
        </p:nvSpPr>
        <p:spPr>
          <a:xfrm>
            <a:off x="336101" y="1774405"/>
            <a:ext cx="764003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b.  In surface catalysis, either a new reaction intermediate is formed or the probability of successful collisions is increased.</a:t>
            </a:r>
          </a:p>
        </p:txBody>
      </p:sp>
      <p:sp>
        <p:nvSpPr>
          <p:cNvPr id="1308" name="Shape 1308"/>
          <p:cNvSpPr txBox="1"/>
          <p:nvPr/>
        </p:nvSpPr>
        <p:spPr>
          <a:xfrm>
            <a:off x="336101" y="2530764"/>
            <a:ext cx="816135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p>
        </p:txBody>
      </p:sp>
      <p:pic>
        <p:nvPicPr>
          <p:cNvPr id="1309" name="Shape 1309" descr="14_20"/>
          <p:cNvPicPr preferRelativeResize="0"/>
          <p:nvPr/>
        </p:nvPicPr>
        <p:blipFill rotWithShape="1">
          <a:blip r:embed="rId4">
            <a:alphaModFix/>
          </a:blip>
          <a:srcRect b="4860"/>
          <a:stretch/>
        </p:blipFill>
        <p:spPr>
          <a:xfrm>
            <a:off x="3278621" y="3430094"/>
            <a:ext cx="4267199" cy="2692399"/>
          </a:xfrm>
          <a:prstGeom prst="rect">
            <a:avLst/>
          </a:prstGeom>
          <a:noFill/>
          <a:ln>
            <a:noFill/>
          </a:ln>
        </p:spPr>
      </p:pic>
      <p:sp>
        <p:nvSpPr>
          <p:cNvPr id="1310" name="Shape 1310"/>
          <p:cNvSpPr txBox="1"/>
          <p:nvPr/>
        </p:nvSpPr>
        <p:spPr>
          <a:xfrm>
            <a:off x="295563" y="4304144"/>
            <a:ext cx="2787942"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Homogeneous catalysis</a:t>
            </a:r>
          </a:p>
          <a:p>
            <a:pPr marL="0" marR="0" lvl="0" indent="0" algn="l" rtl="0">
              <a:spcBef>
                <a:spcPts val="0"/>
              </a:spcBef>
              <a:buSzPct val="25000"/>
              <a:buNone/>
            </a:pPr>
            <a:r>
              <a:rPr lang="en-US" sz="1600">
                <a:solidFill>
                  <a:schemeClr val="dk1"/>
                </a:solidFill>
                <a:latin typeface="Rockwell"/>
                <a:ea typeface="Rockwell"/>
                <a:cs typeface="Rockwell"/>
                <a:sym typeface="Rockwell"/>
              </a:rPr>
              <a:t>of the decomposition of H</a:t>
            </a:r>
            <a:r>
              <a:rPr lang="en-US" sz="800">
                <a:solidFill>
                  <a:schemeClr val="dk1"/>
                </a:solidFill>
                <a:latin typeface="Rockwell"/>
                <a:ea typeface="Rockwell"/>
                <a:cs typeface="Rockwell"/>
                <a:sym typeface="Rockwell"/>
              </a:rPr>
              <a:t>2</a:t>
            </a:r>
            <a:r>
              <a:rPr lang="en-US" sz="1600">
                <a:solidFill>
                  <a:schemeClr val="dk1"/>
                </a:solidFill>
                <a:latin typeface="Rockwell"/>
                <a:ea typeface="Rockwell"/>
                <a:cs typeface="Rockwell"/>
                <a:sym typeface="Rockwell"/>
              </a:rPr>
              <a:t>O</a:t>
            </a:r>
            <a:r>
              <a:rPr lang="en-US" sz="800">
                <a:solidFill>
                  <a:schemeClr val="dk1"/>
                </a:solidFill>
                <a:latin typeface="Rockwell"/>
                <a:ea typeface="Rockwell"/>
                <a:cs typeface="Rockwell"/>
                <a:sym typeface="Rockwell"/>
              </a:rPr>
              <a:t>2</a:t>
            </a:r>
          </a:p>
        </p:txBody>
      </p:sp>
      <p:sp>
        <p:nvSpPr>
          <p:cNvPr id="1311" name="Shape 1311"/>
          <p:cNvSpPr txBox="1"/>
          <p:nvPr/>
        </p:nvSpPr>
        <p:spPr>
          <a:xfrm>
            <a:off x="8139889"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312" name="Shape 1312"/>
          <p:cNvSpPr/>
          <p:nvPr/>
        </p:nvSpPr>
        <p:spPr>
          <a:xfrm>
            <a:off x="2622839" y="179876"/>
            <a:ext cx="512646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catalysts provide alternative mechanisms with lower activation energy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Shape 1317"/>
          <p:cNvSpPr txBox="1">
            <a:spLocks noGrp="1"/>
          </p:cNvSpPr>
          <p:nvPr>
            <p:ph type="title"/>
          </p:nvPr>
        </p:nvSpPr>
        <p:spPr>
          <a:xfrm>
            <a:off x="1296767" y="4207042"/>
            <a:ext cx="5638800" cy="1362075"/>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ckwell"/>
              <a:buNone/>
            </a:pPr>
            <a:r>
              <a:rPr lang="en-US" sz="4000" b="0" i="0" u="none" strike="noStrike" cap="none">
                <a:solidFill>
                  <a:schemeClr val="lt1"/>
                </a:solidFill>
                <a:latin typeface="Rockwell"/>
                <a:ea typeface="Rockwell"/>
                <a:cs typeface="Rockwell"/>
                <a:sym typeface="Rockwell"/>
              </a:rPr>
              <a:t>Big Idea #5</a:t>
            </a:r>
          </a:p>
        </p:txBody>
      </p:sp>
      <p:sp>
        <p:nvSpPr>
          <p:cNvPr id="1318" name="Shape 1318"/>
          <p:cNvSpPr txBox="1">
            <a:spLocks noGrp="1"/>
          </p:cNvSpPr>
          <p:nvPr>
            <p:ph type="body" idx="1"/>
          </p:nvPr>
        </p:nvSpPr>
        <p:spPr>
          <a:xfrm>
            <a:off x="1844851" y="5371180"/>
            <a:ext cx="6219371" cy="1500187"/>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5000" b="0" i="0" u="none" strike="noStrike" cap="none">
                <a:solidFill>
                  <a:schemeClr val="lt1"/>
                </a:solidFill>
                <a:latin typeface="Rockwell"/>
                <a:ea typeface="Rockwell"/>
                <a:cs typeface="Rockwell"/>
                <a:sym typeface="Rockwell"/>
              </a:rPr>
              <a:t>Thermochemistry</a:t>
            </a:r>
          </a:p>
        </p:txBody>
      </p:sp>
      <p:pic>
        <p:nvPicPr>
          <p:cNvPr id="1319" name="Shape 1319"/>
          <p:cNvPicPr preferRelativeResize="0"/>
          <p:nvPr/>
        </p:nvPicPr>
        <p:blipFill rotWithShape="1">
          <a:blip r:embed="rId3">
            <a:alphaModFix/>
          </a:blip>
          <a:srcRect l="14811" t="14300" r="16177" b="16131"/>
          <a:stretch/>
        </p:blipFill>
        <p:spPr>
          <a:xfrm>
            <a:off x="1823874" y="332141"/>
            <a:ext cx="6535680" cy="435791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Shape 1325"/>
          <p:cNvSpPr txBox="1">
            <a:spLocks noGrp="1"/>
          </p:cNvSpPr>
          <p:nvPr>
            <p:ph type="title"/>
          </p:nvPr>
        </p:nvSpPr>
        <p:spPr>
          <a:xfrm>
            <a:off x="528316" y="118316"/>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Bond Energy, Length &amp; Strength</a:t>
            </a:r>
          </a:p>
        </p:txBody>
      </p:sp>
      <p:sp>
        <p:nvSpPr>
          <p:cNvPr id="1326" name="Shape 1326"/>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27" name="Shape 1327"/>
          <p:cNvSpPr txBox="1"/>
          <p:nvPr/>
        </p:nvSpPr>
        <p:spPr>
          <a:xfrm>
            <a:off x="0" y="6263539"/>
            <a:ext cx="9144000" cy="88947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1400">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lang="en-US" sz="1800">
                <a:solidFill>
                  <a:schemeClr val="dk1"/>
                </a:solidFill>
                <a:latin typeface="Rockwell"/>
                <a:ea typeface="Rockwell"/>
                <a:cs typeface="Rockwell"/>
                <a:sym typeface="Rockwell"/>
              </a:rPr>
              <a:t>																</a:t>
            </a:r>
          </a:p>
        </p:txBody>
      </p:sp>
      <p:sp>
        <p:nvSpPr>
          <p:cNvPr id="1328" name="Shape 1328"/>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29" name="Shape 1329"/>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330" name="Shape 1330"/>
          <p:cNvSpPr txBox="1">
            <a:spLocks noGrp="1"/>
          </p:cNvSpPr>
          <p:nvPr>
            <p:ph type="body" idx="1"/>
          </p:nvPr>
        </p:nvSpPr>
        <p:spPr>
          <a:xfrm>
            <a:off x="154697" y="836041"/>
            <a:ext cx="8002839" cy="4925352"/>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Bond strength is determined by the distance between the atoms in a molecule and bond order.  Multiple bonds shorten the distance &amp; increase the force of attraction between atoms in a molecule. </a:t>
            </a:r>
          </a:p>
          <a:p>
            <a:pPr marL="228600" marR="0" lvl="0" indent="-228600" algn="l" rtl="0">
              <a:spcBef>
                <a:spcPts val="200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Bond Energy is ENDOTHERMIC –the energy needed to break the bond.</a:t>
            </a:r>
          </a:p>
        </p:txBody>
      </p:sp>
      <p:pic>
        <p:nvPicPr>
          <p:cNvPr id="1331" name="Shape 1331"/>
          <p:cNvPicPr preferRelativeResize="0">
            <a:picLocks noGrp="1"/>
          </p:cNvPicPr>
          <p:nvPr>
            <p:ph type="body" idx="1"/>
          </p:nvPr>
        </p:nvPicPr>
        <p:blipFill rotWithShape="1">
          <a:blip r:embed="rId5">
            <a:alphaModFix/>
          </a:blip>
          <a:srcRect/>
          <a:stretch/>
        </p:blipFill>
        <p:spPr>
          <a:xfrm>
            <a:off x="5318273" y="2629041"/>
            <a:ext cx="3825726" cy="2731658"/>
          </a:xfrm>
          <a:prstGeom prst="rect">
            <a:avLst/>
          </a:prstGeom>
          <a:noFill/>
          <a:ln>
            <a:noFill/>
          </a:ln>
        </p:spPr>
      </p:pic>
      <p:sp>
        <p:nvSpPr>
          <p:cNvPr id="1332" name="Shape 1332"/>
          <p:cNvSpPr txBox="1"/>
          <p:nvPr/>
        </p:nvSpPr>
        <p:spPr>
          <a:xfrm>
            <a:off x="6097382" y="5507605"/>
            <a:ext cx="295511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Lowest PE =Bond Energy</a:t>
            </a:r>
          </a:p>
        </p:txBody>
      </p:sp>
      <p:sp>
        <p:nvSpPr>
          <p:cNvPr id="1333" name="Shape 1333"/>
          <p:cNvSpPr txBox="1"/>
          <p:nvPr/>
        </p:nvSpPr>
        <p:spPr>
          <a:xfrm>
            <a:off x="3786385" y="2405071"/>
            <a:ext cx="1792301" cy="39703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Rockwell"/>
                <a:ea typeface="Rockwell"/>
                <a:cs typeface="Rockwell"/>
                <a:sym typeface="Rockwell"/>
              </a:rPr>
              <a:t>3 Factors</a:t>
            </a:r>
          </a:p>
          <a:p>
            <a:pPr marL="0" marR="0" lvl="0" indent="0" algn="l" rtl="0">
              <a:spcBef>
                <a:spcPts val="0"/>
              </a:spcBef>
              <a:buSzPct val="25000"/>
              <a:buNone/>
            </a:pPr>
            <a:r>
              <a:rPr lang="en-US" sz="1800">
                <a:solidFill>
                  <a:schemeClr val="dk1"/>
                </a:solidFill>
                <a:latin typeface="Rockwell"/>
                <a:ea typeface="Rockwell"/>
                <a:cs typeface="Rockwell"/>
                <a:sym typeface="Rockwell"/>
              </a:rPr>
              <a:t>1) Size: H-Cl is smaller than</a:t>
            </a:r>
          </a:p>
          <a:p>
            <a:pPr marL="0" marR="0" lvl="0" indent="0" algn="l" rtl="0">
              <a:spcBef>
                <a:spcPts val="0"/>
              </a:spcBef>
              <a:buSzPct val="25000"/>
              <a:buNone/>
            </a:pPr>
            <a:r>
              <a:rPr lang="en-US" sz="1800">
                <a:solidFill>
                  <a:schemeClr val="dk1"/>
                </a:solidFill>
                <a:latin typeface="Rockwell"/>
                <a:ea typeface="Rockwell"/>
                <a:cs typeface="Rockwell"/>
                <a:sym typeface="Rockwell"/>
              </a:rPr>
              <a:t> H-Br</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2) Polarity: HCl is more polar than H-C</a:t>
            </a: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3) Bond order (length) C=C involves more e-  is shorter than C-C.</a:t>
            </a:r>
          </a:p>
        </p:txBody>
      </p:sp>
      <p:cxnSp>
        <p:nvCxnSpPr>
          <p:cNvPr id="1334" name="Shape 1334"/>
          <p:cNvCxnSpPr>
            <a:stCxn id="1332" idx="1"/>
          </p:cNvCxnSpPr>
          <p:nvPr/>
        </p:nvCxnSpPr>
        <p:spPr>
          <a:xfrm rot="10800000">
            <a:off x="5839682" y="5151671"/>
            <a:ext cx="257700" cy="540600"/>
          </a:xfrm>
          <a:prstGeom prst="straightConnector1">
            <a:avLst/>
          </a:prstGeom>
          <a:noFill/>
          <a:ln w="25400" cap="flat" cmpd="sng">
            <a:solidFill>
              <a:schemeClr val="accent1"/>
            </a:solidFill>
            <a:prstDash val="solid"/>
            <a:round/>
            <a:headEnd type="none" w="med" len="med"/>
            <a:tailEnd type="stealth" w="lg" len="lg"/>
          </a:ln>
        </p:spPr>
      </p:cxnSp>
      <p:pic>
        <p:nvPicPr>
          <p:cNvPr id="1335" name="Shape 1335" descr="Screen Shot 2016-04-10 at 7.04.41 PM.png"/>
          <p:cNvPicPr preferRelativeResize="0"/>
          <p:nvPr/>
        </p:nvPicPr>
        <p:blipFill rotWithShape="1">
          <a:blip r:embed="rId6">
            <a:alphaModFix/>
          </a:blip>
          <a:srcRect l="2975" t="8635" r="1323"/>
          <a:stretch/>
        </p:blipFill>
        <p:spPr>
          <a:xfrm>
            <a:off x="142246" y="2554327"/>
            <a:ext cx="3619235" cy="3499170"/>
          </a:xfrm>
          <a:prstGeom prst="rect">
            <a:avLst/>
          </a:prstGeom>
          <a:noFill/>
          <a:ln w="38100" cap="flat" cmpd="sng">
            <a:solidFill>
              <a:schemeClr val="accent1"/>
            </a:solidFill>
            <a:prstDash val="solid"/>
            <a:round/>
            <a:headEnd type="none" w="med" len="med"/>
            <a:tailEnd type="none" w="med" len="me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498474" y="4770"/>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Maxwell –Boltzmann Distributions</a:t>
            </a:r>
          </a:p>
        </p:txBody>
      </p:sp>
      <p:sp>
        <p:nvSpPr>
          <p:cNvPr id="1341" name="Shape 1341"/>
          <p:cNvSpPr txBox="1">
            <a:spLocks noGrp="1"/>
          </p:cNvSpPr>
          <p:nvPr>
            <p:ph type="body" idx="2"/>
          </p:nvPr>
        </p:nvSpPr>
        <p:spPr>
          <a:xfrm>
            <a:off x="160840" y="777922"/>
            <a:ext cx="4877012" cy="534858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Temperature is a measure of the average Kinetic Energy of a sample of substance.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Particles with larger mass will have a lower velocity but the same Average KE at the same Temperature.</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Kinetic Energy is directly proportional to the temperature of particles in a substance. (if you double the Kelvin Temp you double the KE)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The M-B Distribution shows that the distribution of KE becomes greater at higher temperature. </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The areas under the curve are equal and therefore the number of molecules is constant</a:t>
            </a:r>
          </a:p>
          <a:p>
            <a:pPr marL="228600" marR="0" lvl="0" indent="-228600" algn="l" rtl="0">
              <a:lnSpc>
                <a:spcPct val="90000"/>
              </a:lnSpc>
              <a:spcBef>
                <a:spcPts val="2000"/>
              </a:spcBef>
              <a:spcAft>
                <a:spcPts val="0"/>
              </a:spcAft>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Increasing Temperature (KE) increases the number of particles with the Activation Energy necessary to react. </a:t>
            </a:r>
          </a:p>
          <a:p>
            <a:pPr marL="228600" marR="0" lvl="0" indent="-228600" algn="l" rtl="0">
              <a:lnSpc>
                <a:spcPct val="90000"/>
              </a:lnSpc>
              <a:spcBef>
                <a:spcPts val="2000"/>
              </a:spcBef>
              <a:buClr>
                <a:schemeClr val="accent1"/>
              </a:buClr>
              <a:buSzPct val="76500"/>
              <a:buFont typeface="Noto Sans Symbols"/>
              <a:buChar char="■"/>
            </a:pPr>
            <a:r>
              <a:rPr lang="en-US" sz="1530" b="0" i="0" u="none" strike="noStrike" cap="none">
                <a:solidFill>
                  <a:srgbClr val="595959"/>
                </a:solidFill>
                <a:latin typeface="Rockwell"/>
                <a:ea typeface="Rockwell"/>
                <a:cs typeface="Rockwell"/>
                <a:sym typeface="Rockwell"/>
              </a:rPr>
              <a:t>Activation Energy is not changed with temperature but may be changed with a catalyst.</a:t>
            </a:r>
          </a:p>
        </p:txBody>
      </p:sp>
      <p:sp>
        <p:nvSpPr>
          <p:cNvPr id="1342" name="Shape 1342"/>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43" name="Shape 1343"/>
          <p:cNvSpPr txBox="1"/>
          <p:nvPr/>
        </p:nvSpPr>
        <p:spPr>
          <a:xfrm>
            <a:off x="109181" y="6126510"/>
            <a:ext cx="9144000"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lang="en-US" sz="1800">
                <a:solidFill>
                  <a:schemeClr val="dk1"/>
                </a:solidFill>
                <a:latin typeface="Rockwell"/>
                <a:ea typeface="Rockwell"/>
                <a:cs typeface="Rockwell"/>
                <a:sym typeface="Rockwell"/>
              </a:rPr>
              <a:t>			</a:t>
            </a:r>
          </a:p>
        </p:txBody>
      </p:sp>
      <p:sp>
        <p:nvSpPr>
          <p:cNvPr id="1344" name="Shape 1344"/>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45" name="Shape 134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346" name="Shape 1346" descr="Boltzmann distribution"/>
          <p:cNvPicPr preferRelativeResize="0">
            <a:picLocks noGrp="1"/>
          </p:cNvPicPr>
          <p:nvPr>
            <p:ph type="body" idx="1"/>
          </p:nvPr>
        </p:nvPicPr>
        <p:blipFill rotWithShape="1">
          <a:blip r:embed="rId5">
            <a:alphaModFix/>
          </a:blip>
          <a:srcRect/>
          <a:stretch/>
        </p:blipFill>
        <p:spPr>
          <a:xfrm>
            <a:off x="5037851" y="2337550"/>
            <a:ext cx="4014644" cy="317123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Shape 1351"/>
          <p:cNvSpPr txBox="1">
            <a:spLocks noGrp="1"/>
          </p:cNvSpPr>
          <p:nvPr>
            <p:ph type="title"/>
          </p:nvPr>
        </p:nvSpPr>
        <p:spPr>
          <a:xfrm>
            <a:off x="498474" y="189997"/>
            <a:ext cx="7556312" cy="7204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Thermodynamic vocabulary</a:t>
            </a:r>
          </a:p>
        </p:txBody>
      </p:sp>
      <p:sp>
        <p:nvSpPr>
          <p:cNvPr id="1352" name="Shape 1352">
            <a:hlinkClick r:id="rId3"/>
          </p:cNvPr>
          <p:cNvSpPr txBox="1"/>
          <p:nvPr/>
        </p:nvSpPr>
        <p:spPr>
          <a:xfrm>
            <a:off x="8054786" y="-38248"/>
            <a:ext cx="11948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53" name="Shape 1353"/>
          <p:cNvSpPr txBox="1"/>
          <p:nvPr/>
        </p:nvSpPr>
        <p:spPr>
          <a:xfrm>
            <a:off x="41639" y="6053007"/>
            <a:ext cx="9144000" cy="8002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lang="en-US" sz="1800">
                <a:solidFill>
                  <a:schemeClr val="dk1"/>
                </a:solidFill>
                <a:latin typeface="Rockwell"/>
                <a:ea typeface="Rockwell"/>
                <a:cs typeface="Rockwell"/>
                <a:sym typeface="Rockwell"/>
              </a:rPr>
              <a:t>. 															</a:t>
            </a:r>
          </a:p>
        </p:txBody>
      </p:sp>
      <p:sp>
        <p:nvSpPr>
          <p:cNvPr id="1354" name="Shape 135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355" name="Shape 1355" descr="http://2.bp.blogspot.com/-wWKwgwWDdW0/To1lf5CNtzI/AAAAAAAAADQ/JPadVSgYs7Q/s1600/thermodynamic_system.jpg"/>
          <p:cNvPicPr preferRelativeResize="0">
            <a:picLocks noGrp="1"/>
          </p:cNvPicPr>
          <p:nvPr>
            <p:ph type="body" idx="1"/>
          </p:nvPr>
        </p:nvPicPr>
        <p:blipFill rotWithShape="1">
          <a:blip r:embed="rId5">
            <a:alphaModFix/>
          </a:blip>
          <a:srcRect/>
          <a:stretch/>
        </p:blipFill>
        <p:spPr>
          <a:xfrm>
            <a:off x="1643960" y="3176267"/>
            <a:ext cx="5633867" cy="2940878"/>
          </a:xfrm>
          <a:prstGeom prst="rect">
            <a:avLst/>
          </a:prstGeom>
          <a:noFill/>
          <a:ln w="38100" cap="flat" cmpd="sng">
            <a:solidFill>
              <a:srgbClr val="000000"/>
            </a:solidFill>
            <a:prstDash val="solid"/>
            <a:miter/>
            <a:headEnd type="none" w="med" len="med"/>
            <a:tailEnd type="none" w="med" len="med"/>
          </a:ln>
        </p:spPr>
      </p:pic>
      <p:sp>
        <p:nvSpPr>
          <p:cNvPr id="1356" name="Shape 1356"/>
          <p:cNvSpPr txBox="1">
            <a:spLocks noGrp="1"/>
          </p:cNvSpPr>
          <p:nvPr>
            <p:ph type="body" idx="1"/>
          </p:nvPr>
        </p:nvSpPr>
        <p:spPr>
          <a:xfrm>
            <a:off x="150125" y="820671"/>
            <a:ext cx="8927031" cy="308832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Universe</a:t>
            </a:r>
            <a:r>
              <a:rPr lang="en-US" sz="1800" b="0" i="0" u="none" strike="noStrike" cap="none">
                <a:solidFill>
                  <a:srgbClr val="595959"/>
                </a:solidFill>
                <a:latin typeface="Rockwell"/>
                <a:ea typeface="Rockwell"/>
                <a:cs typeface="Rockwell"/>
                <a:sym typeface="Rockwell"/>
              </a:rPr>
              <a:t>: The sum of the system and surroundings </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System</a:t>
            </a:r>
            <a:r>
              <a:rPr lang="en-US" sz="1800" b="0" i="0" u="none" strike="noStrike" cap="none">
                <a:solidFill>
                  <a:srgbClr val="595959"/>
                </a:solidFill>
                <a:latin typeface="Rockwell"/>
                <a:ea typeface="Rockwell"/>
                <a:cs typeface="Rockwell"/>
                <a:sym typeface="Rockwell"/>
              </a:rPr>
              <a:t>: The species we want to study</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Surroundings</a:t>
            </a:r>
            <a:r>
              <a:rPr lang="en-US" sz="1800" b="0" i="0" u="none" strike="noStrike" cap="none">
                <a:solidFill>
                  <a:srgbClr val="595959"/>
                </a:solidFill>
                <a:latin typeface="Rockwell"/>
                <a:ea typeface="Rockwell"/>
                <a:cs typeface="Rockwell"/>
                <a:sym typeface="Rockwell"/>
              </a:rPr>
              <a:t>: the environment outside the system </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Endothermic:</a:t>
            </a:r>
            <a:r>
              <a:rPr lang="en-US" sz="1800" b="0" i="0" u="none" strike="noStrike" cap="none">
                <a:solidFill>
                  <a:srgbClr val="595959"/>
                </a:solidFill>
                <a:latin typeface="Rockwell"/>
                <a:ea typeface="Rockwell"/>
                <a:cs typeface="Rockwell"/>
                <a:sym typeface="Rockwell"/>
              </a:rPr>
              <a:t> Heat flows to the system from the surroundings (surroundings temperature drops-i.e. beaker feels cold)</a:t>
            </a:r>
          </a:p>
          <a:p>
            <a:pPr marL="228600" marR="0" lvl="0" indent="-228600" algn="l" rtl="0">
              <a:spcBef>
                <a:spcPts val="600"/>
              </a:spcBef>
              <a:spcAft>
                <a:spcPts val="0"/>
              </a:spcAft>
              <a:buClr>
                <a:schemeClr val="accent1"/>
              </a:buClr>
              <a:buSzPct val="75000"/>
              <a:buFont typeface="Noto Sans Symbols"/>
              <a:buChar char="■"/>
            </a:pPr>
            <a:r>
              <a:rPr lang="en-US" sz="1800" b="1" i="0" u="none" strike="noStrike" cap="none">
                <a:solidFill>
                  <a:srgbClr val="595959"/>
                </a:solidFill>
                <a:latin typeface="Rockwell"/>
                <a:ea typeface="Rockwell"/>
                <a:cs typeface="Rockwell"/>
                <a:sym typeface="Rockwell"/>
              </a:rPr>
              <a:t>Exothermic</a:t>
            </a:r>
            <a:r>
              <a:rPr lang="en-US" sz="1800" b="0" i="0" u="none" strike="noStrike" cap="none">
                <a:solidFill>
                  <a:srgbClr val="595959"/>
                </a:solidFill>
                <a:latin typeface="Rockwell"/>
                <a:ea typeface="Rockwell"/>
                <a:cs typeface="Rockwell"/>
                <a:sym typeface="Rockwell"/>
              </a:rPr>
              <a:t>: Heat flows from the system to the surroundings. (surroundings temperature rises-i.e. beaker feels hot)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Shape 1361"/>
          <p:cNvSpPr txBox="1">
            <a:spLocks noGrp="1"/>
          </p:cNvSpPr>
          <p:nvPr>
            <p:ph type="title"/>
          </p:nvPr>
        </p:nvSpPr>
        <p:spPr>
          <a:xfrm>
            <a:off x="498474" y="189997"/>
            <a:ext cx="7556312" cy="720469"/>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Heat Transfer </a:t>
            </a:r>
          </a:p>
        </p:txBody>
      </p:sp>
      <p:sp>
        <p:nvSpPr>
          <p:cNvPr id="1362" name="Shape 1362"/>
          <p:cNvSpPr txBox="1">
            <a:spLocks noGrp="1"/>
          </p:cNvSpPr>
          <p:nvPr>
            <p:ph type="body" idx="1"/>
          </p:nvPr>
        </p:nvSpPr>
        <p:spPr>
          <a:xfrm>
            <a:off x="396412" y="910469"/>
            <a:ext cx="7273630" cy="5083350"/>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Kinetic energy transferred between particles of varying temperature is heat energy.</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Heat flows from particles of higher energy (hot) to those of lower energy (cold) when particles collide.</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When the temperature of both particles are equal the substances are in thermal equilibrium.</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Not all particles will absorb or                                                release the same amount of heat                                                  per gram.</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Specific Heat Capacity is a                                                       measure of the amount of heat                                                       energy in Joules that is absorbed                                                 to raise the temperature of 1 gram                                                 of a substance by 1 degree Kelvin.</a:t>
            </a:r>
          </a:p>
          <a:p>
            <a:pPr marL="228600" marR="0" lvl="0" indent="-228600" algn="l" rtl="0">
              <a:lnSpc>
                <a:spcPct val="80000"/>
              </a:lnSpc>
              <a:spcBef>
                <a:spcPts val="2000"/>
              </a:spcBef>
              <a:spcAft>
                <a:spcPts val="0"/>
              </a:spcAft>
              <a:buClr>
                <a:schemeClr val="accent1"/>
              </a:buClr>
              <a:buSzPct val="76312"/>
              <a:buFont typeface="Noto Sans Symbols"/>
              <a:buChar char="■"/>
            </a:pPr>
            <a:r>
              <a:rPr lang="en-US" sz="2035" b="0" i="0" u="none" strike="noStrike" cap="none">
                <a:solidFill>
                  <a:srgbClr val="595959"/>
                </a:solidFill>
                <a:latin typeface="Rockwell"/>
                <a:ea typeface="Rockwell"/>
                <a:cs typeface="Rockwell"/>
                <a:sym typeface="Rockwell"/>
              </a:rPr>
              <a:t>Heat transfer can be measured q=mc</a:t>
            </a:r>
            <a:r>
              <a:rPr lang="en-US" sz="2035" b="0" i="0" u="none" strike="noStrike" cap="none" baseline="-25000">
                <a:solidFill>
                  <a:srgbClr val="595959"/>
                </a:solidFill>
                <a:latin typeface="Rockwell"/>
                <a:ea typeface="Rockwell"/>
                <a:cs typeface="Rockwell"/>
                <a:sym typeface="Rockwell"/>
              </a:rPr>
              <a:t>p</a:t>
            </a:r>
            <a:r>
              <a:rPr lang="en-US" sz="2035" b="0" i="0" u="none" strike="noStrike" cap="none">
                <a:solidFill>
                  <a:srgbClr val="595959"/>
                </a:solidFill>
                <a:latin typeface="Rockwell"/>
                <a:ea typeface="Rockwell"/>
                <a:cs typeface="Rockwell"/>
                <a:sym typeface="Rockwell"/>
              </a:rPr>
              <a:t>∆T</a:t>
            </a:r>
          </a:p>
          <a:p>
            <a:pPr marL="228600" marR="0" lvl="0" indent="-228600" algn="l" rtl="0">
              <a:lnSpc>
                <a:spcPct val="80000"/>
              </a:lnSpc>
              <a:spcBef>
                <a:spcPts val="2000"/>
              </a:spcBef>
              <a:spcAft>
                <a:spcPts val="0"/>
              </a:spcAft>
              <a:buClr>
                <a:schemeClr val="accent1"/>
              </a:buClr>
              <a:buSzPct val="73455"/>
              <a:buFont typeface="Noto Sans Symbols"/>
              <a:buNone/>
            </a:pPr>
            <a:endParaRPr sz="1665" b="0" i="0" u="none" strike="noStrike" cap="none">
              <a:solidFill>
                <a:srgbClr val="595959"/>
              </a:solidFill>
              <a:latin typeface="Rockwell"/>
              <a:ea typeface="Rockwell"/>
              <a:cs typeface="Rockwell"/>
              <a:sym typeface="Rockwell"/>
            </a:endParaRPr>
          </a:p>
          <a:p>
            <a:pPr marL="228600" marR="0" lvl="0" indent="-228600" algn="l" rtl="0">
              <a:lnSpc>
                <a:spcPct val="80000"/>
              </a:lnSpc>
              <a:spcBef>
                <a:spcPts val="2000"/>
              </a:spcBef>
              <a:buClr>
                <a:schemeClr val="accent1"/>
              </a:buClr>
              <a:buSzPct val="73455"/>
              <a:buFont typeface="Noto Sans Symbols"/>
              <a:buNone/>
            </a:pPr>
            <a:endParaRPr sz="1665" b="0" i="0" u="none" strike="noStrike" cap="none">
              <a:solidFill>
                <a:srgbClr val="595959"/>
              </a:solidFill>
              <a:latin typeface="Rockwell"/>
              <a:ea typeface="Rockwell"/>
              <a:cs typeface="Rockwell"/>
              <a:sym typeface="Rockwell"/>
            </a:endParaRPr>
          </a:p>
        </p:txBody>
      </p:sp>
      <p:sp>
        <p:nvSpPr>
          <p:cNvPr id="1363" name="Shape 136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64" name="Shape 1364"/>
          <p:cNvSpPr txBox="1"/>
          <p:nvPr/>
        </p:nvSpPr>
        <p:spPr>
          <a:xfrm>
            <a:off x="150126" y="5993819"/>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lang="en-US" sz="1800">
                <a:solidFill>
                  <a:schemeClr val="dk1"/>
                </a:solidFill>
                <a:latin typeface="Rockwell"/>
                <a:ea typeface="Rockwell"/>
                <a:cs typeface="Rockwell"/>
                <a:sym typeface="Rockwell"/>
              </a:rPr>
              <a:t>														</a:t>
            </a:r>
          </a:p>
        </p:txBody>
      </p:sp>
      <p:sp>
        <p:nvSpPr>
          <p:cNvPr id="1365" name="Shape 136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366" name="Shape 1366"/>
          <p:cNvPicPr preferRelativeResize="0"/>
          <p:nvPr/>
        </p:nvPicPr>
        <p:blipFill rotWithShape="1">
          <a:blip r:embed="rId5">
            <a:alphaModFix/>
          </a:blip>
          <a:srcRect/>
          <a:stretch/>
        </p:blipFill>
        <p:spPr>
          <a:xfrm>
            <a:off x="4829175" y="3025017"/>
            <a:ext cx="4314824" cy="21145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Shape 137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Conservation of Energy </a:t>
            </a:r>
          </a:p>
        </p:txBody>
      </p:sp>
      <p:sp>
        <p:nvSpPr>
          <p:cNvPr id="1372" name="Shape 1372"/>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73" name="Shape 1373"/>
          <p:cNvSpPr txBox="1"/>
          <p:nvPr/>
        </p:nvSpPr>
        <p:spPr>
          <a:xfrm>
            <a:off x="0" y="5700730"/>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p>
        </p:txBody>
      </p:sp>
      <p:sp>
        <p:nvSpPr>
          <p:cNvPr id="1374" name="Shape 1374"/>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375" name="Shape 1375"/>
          <p:cNvSpPr txBox="1">
            <a:spLocks noGrp="1"/>
          </p:cNvSpPr>
          <p:nvPr>
            <p:ph type="body" idx="1"/>
          </p:nvPr>
        </p:nvSpPr>
        <p:spPr>
          <a:xfrm>
            <a:off x="163772" y="1009934"/>
            <a:ext cx="4527005" cy="442187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1</a:t>
            </a:r>
            <a:r>
              <a:rPr lang="en-US" sz="1800" b="0" i="0" u="none" strike="noStrike" cap="none" baseline="30000">
                <a:solidFill>
                  <a:srgbClr val="595959"/>
                </a:solidFill>
                <a:latin typeface="Rockwell"/>
                <a:ea typeface="Rockwell"/>
                <a:cs typeface="Rockwell"/>
                <a:sym typeface="Rockwell"/>
              </a:rPr>
              <a:t>st</a:t>
            </a:r>
            <a:r>
              <a:rPr lang="en-US" sz="1800" b="0" i="0" u="none" strike="noStrike" cap="none">
                <a:solidFill>
                  <a:srgbClr val="595959"/>
                </a:solidFill>
                <a:latin typeface="Rockwell"/>
                <a:ea typeface="Rockwell"/>
                <a:cs typeface="Rockwell"/>
                <a:sym typeface="Rockwell"/>
              </a:rPr>
              <a:t> Law of Thermodynamics: Energy is conserved</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Temperature is a measure of the average Kinetic energy of particles in a substance</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Energy can be transferred as Work or Heat</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 = q+w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Work = -P∆V  (this is the work a gas does on the surroundings i:e the volume expanding a piston) a gas does no work in a vacuum.</a:t>
            </a: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pic>
        <p:nvPicPr>
          <p:cNvPr id="1376" name="Shape 1376"/>
          <p:cNvPicPr preferRelativeResize="0"/>
          <p:nvPr/>
        </p:nvPicPr>
        <p:blipFill rotWithShape="1">
          <a:blip r:embed="rId5">
            <a:alphaModFix/>
          </a:blip>
          <a:srcRect/>
          <a:stretch/>
        </p:blipFill>
        <p:spPr>
          <a:xfrm>
            <a:off x="4733573" y="2593796"/>
            <a:ext cx="4410426" cy="262200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txBox="1">
            <a:spLocks noGrp="1"/>
          </p:cNvSpPr>
          <p:nvPr>
            <p:ph type="title"/>
          </p:nvPr>
        </p:nvSpPr>
        <p:spPr>
          <a:xfrm>
            <a:off x="498474" y="18999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Conservation of Energy </a:t>
            </a:r>
          </a:p>
        </p:txBody>
      </p:sp>
      <p:sp>
        <p:nvSpPr>
          <p:cNvPr id="1382" name="Shape 1382"/>
          <p:cNvSpPr txBox="1">
            <a:spLocks noGrp="1"/>
          </p:cNvSpPr>
          <p:nvPr>
            <p:ph type="body" idx="1"/>
          </p:nvPr>
        </p:nvSpPr>
        <p:spPr>
          <a:xfrm>
            <a:off x="6003016" y="2214724"/>
            <a:ext cx="3049481" cy="2441291"/>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Expansion/Compression of a gas </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Volume increases, work is done by the gas</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Volume decreases, work is done on the gas</a:t>
            </a:r>
          </a:p>
          <a:p>
            <a:pPr marL="228600" marR="0" lvl="0" indent="-228600" algn="l" rtl="0">
              <a:spcBef>
                <a:spcPts val="2000"/>
              </a:spcBef>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383" name="Shape 1383"/>
          <p:cNvSpPr txBox="1"/>
          <p:nvPr/>
        </p:nvSpPr>
        <p:spPr>
          <a:xfrm>
            <a:off x="8080110" y="-58672"/>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84" name="Shape 1384"/>
          <p:cNvSpPr txBox="1"/>
          <p:nvPr/>
        </p:nvSpPr>
        <p:spPr>
          <a:xfrm>
            <a:off x="0" y="5581621"/>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p>
        </p:txBody>
      </p:sp>
      <p:sp>
        <p:nvSpPr>
          <p:cNvPr id="1385" name="Shape 138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386" name="Shape 1386" descr="05_13_Figure_L"/>
          <p:cNvPicPr preferRelativeResize="0"/>
          <p:nvPr/>
        </p:nvPicPr>
        <p:blipFill rotWithShape="1">
          <a:blip r:embed="rId5">
            <a:alphaModFix/>
          </a:blip>
          <a:srcRect/>
          <a:stretch/>
        </p:blipFill>
        <p:spPr>
          <a:xfrm>
            <a:off x="76198" y="1030430"/>
            <a:ext cx="5831747" cy="45139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98474" y="163260"/>
            <a:ext cx="7556312" cy="114986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Electronic Structure of the Atom: Photoelectron Spectroscopy (PES)</a:t>
            </a:r>
          </a:p>
        </p:txBody>
      </p:sp>
      <p:sp>
        <p:nvSpPr>
          <p:cNvPr id="314" name="Shape 314"/>
          <p:cNvSpPr txBox="1">
            <a:spLocks noGrp="1"/>
          </p:cNvSpPr>
          <p:nvPr>
            <p:ph type="body" idx="2"/>
          </p:nvPr>
        </p:nvSpPr>
        <p:spPr>
          <a:xfrm>
            <a:off x="4399878" y="1470525"/>
            <a:ext cx="3971976" cy="495968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PES uses high-energy (X-ray) photon to excite </a:t>
            </a:r>
            <a:r>
              <a:rPr lang="en-US" sz="1800" b="0" i="1" u="none" strike="noStrike" cap="none">
                <a:solidFill>
                  <a:srgbClr val="595959"/>
                </a:solidFill>
                <a:latin typeface="Rockwell"/>
                <a:ea typeface="Rockwell"/>
                <a:cs typeface="Rockwell"/>
                <a:sym typeface="Rockwell"/>
              </a:rPr>
              <a:t>random</a:t>
            </a:r>
            <a:r>
              <a:rPr lang="en-US" sz="1800" b="0" i="0" u="none" strike="noStrike" cap="none">
                <a:solidFill>
                  <a:srgbClr val="595959"/>
                </a:solidFill>
                <a:latin typeface="Rockwell"/>
                <a:ea typeface="Rockwell"/>
                <a:cs typeface="Rockwell"/>
                <a:sym typeface="Rockwell"/>
              </a:rPr>
              <a:t>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from atom</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KE of ejected electron indicates </a:t>
            </a:r>
            <a:r>
              <a:rPr lang="en-US" sz="1800" b="0" i="1" u="none" strike="noStrike" cap="none">
                <a:solidFill>
                  <a:srgbClr val="595959"/>
                </a:solidFill>
                <a:latin typeface="Rockwell"/>
                <a:ea typeface="Rockwell"/>
                <a:cs typeface="Rockwell"/>
                <a:sym typeface="Rockwell"/>
              </a:rPr>
              <a:t>binding energy</a:t>
            </a:r>
            <a:r>
              <a:rPr lang="en-US" sz="1800" b="0" i="0" u="none" strike="noStrike" cap="none">
                <a:solidFill>
                  <a:srgbClr val="595959"/>
                </a:solidFill>
                <a:latin typeface="Rockwell"/>
                <a:ea typeface="Rockwell"/>
                <a:cs typeface="Rockwell"/>
                <a:sym typeface="Rockwell"/>
              </a:rPr>
              <a:t> (coulombic attraction) to nucleus:</a:t>
            </a:r>
          </a:p>
          <a:p>
            <a:pPr marL="0" marR="0" lvl="0" indent="0" algn="ctr" rtl="0">
              <a:spcBef>
                <a:spcPts val="0"/>
              </a:spcBef>
              <a:spcAft>
                <a:spcPts val="0"/>
              </a:spcAft>
              <a:buClr>
                <a:schemeClr val="accent1"/>
              </a:buClr>
              <a:buSzPct val="25000"/>
              <a:buFont typeface="Noto Sans Symbols"/>
              <a:buNone/>
            </a:pPr>
            <a:r>
              <a:rPr lang="en-US" sz="1800" b="0" i="0" u="none" strike="noStrike" cap="none">
                <a:solidFill>
                  <a:srgbClr val="595959"/>
                </a:solidFill>
                <a:latin typeface="Rockwell"/>
                <a:ea typeface="Rockwell"/>
                <a:cs typeface="Rockwell"/>
                <a:sym typeface="Rockwell"/>
              </a:rPr>
              <a:t>BE = h</a:t>
            </a:r>
            <a:r>
              <a:rPr lang="en-US" sz="1800" b="0" i="0" u="none" strike="noStrike" cap="none">
                <a:solidFill>
                  <a:srgbClr val="595959"/>
                </a:solidFill>
                <a:latin typeface="Noto Sans Symbols"/>
                <a:ea typeface="Noto Sans Symbols"/>
                <a:cs typeface="Noto Sans Symbols"/>
                <a:sym typeface="Noto Sans Symbols"/>
              </a:rPr>
              <a:t>ϖ</a:t>
            </a:r>
            <a:r>
              <a:rPr lang="en-US" sz="1800" b="0" i="0" u="none" strike="noStrike" cap="none" baseline="-25000">
                <a:solidFill>
                  <a:srgbClr val="595959"/>
                </a:solidFill>
                <a:latin typeface="Rockwell"/>
                <a:ea typeface="Rockwell"/>
                <a:cs typeface="Rockwell"/>
                <a:sym typeface="Rockwell"/>
              </a:rPr>
              <a:t>photon</a:t>
            </a:r>
            <a:r>
              <a:rPr lang="en-US" sz="1800" b="0" i="0" u="none" strike="noStrike" cap="none">
                <a:solidFill>
                  <a:srgbClr val="595959"/>
                </a:solidFill>
                <a:latin typeface="Rockwell"/>
                <a:ea typeface="Rockwell"/>
                <a:cs typeface="Rockwell"/>
                <a:sym typeface="Rockwell"/>
              </a:rPr>
              <a:t> – KE</a:t>
            </a:r>
          </a:p>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Direct measurement of energy and number of each electron</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Lower energy levels have higher BE</a:t>
            </a:r>
          </a:p>
          <a:p>
            <a:pPr marL="457200" marR="0" lvl="1" indent="-228600" algn="l" rtl="0">
              <a:spcBef>
                <a:spcPts val="0"/>
              </a:spcBef>
              <a:spcAft>
                <a:spcPts val="0"/>
              </a:spcAft>
              <a:buClr>
                <a:srgbClr val="B86EB8"/>
              </a:buClr>
              <a:buSzPct val="75000"/>
              <a:buFont typeface="Noto Sans Symbols"/>
              <a:buChar char="■"/>
            </a:pPr>
            <a:r>
              <a:rPr lang="en-US" sz="1800" b="0" i="0" u="none" strike="noStrike" cap="none">
                <a:solidFill>
                  <a:srgbClr val="595959"/>
                </a:solidFill>
                <a:latin typeface="Rockwell"/>
                <a:ea typeface="Rockwell"/>
                <a:cs typeface="Rockwell"/>
                <a:sym typeface="Rockwell"/>
              </a:rPr>
              <a:t>Signal size proportional to number of e</a:t>
            </a:r>
            <a:r>
              <a:rPr lang="en-US" sz="1800" b="0" i="0" u="none" strike="noStrike" cap="none" baseline="30000">
                <a:solidFill>
                  <a:srgbClr val="595959"/>
                </a:solidFill>
                <a:latin typeface="Rockwell"/>
                <a:ea typeface="Rockwell"/>
                <a:cs typeface="Rockwell"/>
                <a:sym typeface="Rockwell"/>
              </a:rPr>
              <a:t>–</a:t>
            </a:r>
            <a:r>
              <a:rPr lang="en-US" sz="1800" b="0" i="0" u="none" strike="noStrike" cap="none">
                <a:solidFill>
                  <a:srgbClr val="595959"/>
                </a:solidFill>
                <a:latin typeface="Rockwell"/>
                <a:ea typeface="Rockwell"/>
                <a:cs typeface="Rockwell"/>
                <a:sym typeface="Rockwell"/>
              </a:rPr>
              <a:t> in energy level</a:t>
            </a:r>
          </a:p>
          <a:p>
            <a:pPr marL="228600" marR="0" lvl="0" indent="-228600" algn="l" rtl="0">
              <a:spcBef>
                <a:spcPts val="0"/>
              </a:spcBef>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Elements with more protons have stronger coulombic attraction, higher BE at each energy level</a:t>
            </a:r>
          </a:p>
        </p:txBody>
      </p:sp>
      <p:sp>
        <p:nvSpPr>
          <p:cNvPr id="315" name="Shape 31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316" name="Shape 316"/>
          <p:cNvSpPr txBox="1"/>
          <p:nvPr/>
        </p:nvSpPr>
        <p:spPr>
          <a:xfrm>
            <a:off x="0" y="5924721"/>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p>
        </p:txBody>
      </p:sp>
      <p:sp>
        <p:nvSpPr>
          <p:cNvPr id="317" name="Shape 31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318" name="Shape 31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319" name="Shape 319" descr="PES Li.png"/>
          <p:cNvPicPr preferRelativeResize="0"/>
          <p:nvPr/>
        </p:nvPicPr>
        <p:blipFill rotWithShape="1">
          <a:blip r:embed="rId5">
            <a:alphaModFix/>
          </a:blip>
          <a:srcRect/>
          <a:stretch/>
        </p:blipFill>
        <p:spPr>
          <a:xfrm>
            <a:off x="498474" y="1313123"/>
            <a:ext cx="2859023" cy="1932431"/>
          </a:xfrm>
          <a:prstGeom prst="rect">
            <a:avLst/>
          </a:prstGeom>
          <a:noFill/>
          <a:ln>
            <a:noFill/>
          </a:ln>
        </p:spPr>
      </p:pic>
      <p:pic>
        <p:nvPicPr>
          <p:cNvPr id="320" name="Shape 320" descr="PES Ne.png"/>
          <p:cNvPicPr preferRelativeResize="0"/>
          <p:nvPr/>
        </p:nvPicPr>
        <p:blipFill rotWithShape="1">
          <a:blip r:embed="rId6">
            <a:alphaModFix/>
          </a:blip>
          <a:srcRect/>
          <a:stretch/>
        </p:blipFill>
        <p:spPr>
          <a:xfrm>
            <a:off x="498474" y="3325098"/>
            <a:ext cx="4095178" cy="2603177"/>
          </a:xfrm>
          <a:prstGeom prst="rect">
            <a:avLst/>
          </a:prstGeom>
          <a:noFill/>
          <a:ln>
            <a:noFill/>
          </a:ln>
        </p:spPr>
      </p:pic>
      <p:sp>
        <p:nvSpPr>
          <p:cNvPr id="321" name="Shape 321"/>
          <p:cNvSpPr txBox="1"/>
          <p:nvPr/>
        </p:nvSpPr>
        <p:spPr>
          <a:xfrm>
            <a:off x="1066800" y="1752600"/>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1s</a:t>
            </a:r>
            <a:r>
              <a:rPr lang="en-US" sz="1800" baseline="30000">
                <a:solidFill>
                  <a:srgbClr val="FF0000"/>
                </a:solidFill>
                <a:latin typeface="Rockwell"/>
                <a:ea typeface="Rockwell"/>
                <a:cs typeface="Rockwell"/>
                <a:sym typeface="Rockwell"/>
              </a:rPr>
              <a:t>2</a:t>
            </a:r>
          </a:p>
        </p:txBody>
      </p:sp>
      <p:sp>
        <p:nvSpPr>
          <p:cNvPr id="322" name="Shape 322"/>
          <p:cNvSpPr txBox="1"/>
          <p:nvPr/>
        </p:nvSpPr>
        <p:spPr>
          <a:xfrm>
            <a:off x="2286000" y="2133600"/>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2s</a:t>
            </a:r>
            <a:r>
              <a:rPr lang="en-US" sz="1800" baseline="30000">
                <a:solidFill>
                  <a:srgbClr val="FF0000"/>
                </a:solidFill>
                <a:latin typeface="Rockwell"/>
                <a:ea typeface="Rockwell"/>
                <a:cs typeface="Rockwell"/>
                <a:sym typeface="Rockwell"/>
              </a:rPr>
              <a:t>1</a:t>
            </a:r>
          </a:p>
        </p:txBody>
      </p:sp>
      <p:sp>
        <p:nvSpPr>
          <p:cNvPr id="323" name="Shape 323"/>
          <p:cNvSpPr txBox="1"/>
          <p:nvPr/>
        </p:nvSpPr>
        <p:spPr>
          <a:xfrm>
            <a:off x="838200" y="4329555"/>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1s</a:t>
            </a:r>
            <a:r>
              <a:rPr lang="en-US" sz="1800" baseline="30000">
                <a:solidFill>
                  <a:srgbClr val="FF0000"/>
                </a:solidFill>
                <a:latin typeface="Rockwell"/>
                <a:ea typeface="Rockwell"/>
                <a:cs typeface="Rockwell"/>
                <a:sym typeface="Rockwell"/>
              </a:rPr>
              <a:t>2</a:t>
            </a:r>
          </a:p>
        </p:txBody>
      </p:sp>
      <p:sp>
        <p:nvSpPr>
          <p:cNvPr id="324" name="Shape 324"/>
          <p:cNvSpPr txBox="1"/>
          <p:nvPr/>
        </p:nvSpPr>
        <p:spPr>
          <a:xfrm>
            <a:off x="2895600" y="4558155"/>
            <a:ext cx="49890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2s</a:t>
            </a:r>
            <a:r>
              <a:rPr lang="en-US" sz="1800" baseline="30000">
                <a:solidFill>
                  <a:srgbClr val="FF0000"/>
                </a:solidFill>
                <a:latin typeface="Rockwell"/>
                <a:ea typeface="Rockwell"/>
                <a:cs typeface="Rockwell"/>
                <a:sym typeface="Rockwell"/>
              </a:rPr>
              <a:t>2</a:t>
            </a:r>
          </a:p>
        </p:txBody>
      </p:sp>
      <p:sp>
        <p:nvSpPr>
          <p:cNvPr id="325" name="Shape 325"/>
          <p:cNvSpPr txBox="1"/>
          <p:nvPr/>
        </p:nvSpPr>
        <p:spPr>
          <a:xfrm>
            <a:off x="3810000" y="3719955"/>
            <a:ext cx="53745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2p</a:t>
            </a:r>
            <a:r>
              <a:rPr lang="en-US" sz="1800" baseline="30000">
                <a:solidFill>
                  <a:srgbClr val="FF0000"/>
                </a:solidFill>
                <a:latin typeface="Rockwell"/>
                <a:ea typeface="Rockwell"/>
                <a:cs typeface="Rockwell"/>
                <a:sym typeface="Rockwell"/>
              </a:rPr>
              <a:t>6</a:t>
            </a:r>
          </a:p>
        </p:txBody>
      </p:sp>
      <p:sp>
        <p:nvSpPr>
          <p:cNvPr id="326" name="Shape 326"/>
          <p:cNvSpPr txBox="1"/>
          <p:nvPr/>
        </p:nvSpPr>
        <p:spPr>
          <a:xfrm>
            <a:off x="685800" y="1371600"/>
            <a:ext cx="37232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Li</a:t>
            </a:r>
          </a:p>
        </p:txBody>
      </p:sp>
      <p:sp>
        <p:nvSpPr>
          <p:cNvPr id="327" name="Shape 327"/>
          <p:cNvSpPr txBox="1"/>
          <p:nvPr/>
        </p:nvSpPr>
        <p:spPr>
          <a:xfrm>
            <a:off x="747354" y="3269861"/>
            <a:ext cx="48301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0000"/>
                </a:solidFill>
                <a:latin typeface="Rockwell"/>
                <a:ea typeface="Rockwell"/>
                <a:cs typeface="Rockwell"/>
                <a:sym typeface="Rockwell"/>
              </a:rPr>
              <a:t>Ne</a:t>
            </a:r>
          </a:p>
        </p:txBody>
      </p:sp>
      <p:pic>
        <p:nvPicPr>
          <p:cNvPr id="328" name="Shape 328" descr="Basic PES Question.png"/>
          <p:cNvPicPr preferRelativeResize="0"/>
          <p:nvPr/>
        </p:nvPicPr>
        <p:blipFill rotWithShape="1">
          <a:blip r:embed="rId7">
            <a:alphaModFix/>
          </a:blip>
          <a:srcRect/>
          <a:stretch/>
        </p:blipFill>
        <p:spPr>
          <a:xfrm>
            <a:off x="977900" y="787400"/>
            <a:ext cx="7174522" cy="5260094"/>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
        <p:nvSpPr>
          <p:cNvPr id="329" name="Shape 329"/>
          <p:cNvSpPr/>
          <p:nvPr/>
        </p:nvSpPr>
        <p:spPr>
          <a:xfrm>
            <a:off x="987146" y="5029200"/>
            <a:ext cx="7165276" cy="1004449"/>
          </a:xfrm>
          <a:prstGeom prst="roundRect">
            <a:avLst>
              <a:gd name="adj" fmla="val 16667"/>
            </a:avLst>
          </a:prstGeom>
          <a:gradFill>
            <a:gsLst>
              <a:gs pos="0">
                <a:schemeClr val="dk1"/>
              </a:gs>
              <a:gs pos="100000">
                <a:srgbClr val="949494"/>
              </a:gs>
            </a:gsLst>
            <a:lin ang="5400000" scaled="0"/>
          </a:gra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Click reveals answer and explanation.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par>
                                <p:cTn id="8" presetID="10" presetClass="entr" presetSubtype="0" fill="hold" nodeType="withEffect">
                                  <p:stCondLst>
                                    <p:cond delay="0"/>
                                  </p:stCondLst>
                                  <p:childTnLst>
                                    <p:set>
                                      <p:cBhvr>
                                        <p:cTn id="9" dur="1" fill="hold">
                                          <p:stCondLst>
                                            <p:cond delay="0"/>
                                          </p:stCondLst>
                                        </p:cTn>
                                        <p:tgtEl>
                                          <p:spTgt spid="329"/>
                                        </p:tgtEl>
                                        <p:attrNameLst>
                                          <p:attrName>style.visibility</p:attrName>
                                        </p:attrNameLst>
                                      </p:cBhvr>
                                      <p:to>
                                        <p:strVal val="visible"/>
                                      </p:to>
                                    </p:set>
                                    <p:animEffect transition="in" filter="fade">
                                      <p:cBhvr>
                                        <p:cTn id="10" dur="500"/>
                                        <p:tgtEl>
                                          <p:spTgt spid="3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329"/>
                                        </p:tgtEl>
                                      </p:cBhvr>
                                    </p:animEffect>
                                    <p:set>
                                      <p:cBhvr>
                                        <p:cTn id="15" dur="1" fill="hold">
                                          <p:stCondLst>
                                            <p:cond delay="2000"/>
                                          </p:stCondLst>
                                        </p:cTn>
                                        <p:tgtEl>
                                          <p:spTgt spid="3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Shape 1391"/>
          <p:cNvSpPr txBox="1">
            <a:spLocks noGrp="1"/>
          </p:cNvSpPr>
          <p:nvPr>
            <p:ph type="title"/>
          </p:nvPr>
        </p:nvSpPr>
        <p:spPr>
          <a:xfrm>
            <a:off x="601225" y="1846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Conservation of Energy when Mixing</a:t>
            </a:r>
          </a:p>
        </p:txBody>
      </p:sp>
      <p:sp>
        <p:nvSpPr>
          <p:cNvPr id="1392" name="Shape 1392"/>
          <p:cNvSpPr txBox="1">
            <a:spLocks noGrp="1"/>
          </p:cNvSpPr>
          <p:nvPr>
            <p:ph type="body" idx="1"/>
          </p:nvPr>
        </p:nvSpPr>
        <p:spPr>
          <a:xfrm>
            <a:off x="202604" y="1335421"/>
            <a:ext cx="5624989" cy="4057655"/>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Energy is transferred between systems in contact with one another</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Energy lost by one system is gained by the other so that total energy is always conserved.</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-Q lost by system = +Q gained by surroundings</a:t>
            </a:r>
          </a:p>
          <a:p>
            <a:pPr marL="228600" marR="0" lvl="0" indent="-228600" algn="l" rtl="0">
              <a:spcBef>
                <a:spcPts val="2000"/>
              </a:spcBef>
              <a:spcAft>
                <a:spcPts val="0"/>
              </a:spcAft>
              <a:buClr>
                <a:schemeClr val="accent1"/>
              </a:buClr>
              <a:buSzPct val="75000"/>
              <a:buFont typeface="Noto Sans Symbols"/>
              <a:buChar char="■"/>
            </a:pPr>
            <a:r>
              <a:rPr lang="en-US" sz="1800" b="0" i="0" u="none" strike="noStrike" cap="none">
                <a:solidFill>
                  <a:srgbClr val="595959"/>
                </a:solidFill>
                <a:latin typeface="Rockwell"/>
                <a:ea typeface="Rockwell"/>
                <a:cs typeface="Rockwell"/>
                <a:sym typeface="Rockwell"/>
              </a:rPr>
              <a:t> For example :</a:t>
            </a:r>
          </a:p>
          <a:p>
            <a:pPr marL="457200" marR="0" lvl="1" indent="-228600" algn="l" rtl="0">
              <a:spcBef>
                <a:spcPts val="600"/>
              </a:spcBef>
              <a:spcAft>
                <a:spcPts val="0"/>
              </a:spcAft>
              <a:buClr>
                <a:srgbClr val="B86EB8"/>
              </a:buClr>
              <a:buSzPct val="83333"/>
              <a:buFont typeface="Noto Sans Symbols"/>
              <a:buChar char="■"/>
            </a:pPr>
            <a:r>
              <a:rPr lang="en-US" sz="1800" b="0" i="0" u="none" strike="noStrike" cap="none">
                <a:solidFill>
                  <a:srgbClr val="595959"/>
                </a:solidFill>
                <a:latin typeface="Rockwell"/>
                <a:ea typeface="Rockwell"/>
                <a:cs typeface="Rockwell"/>
                <a:sym typeface="Rockwell"/>
              </a:rPr>
              <a:t>When room temperature water T</a:t>
            </a:r>
            <a:r>
              <a:rPr lang="en-US" sz="1400" b="0" i="0" u="none" strike="noStrike" cap="none">
                <a:solidFill>
                  <a:srgbClr val="595959"/>
                </a:solidFill>
                <a:latin typeface="Rockwell"/>
                <a:ea typeface="Rockwell"/>
                <a:cs typeface="Rockwell"/>
                <a:sym typeface="Rockwell"/>
              </a:rPr>
              <a:t>1 (system)  </a:t>
            </a:r>
            <a:r>
              <a:rPr lang="en-US" sz="1800" b="0" i="0" u="none" strike="noStrike" cap="none">
                <a:solidFill>
                  <a:srgbClr val="595959"/>
                </a:solidFill>
                <a:latin typeface="Rockwell"/>
                <a:ea typeface="Rockwell"/>
                <a:cs typeface="Rockwell"/>
                <a:sym typeface="Rockwell"/>
              </a:rPr>
              <a:t>is mixed with cold water T</a:t>
            </a:r>
            <a:r>
              <a:rPr lang="en-US" sz="1600" b="0" i="0" u="none" strike="noStrike" cap="none">
                <a:solidFill>
                  <a:srgbClr val="595959"/>
                </a:solidFill>
                <a:latin typeface="Rockwell"/>
                <a:ea typeface="Rockwell"/>
                <a:cs typeface="Rockwell"/>
                <a:sym typeface="Rockwell"/>
              </a:rPr>
              <a:t>2 (surroundings), t</a:t>
            </a:r>
            <a:r>
              <a:rPr lang="en-US" sz="2000" b="0" i="0" u="none" strike="noStrike" cap="none">
                <a:solidFill>
                  <a:srgbClr val="595959"/>
                </a:solidFill>
                <a:latin typeface="Rockwell"/>
                <a:ea typeface="Rockwell"/>
                <a:cs typeface="Rockwell"/>
                <a:sym typeface="Rockwell"/>
              </a:rPr>
              <a:t>he final temperature T</a:t>
            </a:r>
            <a:r>
              <a:rPr lang="en-US" sz="1600" b="0" i="0" u="none" strike="noStrike" cap="none">
                <a:solidFill>
                  <a:srgbClr val="595959"/>
                </a:solidFill>
                <a:latin typeface="Rockwell"/>
                <a:ea typeface="Rockwell"/>
                <a:cs typeface="Rockwell"/>
                <a:sym typeface="Rockwell"/>
              </a:rPr>
              <a:t>3</a:t>
            </a:r>
            <a:r>
              <a:rPr lang="en-US" sz="1400" b="0" i="0" u="none" strike="noStrike" cap="none">
                <a:solidFill>
                  <a:srgbClr val="595959"/>
                </a:solidFill>
                <a:latin typeface="Rockwell"/>
                <a:ea typeface="Rockwell"/>
                <a:cs typeface="Rockwell"/>
                <a:sym typeface="Rockwell"/>
              </a:rPr>
              <a:t> </a:t>
            </a:r>
            <a:r>
              <a:rPr lang="en-US" sz="2000" b="0" i="0" u="none" strike="noStrike" cap="none">
                <a:solidFill>
                  <a:srgbClr val="595959"/>
                </a:solidFill>
                <a:latin typeface="Rockwell"/>
                <a:ea typeface="Rockwell"/>
                <a:cs typeface="Rockwell"/>
                <a:sym typeface="Rockwell"/>
              </a:rPr>
              <a:t>will be in-between.</a:t>
            </a:r>
          </a:p>
          <a:p>
            <a:pPr marL="228600" marR="0" lvl="0" indent="-228600" algn="l" rtl="0">
              <a:spcBef>
                <a:spcPts val="2000"/>
              </a:spcBef>
              <a:spcAft>
                <a:spcPts val="0"/>
              </a:spcAft>
              <a:buClr>
                <a:schemeClr val="accent1"/>
              </a:buClr>
              <a:buSzPct val="75000"/>
              <a:buFont typeface="Noto Sans Symbols"/>
              <a:buChar char="■"/>
            </a:pPr>
            <a:r>
              <a:rPr lang="en-US" sz="2000" b="0" i="0" u="none" strike="noStrike" cap="none">
                <a:solidFill>
                  <a:srgbClr val="595959"/>
                </a:solidFill>
                <a:latin typeface="Rockwell"/>
                <a:ea typeface="Rockwell"/>
                <a:cs typeface="Rockwell"/>
                <a:sym typeface="Rockwell"/>
              </a:rPr>
              <a:t>Q</a:t>
            </a:r>
            <a:r>
              <a:rPr lang="en-US" sz="1400" b="0" i="0" u="none" strike="noStrike" cap="none">
                <a:solidFill>
                  <a:srgbClr val="595959"/>
                </a:solidFill>
                <a:latin typeface="Rockwell"/>
                <a:ea typeface="Rockwell"/>
                <a:cs typeface="Rockwell"/>
                <a:sym typeface="Rockwell"/>
              </a:rPr>
              <a:t>1</a:t>
            </a:r>
            <a:r>
              <a:rPr lang="en-US" sz="2000" b="0" i="0" u="none" strike="noStrike" cap="none">
                <a:solidFill>
                  <a:srgbClr val="595959"/>
                </a:solidFill>
                <a:latin typeface="Rockwell"/>
                <a:ea typeface="Rockwell"/>
                <a:cs typeface="Rockwell"/>
                <a:sym typeface="Rockwell"/>
              </a:rPr>
              <a:t> + Q </a:t>
            </a:r>
            <a:r>
              <a:rPr lang="en-US" sz="1600" b="0" i="0" u="none" strike="noStrike" cap="none">
                <a:solidFill>
                  <a:srgbClr val="595959"/>
                </a:solidFill>
                <a:latin typeface="Rockwell"/>
                <a:ea typeface="Rockwell"/>
                <a:cs typeface="Rockwell"/>
                <a:sym typeface="Rockwell"/>
              </a:rPr>
              <a:t>2</a:t>
            </a:r>
            <a:r>
              <a:rPr lang="en-US" sz="2000" b="0" i="0" u="none" strike="noStrike" cap="none">
                <a:solidFill>
                  <a:srgbClr val="595959"/>
                </a:solidFill>
                <a:latin typeface="Rockwell"/>
                <a:ea typeface="Rockwell"/>
                <a:cs typeface="Rockwell"/>
                <a:sym typeface="Rockwell"/>
              </a:rPr>
              <a:t> = 0 and energy is conserved </a:t>
            </a: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393" name="Shape 1393"/>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394" name="Shape 1394"/>
          <p:cNvSpPr txBox="1"/>
          <p:nvPr/>
        </p:nvSpPr>
        <p:spPr>
          <a:xfrm>
            <a:off x="21994" y="5923137"/>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p>
        </p:txBody>
      </p:sp>
      <p:sp>
        <p:nvSpPr>
          <p:cNvPr id="1395" name="Shape 1395"/>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396" name="Shape 1396"/>
          <p:cNvPicPr preferRelativeResize="0">
            <a:picLocks noGrp="1"/>
          </p:cNvPicPr>
          <p:nvPr>
            <p:ph type="body" idx="2"/>
          </p:nvPr>
        </p:nvPicPr>
        <p:blipFill rotWithShape="1">
          <a:blip r:embed="rId5">
            <a:alphaModFix/>
          </a:blip>
          <a:srcRect/>
          <a:stretch/>
        </p:blipFill>
        <p:spPr>
          <a:xfrm>
            <a:off x="5801919" y="2241061"/>
            <a:ext cx="3250576" cy="334699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a:spLocks noGrp="1"/>
          </p:cNvSpPr>
          <p:nvPr>
            <p:ph type="title"/>
          </p:nvPr>
        </p:nvSpPr>
        <p:spPr>
          <a:xfrm>
            <a:off x="498474" y="163261"/>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2000" b="1" i="0" u="none" strike="noStrike" cap="none">
                <a:solidFill>
                  <a:schemeClr val="accent1"/>
                </a:solidFill>
                <a:latin typeface="Rockwell"/>
                <a:ea typeface="Rockwell"/>
                <a:cs typeface="Rockwell"/>
                <a:sym typeface="Rockwell"/>
              </a:rPr>
              <a:t>Calorimetry: </a:t>
            </a:r>
            <a:r>
              <a:rPr lang="en-US" sz="1800" b="0" i="0" u="none" strike="noStrike" cap="none">
                <a:solidFill>
                  <a:schemeClr val="accent1"/>
                </a:solidFill>
                <a:latin typeface="Rockwell"/>
                <a:ea typeface="Rockwell"/>
                <a:cs typeface="Rockwell"/>
                <a:sym typeface="Rockwell"/>
              </a:rPr>
              <a:t>an experimental technique used to determine the heat transferred in a chemical system. System can be a chemical reaction or physical process.</a:t>
            </a:r>
            <a:br>
              <a:rPr lang="en-US" sz="2400" b="0" i="0" u="none" strike="noStrike" cap="none">
                <a:solidFill>
                  <a:schemeClr val="accent1"/>
                </a:solidFill>
                <a:latin typeface="Rockwell"/>
                <a:ea typeface="Rockwell"/>
                <a:cs typeface="Rockwell"/>
                <a:sym typeface="Rockwell"/>
              </a:rPr>
            </a:br>
            <a:br>
              <a:rPr lang="en-US" sz="2400" b="0" i="0" u="none" strike="noStrike" cap="none">
                <a:solidFill>
                  <a:schemeClr val="accent1"/>
                </a:solidFill>
                <a:latin typeface="Rockwell"/>
                <a:ea typeface="Rockwell"/>
                <a:cs typeface="Rockwell"/>
                <a:sym typeface="Rockwell"/>
              </a:rPr>
            </a:br>
            <a:endParaRPr lang="en-US" sz="2400" b="0" i="0" u="none" strike="noStrike" cap="none">
              <a:solidFill>
                <a:schemeClr val="accent1"/>
              </a:solidFill>
              <a:latin typeface="Rockwell"/>
              <a:ea typeface="Rockwell"/>
              <a:cs typeface="Rockwell"/>
              <a:sym typeface="Rockwell"/>
            </a:endParaRPr>
          </a:p>
        </p:txBody>
      </p:sp>
      <p:sp>
        <p:nvSpPr>
          <p:cNvPr id="1402" name="Shape 1402"/>
          <p:cNvSpPr txBox="1">
            <a:spLocks noGrp="1"/>
          </p:cNvSpPr>
          <p:nvPr>
            <p:ph type="body" idx="1"/>
          </p:nvPr>
        </p:nvSpPr>
        <p:spPr>
          <a:xfrm>
            <a:off x="0" y="1192307"/>
            <a:ext cx="4898368" cy="5056094"/>
          </a:xfrm>
          <a:prstGeom prst="rect">
            <a:avLst/>
          </a:prstGeom>
          <a:noFill/>
          <a:ln>
            <a:noFill/>
          </a:ln>
        </p:spPr>
        <p:txBody>
          <a:bodyPr lIns="91425" tIns="45700" rIns="91425" bIns="45700" anchor="t" anchorCtr="0">
            <a:noAutofit/>
          </a:bodyPr>
          <a:lstStyle/>
          <a:p>
            <a:pPr marL="228600" marR="0" lvl="0" indent="-228600" algn="l" rtl="0">
              <a:spcBef>
                <a:spcPts val="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Can use Calorimetry to solve for Heat Capacity of a calorimeter (C),, specific heat of a substance, (c), and ΔHvap, Δfus, ΔHrxn.</a:t>
            </a:r>
          </a:p>
          <a:p>
            <a:pPr marL="228600" marR="0" lvl="0" indent="-228600" algn="l" rtl="0">
              <a:spcBef>
                <a:spcPts val="600"/>
              </a:spcBef>
              <a:spcAft>
                <a:spcPts val="0"/>
              </a:spcAft>
              <a:buClr>
                <a:schemeClr val="accent1"/>
              </a:buClr>
              <a:buSzPct val="75000"/>
              <a:buFont typeface="Noto Sans Symbols"/>
              <a:buChar char="➢"/>
            </a:pPr>
            <a:r>
              <a:rPr lang="en-US" sz="1400" b="0" i="0" u="none" strike="noStrike" cap="none">
                <a:solidFill>
                  <a:srgbClr val="595959"/>
                </a:solidFill>
                <a:latin typeface="Rockwell"/>
                <a:ea typeface="Rockwell"/>
                <a:cs typeface="Rockwell"/>
                <a:sym typeface="Rockwell"/>
              </a:rPr>
              <a:t>The data handling and math:</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Law of Conservation of Energy: Q system + Qsurroundings = 0  </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Qsystem = - Qsurroundings where System = reaction, Surroundings =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SO: Q rxn = - Q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Heat Transfer due to Temperature Change in the Calorimeter:</a:t>
            </a:r>
          </a:p>
          <a:p>
            <a:pPr marL="457200" marR="0" lvl="1" indent="-228600" algn="l" rtl="0">
              <a:spcBef>
                <a:spcPts val="600"/>
              </a:spcBef>
              <a:spcAft>
                <a:spcPts val="0"/>
              </a:spcAft>
              <a:buClr>
                <a:srgbClr val="B86EB8"/>
              </a:buClr>
              <a:buSzPct val="75000"/>
              <a:buFont typeface="Noto Sans Symbols"/>
              <a:buChar char="■"/>
            </a:pPr>
            <a:r>
              <a:rPr lang="en-US" sz="1400" b="0" i="0" u="none" strike="noStrike" cap="none">
                <a:solidFill>
                  <a:srgbClr val="595959"/>
                </a:solidFill>
                <a:latin typeface="Rockwell"/>
                <a:ea typeface="Rockwell"/>
                <a:cs typeface="Rockwell"/>
                <a:sym typeface="Rockwell"/>
              </a:rPr>
              <a:t> Q= CΔT, or Q=  mc ΔT where Q in J, C in J/K, m in g, c in J/g-K, ΔT in K</a:t>
            </a:r>
          </a:p>
          <a:p>
            <a:pPr marL="228600" marR="0" lvl="0" indent="-228600" algn="l" rtl="0">
              <a:spcBef>
                <a:spcPts val="2000"/>
              </a:spcBef>
              <a:spcAft>
                <a:spcPts val="0"/>
              </a:spcAft>
              <a:buClr>
                <a:schemeClr val="accent1"/>
              </a:buClr>
              <a:buSzPct val="75000"/>
              <a:buFont typeface="Noto Sans Symbols"/>
              <a:buChar char="➢"/>
            </a:pPr>
            <a:r>
              <a:rPr lang="en-US" sz="1400" b="1" i="0" u="none" strike="noStrike" cap="none">
                <a:solidFill>
                  <a:srgbClr val="595959"/>
                </a:solidFill>
                <a:latin typeface="Rockwell"/>
                <a:ea typeface="Rockwell"/>
                <a:cs typeface="Rockwell"/>
                <a:sym typeface="Rockwell"/>
              </a:rPr>
              <a:t>Q rxn = - Q calorimeter = - CΔT </a:t>
            </a:r>
            <a:r>
              <a:rPr lang="en-US" sz="1400" b="0" i="0" u="none" strike="noStrike" cap="none">
                <a:solidFill>
                  <a:srgbClr val="595959"/>
                </a:solidFill>
                <a:latin typeface="Rockwell"/>
                <a:ea typeface="Rockwell"/>
                <a:cs typeface="Rockwell"/>
                <a:sym typeface="Rockwell"/>
              </a:rPr>
              <a:t>if the calorimeter Heat Capacity is Known, or can be determined.</a:t>
            </a:r>
          </a:p>
          <a:p>
            <a:pPr marL="228600" marR="0" lvl="0" indent="-228600" algn="l" rtl="0">
              <a:spcBef>
                <a:spcPts val="600"/>
              </a:spcBef>
              <a:spcAft>
                <a:spcPts val="0"/>
              </a:spcAft>
              <a:buClr>
                <a:schemeClr val="accent1"/>
              </a:buClr>
              <a:buSzPct val="75000"/>
              <a:buFont typeface="Noto Sans Symbols"/>
              <a:buChar char="➢"/>
            </a:pPr>
            <a:r>
              <a:rPr lang="en-US" sz="1400" b="1" i="0" u="none" strike="noStrike" cap="none">
                <a:solidFill>
                  <a:srgbClr val="595959"/>
                </a:solidFill>
                <a:latin typeface="Rockwell"/>
                <a:ea typeface="Rockwell"/>
                <a:cs typeface="Rockwell"/>
                <a:sym typeface="Rockwell"/>
              </a:rPr>
              <a:t>Q rxn = - Q calorimeter = - mcΔT </a:t>
            </a:r>
            <a:r>
              <a:rPr lang="en-US" sz="1400" b="0" i="0" u="none" strike="noStrike" cap="none">
                <a:solidFill>
                  <a:srgbClr val="595959"/>
                </a:solidFill>
                <a:latin typeface="Rockwell"/>
                <a:ea typeface="Rockwell"/>
                <a:cs typeface="Rockwell"/>
                <a:sym typeface="Rockwell"/>
              </a:rPr>
              <a:t>for reactions in solution. </a:t>
            </a:r>
          </a:p>
          <a:p>
            <a:pPr marL="228600" marR="0" lvl="0" indent="-228600" algn="l" rtl="0">
              <a:spcBef>
                <a:spcPts val="600"/>
              </a:spcBef>
              <a:buClr>
                <a:schemeClr val="accent1"/>
              </a:buClr>
              <a:buSzPct val="75000"/>
              <a:buFont typeface="Noto Sans Symbols"/>
              <a:buChar char="➢"/>
            </a:pPr>
            <a:r>
              <a:rPr lang="en-US" sz="1400" b="1" i="1" u="none" strike="noStrike" cap="none">
                <a:solidFill>
                  <a:srgbClr val="595959"/>
                </a:solidFill>
                <a:latin typeface="Rockwell"/>
                <a:ea typeface="Rockwell"/>
                <a:cs typeface="Rockwell"/>
                <a:sym typeface="Rockwell"/>
              </a:rPr>
              <a:t>When calculating </a:t>
            </a:r>
            <a:r>
              <a:rPr lang="en-US" sz="1400" b="1" i="1" u="none" strike="noStrike" cap="none">
                <a:solidFill>
                  <a:srgbClr val="595959"/>
                </a:solidFill>
                <a:latin typeface="Arial"/>
                <a:ea typeface="Arial"/>
                <a:cs typeface="Arial"/>
                <a:sym typeface="Arial"/>
              </a:rPr>
              <a:t>ΔH, must take into account the mass of reactant that caused Q rxn. </a:t>
            </a:r>
          </a:p>
        </p:txBody>
      </p:sp>
      <p:pic>
        <p:nvPicPr>
          <p:cNvPr id="1403" name="Shape 1403"/>
          <p:cNvPicPr preferRelativeResize="0">
            <a:picLocks noGrp="1"/>
          </p:cNvPicPr>
          <p:nvPr>
            <p:ph type="body" idx="2"/>
          </p:nvPr>
        </p:nvPicPr>
        <p:blipFill rotWithShape="1">
          <a:blip r:embed="rId3">
            <a:alphaModFix/>
          </a:blip>
          <a:srcRect/>
          <a:stretch/>
        </p:blipFill>
        <p:spPr>
          <a:xfrm>
            <a:off x="4798760" y="976966"/>
            <a:ext cx="3156418" cy="4960937"/>
          </a:xfrm>
          <a:prstGeom prst="rect">
            <a:avLst/>
          </a:prstGeom>
          <a:noFill/>
          <a:ln>
            <a:noFill/>
          </a:ln>
        </p:spPr>
      </p:pic>
      <p:sp>
        <p:nvSpPr>
          <p:cNvPr id="1404" name="Shape 140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05" name="Shape 1405"/>
          <p:cNvSpPr txBox="1"/>
          <p:nvPr/>
        </p:nvSpPr>
        <p:spPr>
          <a:xfrm>
            <a:off x="0" y="6284673"/>
            <a:ext cx="91440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p>
        </p:txBody>
      </p:sp>
      <p:sp>
        <p:nvSpPr>
          <p:cNvPr id="1406" name="Shape 140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407" name="Shape 1407">
            <a:hlinkClick r:id="rId5"/>
          </p:cNvPr>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408" name="Shape 1408"/>
          <p:cNvSpPr/>
          <p:nvPr/>
        </p:nvSpPr>
        <p:spPr>
          <a:xfrm>
            <a:off x="7694967" y="2353449"/>
            <a:ext cx="1793002" cy="1805555"/>
          </a:xfrm>
          <a:prstGeom prst="cloudCallout">
            <a:avLst>
              <a:gd name="adj1" fmla="val -20833"/>
              <a:gd name="adj2" fmla="val 62500"/>
            </a:avLst>
          </a:prstGeom>
          <a:gradFill>
            <a:gsLst>
              <a:gs pos="0">
                <a:srgbClr val="858400"/>
              </a:gs>
              <a:gs pos="100000">
                <a:srgbClr val="DAD87C"/>
              </a:gs>
            </a:gsLst>
            <a:lin ang="5400000" scaled="0"/>
          </a:gradFill>
          <a:ln w="12700" cap="flat" cmpd="sng">
            <a:solidFill>
              <a:srgbClr val="A2A000"/>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Rockwell"/>
                <a:ea typeface="Rockwell"/>
                <a:cs typeface="Rockwell"/>
                <a:sym typeface="Rockwell"/>
              </a:rPr>
              <a:t>Example problem in video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498474" y="163261"/>
            <a:ext cx="7556312" cy="646331"/>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1600" b="0" i="0" u="none" strike="noStrike" cap="none">
                <a:solidFill>
                  <a:schemeClr val="accent1"/>
                </a:solidFill>
                <a:latin typeface="Rockwell"/>
                <a:ea typeface="Rockwell"/>
                <a:cs typeface="Rockwell"/>
                <a:sym typeface="Rockwell"/>
              </a:rPr>
              <a:t>Chemical Systems undergo 3 main processes that change their energy: heating/cooling, phase transitions, and chemical reactions.</a:t>
            </a:r>
          </a:p>
        </p:txBody>
      </p:sp>
      <p:sp>
        <p:nvSpPr>
          <p:cNvPr id="1414" name="Shape 1414"/>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15" name="Shape 1415"/>
          <p:cNvSpPr txBox="1"/>
          <p:nvPr/>
        </p:nvSpPr>
        <p:spPr>
          <a:xfrm>
            <a:off x="0" y="5793037"/>
            <a:ext cx="9144000" cy="1292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n-US" sz="1400">
                <a:solidFill>
                  <a:schemeClr val="dk1"/>
                </a:solidFill>
                <a:latin typeface="Arial"/>
                <a:ea typeface="Arial"/>
                <a:cs typeface="Arial"/>
                <a:sym typeface="Arial"/>
              </a:rPr>
              <a:t>Δ</a:t>
            </a:r>
            <a:r>
              <a:rPr lang="en-US" sz="1400">
                <a:solidFill>
                  <a:schemeClr val="dk1"/>
                </a:solidFill>
                <a:latin typeface="Rockwell"/>
                <a:ea typeface="Rockwell"/>
                <a:cs typeface="Rockwell"/>
                <a:sym typeface="Rockwell"/>
              </a:rPr>
              <a:t>V work.</a:t>
            </a:r>
            <a:r>
              <a:rPr lang="en-US" sz="1400" i="1">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a:t>
            </a:r>
          </a:p>
        </p:txBody>
      </p:sp>
      <p:sp>
        <p:nvSpPr>
          <p:cNvPr id="1416" name="Shape 1416">
            <a:hlinkClick r:id="rId3"/>
          </p:cNvPr>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417" name="Shape 1417"/>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sp>
        <p:nvSpPr>
          <p:cNvPr id="1418" name="Shape 1418"/>
          <p:cNvSpPr txBox="1">
            <a:spLocks noGrp="1"/>
          </p:cNvSpPr>
          <p:nvPr>
            <p:ph type="body" idx="2"/>
          </p:nvPr>
        </p:nvSpPr>
        <p:spPr>
          <a:xfrm>
            <a:off x="3992967" y="809593"/>
            <a:ext cx="4283759" cy="55015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200" b="1" i="1" u="none" strike="noStrike" cap="none">
                <a:solidFill>
                  <a:srgbClr val="0070C0"/>
                </a:solidFill>
                <a:latin typeface="Arial"/>
                <a:ea typeface="Arial"/>
                <a:cs typeface="Arial"/>
                <a:sym typeface="Arial"/>
              </a:rPr>
              <a:t>1.   Heat Transfer due to Temperature Change: (kJ)</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 Q= mcΔT</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m= mass (g), c= specific heat capacity (J/g-°C), ΔT= Temp. change in °C</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0070C0"/>
                </a:solidFill>
                <a:latin typeface="Arial"/>
                <a:ea typeface="Arial"/>
                <a:cs typeface="Arial"/>
                <a:sym typeface="Arial"/>
              </a:rPr>
              <a:t>Q is + for Heating, - for cooling</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rgbClr val="762299"/>
                </a:solidFill>
                <a:latin typeface="Arial"/>
                <a:ea typeface="Arial"/>
                <a:cs typeface="Arial"/>
                <a:sym typeface="Arial"/>
              </a:rPr>
              <a:t>2.   Heat Transfer due to Phase Change: (kJ/mol )</a:t>
            </a:r>
          </a:p>
          <a:p>
            <a:pPr marL="0" marR="0" lvl="0" indent="0" algn="ctr" rtl="0">
              <a:spcBef>
                <a:spcPts val="600"/>
              </a:spcBef>
              <a:spcAft>
                <a:spcPts val="0"/>
              </a:spcAft>
              <a:buClr>
                <a:schemeClr val="accent1"/>
              </a:buClr>
              <a:buSzPct val="25000"/>
              <a:buFont typeface="Noto Sans Symbols"/>
              <a:buNone/>
            </a:pPr>
            <a:r>
              <a:rPr lang="en-US" sz="1200" b="0" i="0" u="none" strike="noStrike" cap="none">
                <a:solidFill>
                  <a:srgbClr val="762299"/>
                </a:solidFill>
                <a:latin typeface="Arial"/>
                <a:ea typeface="Arial"/>
                <a:cs typeface="Arial"/>
                <a:sym typeface="Arial"/>
              </a:rPr>
              <a:t> Q= ΔH phase change</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2299"/>
                </a:solidFill>
                <a:latin typeface="Arial"/>
                <a:ea typeface="Arial"/>
                <a:cs typeface="Arial"/>
                <a:sym typeface="Arial"/>
              </a:rPr>
              <a:t>Q phase change = + for ΔH fusion, ΔH vaporizing, ΔH subliming,  - for ΔH freezing, ΔH condensing, ΔH deposition</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rgbClr val="0070C0"/>
                </a:solidFill>
                <a:latin typeface="Arial"/>
                <a:ea typeface="Arial"/>
                <a:cs typeface="Arial"/>
                <a:sym typeface="Arial"/>
              </a:rPr>
              <a:t>3.  Q for a chemical reaction at constant pressure = ΔH rxn</a:t>
            </a:r>
          </a:p>
          <a:p>
            <a:pPr marL="0" marR="0" lvl="0" indent="0" algn="l" rtl="0">
              <a:spcBef>
                <a:spcPts val="600"/>
              </a:spcBef>
              <a:spcAft>
                <a:spcPts val="0"/>
              </a:spcAft>
              <a:buClr>
                <a:schemeClr val="accent1"/>
              </a:buClr>
              <a:buSzPct val="25000"/>
              <a:buFont typeface="Noto Sans Symbols"/>
              <a:buNone/>
            </a:pPr>
            <a:r>
              <a:rPr lang="en-US" sz="1200" b="0" i="1" u="none" strike="noStrike" cap="none">
                <a:solidFill>
                  <a:srgbClr val="0070C0"/>
                </a:solidFill>
                <a:latin typeface="Arial"/>
                <a:ea typeface="Arial"/>
                <a:cs typeface="Arial"/>
                <a:sym typeface="Arial"/>
              </a:rPr>
              <a:t>When calculating ΔH rxn  from Q, remember ΔH rxn  must agree with the stoichiometric coefficients in the reaction.  Units of ΔH rxn  are </a:t>
            </a:r>
            <a:r>
              <a:rPr lang="en-US" sz="1200" b="1" i="1" u="none" strike="noStrike" cap="none">
                <a:solidFill>
                  <a:srgbClr val="0070C0"/>
                </a:solidFill>
                <a:latin typeface="Arial"/>
                <a:ea typeface="Arial"/>
                <a:cs typeface="Arial"/>
                <a:sym typeface="Arial"/>
              </a:rPr>
              <a:t>kJ/mol rxn.</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4.   </a:t>
            </a:r>
            <a:r>
              <a:rPr lang="en-US" sz="1200" b="1" i="1" u="none" strike="noStrike" cap="none">
                <a:solidFill>
                  <a:srgbClr val="76337A"/>
                </a:solidFill>
                <a:latin typeface="Arial"/>
                <a:ea typeface="Arial"/>
                <a:cs typeface="Arial"/>
                <a:sym typeface="Arial"/>
              </a:rPr>
              <a:t>When a gas expands or contracts in a chemical reaction, energy is transferred in the form of Pressure- Volume work.        </a:t>
            </a:r>
            <a:r>
              <a:rPr lang="en-US" sz="1200" b="0" i="0" u="none" strike="noStrike" cap="none">
                <a:solidFill>
                  <a:srgbClr val="76337A"/>
                </a:solidFill>
                <a:latin typeface="Arial"/>
                <a:ea typeface="Arial"/>
                <a:cs typeface="Arial"/>
                <a:sym typeface="Arial"/>
              </a:rPr>
              <a:t> </a:t>
            </a:r>
            <a:r>
              <a:rPr lang="en-US" sz="1200" b="1" i="0" u="none" strike="noStrike" cap="none">
                <a:solidFill>
                  <a:srgbClr val="76337A"/>
                </a:solidFill>
                <a:latin typeface="Arial"/>
                <a:ea typeface="Arial"/>
                <a:cs typeface="Arial"/>
                <a:sym typeface="Arial"/>
              </a:rPr>
              <a:t>W= -PΔV (l-atm) </a:t>
            </a:r>
          </a:p>
          <a:p>
            <a:pPr marL="0" marR="0" lvl="0" indent="0" algn="l" rtl="0">
              <a:spcBef>
                <a:spcPts val="600"/>
              </a:spcBef>
              <a:spcAft>
                <a:spcPts val="0"/>
              </a:spcAft>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Gas Expands – Does work on surroundings (system loses energy) </a:t>
            </a:r>
          </a:p>
          <a:p>
            <a:pPr marL="0" marR="0" lvl="0" indent="0" algn="l" rtl="0">
              <a:spcBef>
                <a:spcPts val="600"/>
              </a:spcBef>
              <a:buClr>
                <a:schemeClr val="accent1"/>
              </a:buClr>
              <a:buSzPct val="25000"/>
              <a:buFont typeface="Noto Sans Symbols"/>
              <a:buNone/>
            </a:pPr>
            <a:r>
              <a:rPr lang="en-US" sz="1200" b="0" i="0" u="none" strike="noStrike" cap="none">
                <a:solidFill>
                  <a:srgbClr val="76337A"/>
                </a:solidFill>
                <a:latin typeface="Arial"/>
                <a:ea typeface="Arial"/>
                <a:cs typeface="Arial"/>
                <a:sym typeface="Arial"/>
              </a:rPr>
              <a:t>Gas Contracts – Work done on the gas (system gains energy)       No change in volume, no work done.</a:t>
            </a:r>
          </a:p>
        </p:txBody>
      </p:sp>
      <p:pic>
        <p:nvPicPr>
          <p:cNvPr id="1419" name="Shape 1419"/>
          <p:cNvPicPr preferRelativeResize="0">
            <a:picLocks noGrp="1"/>
          </p:cNvPicPr>
          <p:nvPr>
            <p:ph type="body" idx="1"/>
          </p:nvPr>
        </p:nvPicPr>
        <p:blipFill rotWithShape="1">
          <a:blip r:embed="rId5">
            <a:alphaModFix/>
          </a:blip>
          <a:srcRect/>
          <a:stretch/>
        </p:blipFill>
        <p:spPr>
          <a:xfrm>
            <a:off x="487006" y="834680"/>
            <a:ext cx="3395591" cy="445335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Shape 1424"/>
          <p:cNvSpPr txBox="1">
            <a:spLocks noGrp="1"/>
          </p:cNvSpPr>
          <p:nvPr>
            <p:ph type="title"/>
          </p:nvPr>
        </p:nvSpPr>
        <p:spPr>
          <a:xfrm>
            <a:off x="498474" y="48889"/>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1800" b="1" i="0" u="none" strike="noStrike" cap="none">
                <a:solidFill>
                  <a:schemeClr val="accent1"/>
                </a:solidFill>
                <a:latin typeface="Rockwell"/>
                <a:ea typeface="Rockwell"/>
                <a:cs typeface="Rockwell"/>
                <a:sym typeface="Rockwell"/>
              </a:rPr>
              <a:t>Calorimetry: </a:t>
            </a:r>
            <a:r>
              <a:rPr lang="en-US" sz="1800" b="0" i="0" u="none" strike="noStrike" cap="none">
                <a:solidFill>
                  <a:schemeClr val="accent1"/>
                </a:solidFill>
                <a:latin typeface="Rockwell"/>
                <a:ea typeface="Rockwell"/>
                <a:cs typeface="Rockwell"/>
                <a:sym typeface="Rockwell"/>
              </a:rPr>
              <a:t>an experimental technique used to determine the heat transferred in a chemical system. System can be a chemical reaction or physical process.</a:t>
            </a:r>
          </a:p>
        </p:txBody>
      </p:sp>
      <p:pic>
        <p:nvPicPr>
          <p:cNvPr id="1425" name="Shape 1425"/>
          <p:cNvPicPr preferRelativeResize="0">
            <a:picLocks noGrp="1"/>
          </p:cNvPicPr>
          <p:nvPr>
            <p:ph type="body" idx="1"/>
          </p:nvPr>
        </p:nvPicPr>
        <p:blipFill rotWithShape="1">
          <a:blip r:embed="rId3">
            <a:alphaModFix/>
          </a:blip>
          <a:srcRect/>
          <a:stretch/>
        </p:blipFill>
        <p:spPr>
          <a:xfrm>
            <a:off x="498474" y="1118661"/>
            <a:ext cx="7069893" cy="4898828"/>
          </a:xfrm>
          <a:prstGeom prst="rect">
            <a:avLst/>
          </a:prstGeom>
          <a:noFill/>
          <a:ln w="38100" cap="flat" cmpd="sng">
            <a:solidFill>
              <a:schemeClr val="accent1"/>
            </a:solidFill>
            <a:prstDash val="solid"/>
            <a:round/>
            <a:headEnd type="none" w="med" len="med"/>
            <a:tailEnd type="none" w="med" len="med"/>
          </a:ln>
        </p:spPr>
      </p:pic>
      <p:sp>
        <p:nvSpPr>
          <p:cNvPr id="1426" name="Shape 1426"/>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427" name="Shape 1427"/>
          <p:cNvSpPr txBox="1"/>
          <p:nvPr/>
        </p:nvSpPr>
        <p:spPr>
          <a:xfrm>
            <a:off x="51320" y="6019082"/>
            <a:ext cx="9144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lang="en-US" sz="1800" i="1">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a:t>
            </a:r>
          </a:p>
        </p:txBody>
      </p:sp>
      <p:sp>
        <p:nvSpPr>
          <p:cNvPr id="1428" name="Shape 142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429" name="Shape 1429" descr="Screen Shot 2016-04-10 at 2.20.19 PM.png"/>
          <p:cNvPicPr preferRelativeResize="0"/>
          <p:nvPr/>
        </p:nvPicPr>
        <p:blipFill rotWithShape="1">
          <a:blip r:embed="rId6">
            <a:alphaModFix/>
          </a:blip>
          <a:srcRect/>
          <a:stretch/>
        </p:blipFill>
        <p:spPr>
          <a:xfrm>
            <a:off x="623545" y="2753172"/>
            <a:ext cx="7772400" cy="1625599"/>
          </a:xfrm>
          <a:prstGeom prst="rect">
            <a:avLst/>
          </a:prstGeom>
          <a:solidFill>
            <a:srgbClr val="000000"/>
          </a:solidFill>
          <a:ln w="444500" cap="sq" cmpd="sng">
            <a:solidFill>
              <a:srgbClr val="000000"/>
            </a:solidFill>
            <a:prstDash val="solid"/>
            <a:miter/>
            <a:headEnd type="none" w="med" len="med"/>
            <a:tailEnd type="none" w="med" len="med"/>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9"/>
                                        </p:tgtEl>
                                        <p:attrNameLst>
                                          <p:attrName>style.visibility</p:attrName>
                                        </p:attrNameLst>
                                      </p:cBhvr>
                                      <p:to>
                                        <p:strVal val="visible"/>
                                      </p:to>
                                    </p:set>
                                    <p:animEffect transition="in" filter="fade">
                                      <p:cBhvr>
                                        <p:cTn id="7" dur="500"/>
                                        <p:tgtEl>
                                          <p:spTgt spid="1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Shape 1435"/>
          <p:cNvSpPr txBox="1">
            <a:spLocks noGrp="1"/>
          </p:cNvSpPr>
          <p:nvPr>
            <p:ph type="title"/>
          </p:nvPr>
        </p:nvSpPr>
        <p:spPr>
          <a:xfrm>
            <a:off x="498474" y="163260"/>
            <a:ext cx="7556312" cy="114986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1600" b="0" i="0" u="none" strike="noStrike" cap="none">
                <a:solidFill>
                  <a:schemeClr val="accent1"/>
                </a:solidFill>
                <a:latin typeface="Rockwell"/>
                <a:ea typeface="Rockwell"/>
                <a:cs typeface="Rockwell"/>
                <a:sym typeface="Rockwell"/>
              </a:rPr>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p>
        </p:txBody>
      </p:sp>
      <p:sp>
        <p:nvSpPr>
          <p:cNvPr id="1436" name="Shape 1436"/>
          <p:cNvSpPr txBox="1">
            <a:spLocks noGrp="1"/>
          </p:cNvSpPr>
          <p:nvPr>
            <p:ph type="body" idx="1"/>
          </p:nvPr>
        </p:nvSpPr>
        <p:spPr>
          <a:xfrm>
            <a:off x="265667" y="1205767"/>
            <a:ext cx="3875381" cy="495968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1"/>
              </a:buClr>
              <a:buSzPct val="25000"/>
              <a:buFont typeface="Noto Sans Symbols"/>
              <a:buNone/>
            </a:pPr>
            <a:endParaRPr sz="1295" b="0" i="0" u="none" strike="noStrike" cap="none">
              <a:solidFill>
                <a:srgbClr val="0070C0"/>
              </a:solidFill>
              <a:latin typeface="Arial"/>
              <a:ea typeface="Arial"/>
              <a:cs typeface="Arial"/>
              <a:sym typeface="Arial"/>
            </a:endParaRPr>
          </a:p>
          <a:p>
            <a:pPr marL="0" marR="0" lvl="0" indent="0" algn="l" rtl="0">
              <a:lnSpc>
                <a:spcPct val="80000"/>
              </a:lnSpc>
              <a:spcBef>
                <a:spcPts val="2000"/>
              </a:spcBef>
              <a:spcAft>
                <a:spcPts val="0"/>
              </a:spcAft>
              <a:buClr>
                <a:schemeClr val="accent1"/>
              </a:buClr>
              <a:buSzPct val="25000"/>
              <a:buFont typeface="Noto Sans Symbols"/>
              <a:buNone/>
            </a:pPr>
            <a:r>
              <a:rPr lang="en-US" sz="1295" b="0" i="0" u="none" strike="noStrike" cap="none">
                <a:solidFill>
                  <a:srgbClr val="0070C0"/>
                </a:solidFill>
                <a:latin typeface="Arial"/>
                <a:ea typeface="Arial"/>
                <a:cs typeface="Arial"/>
                <a:sym typeface="Arial"/>
              </a:rPr>
              <a:t>Any bond that can be formed can be broken. These processes are in opposition. (their enthalpy changes are equal in magnitude, opposite sign)</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 bonds breaking → ENDOTHERMIC (+)</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 bonds forming → EXOTHERMIC (-)</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To find ΔHrxn, apply Hess’s Law:</a:t>
            </a:r>
          </a:p>
          <a:p>
            <a:pPr marL="228600" marR="0" lvl="0" indent="-228600" algn="l" rtl="0">
              <a:lnSpc>
                <a:spcPct val="80000"/>
              </a:lnSpc>
              <a:spcBef>
                <a:spcPts val="600"/>
              </a:spcBef>
              <a:spcAft>
                <a:spcPts val="0"/>
              </a:spcAft>
              <a:buClr>
                <a:schemeClr val="accent1"/>
              </a:buClr>
              <a:buSzPct val="74711"/>
              <a:buFont typeface="Noto Sans Symbols"/>
              <a:buChar char="➢"/>
            </a:pPr>
            <a:r>
              <a:rPr lang="en-US" sz="1295" b="0" i="0" u="none" strike="noStrike" cap="none">
                <a:solidFill>
                  <a:srgbClr val="0070C0"/>
                </a:solidFill>
                <a:latin typeface="Arial"/>
                <a:ea typeface="Arial"/>
                <a:cs typeface="Arial"/>
                <a:sym typeface="Arial"/>
              </a:rPr>
              <a:t>ΔHrxn = ΣΔH bonds breaking (+)  + Σ ΔH bonds forming (-)</a:t>
            </a:r>
          </a:p>
          <a:p>
            <a:pPr marL="228600" marR="0" lvl="0" indent="-228600" algn="l" rtl="0">
              <a:lnSpc>
                <a:spcPct val="80000"/>
              </a:lnSpc>
              <a:spcBef>
                <a:spcPts val="600"/>
              </a:spcBef>
              <a:spcAft>
                <a:spcPts val="0"/>
              </a:spcAft>
              <a:buClr>
                <a:schemeClr val="accent1"/>
              </a:buClr>
              <a:buSzPct val="74711"/>
              <a:buFont typeface="Noto Sans Symbols"/>
              <a:buNone/>
            </a:pPr>
            <a:endParaRPr sz="1295" b="0" i="0" u="none" strike="noStrike" cap="none">
              <a:solidFill>
                <a:srgbClr val="595959"/>
              </a:solidFill>
              <a:latin typeface="Arial"/>
              <a:ea typeface="Arial"/>
              <a:cs typeface="Arial"/>
              <a:sym typeface="Arial"/>
            </a:endParaRP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chemeClr val="dk1"/>
                </a:solidFill>
                <a:latin typeface="Arial"/>
                <a:ea typeface="Arial"/>
                <a:cs typeface="Arial"/>
                <a:sym typeface="Arial"/>
              </a:rPr>
              <a:t>To calculate or estimate ΔHrxn from Bond Energy:</a:t>
            </a:r>
          </a:p>
          <a:p>
            <a:pPr marL="342900" marR="0" lvl="0" indent="-342900" algn="l" rtl="0">
              <a:lnSpc>
                <a:spcPct val="80000"/>
              </a:lnSpc>
              <a:spcBef>
                <a:spcPts val="600"/>
              </a:spcBef>
              <a:spcAft>
                <a:spcPts val="0"/>
              </a:spcAft>
              <a:buClr>
                <a:schemeClr val="accent1"/>
              </a:buClr>
              <a:buSzPct val="74711"/>
              <a:buFont typeface="Rockwell"/>
              <a:buAutoNum type="arabicPeriod"/>
            </a:pPr>
            <a:r>
              <a:rPr lang="en-US" sz="1295" b="0" i="0" u="none" strike="noStrike" cap="none">
                <a:solidFill>
                  <a:schemeClr val="dk1"/>
                </a:solidFill>
                <a:latin typeface="Arial"/>
                <a:ea typeface="Arial"/>
                <a:cs typeface="Arial"/>
                <a:sym typeface="Arial"/>
              </a:rPr>
              <a:t>Draw the Lewis Structure. Don’t forget about double and triple bonds!</a:t>
            </a:r>
          </a:p>
          <a:p>
            <a:pPr marL="342900" marR="0" lvl="0" indent="-342900" algn="l" rtl="0">
              <a:lnSpc>
                <a:spcPct val="80000"/>
              </a:lnSpc>
              <a:spcBef>
                <a:spcPts val="600"/>
              </a:spcBef>
              <a:spcAft>
                <a:spcPts val="0"/>
              </a:spcAft>
              <a:buClr>
                <a:schemeClr val="accent1"/>
              </a:buClr>
              <a:buSzPct val="74711"/>
              <a:buFont typeface="Rockwell"/>
              <a:buAutoNum type="arabicPeriod"/>
            </a:pPr>
            <a:r>
              <a:rPr lang="en-US" sz="1295" b="0" i="0" u="none" strike="noStrike" cap="none">
                <a:solidFill>
                  <a:schemeClr val="dk1"/>
                </a:solidFill>
                <a:latin typeface="Arial"/>
                <a:ea typeface="Arial"/>
                <a:cs typeface="Arial"/>
                <a:sym typeface="Arial"/>
              </a:rPr>
              <a:t>Add up ΔH bonds breaking. It’s + (kJ)</a:t>
            </a:r>
          </a:p>
          <a:p>
            <a:pPr marL="342900" marR="0" lvl="0" indent="-342900" algn="l" rtl="0">
              <a:lnSpc>
                <a:spcPct val="80000"/>
              </a:lnSpc>
              <a:spcBef>
                <a:spcPts val="600"/>
              </a:spcBef>
              <a:spcAft>
                <a:spcPts val="0"/>
              </a:spcAft>
              <a:buClr>
                <a:schemeClr val="accent1"/>
              </a:buClr>
              <a:buSzPct val="74711"/>
              <a:buFont typeface="Rockwell"/>
              <a:buAutoNum type="arabicPeriod"/>
            </a:pPr>
            <a:r>
              <a:rPr lang="en-US" sz="1295" b="0" i="0" u="none" strike="noStrike" cap="none">
                <a:solidFill>
                  <a:schemeClr val="dk1"/>
                </a:solidFill>
                <a:latin typeface="Arial"/>
                <a:ea typeface="Arial"/>
                <a:cs typeface="Arial"/>
                <a:sym typeface="Arial"/>
              </a:rPr>
              <a:t>Add up ΔH bonds forming. It’s - (kJ).</a:t>
            </a:r>
          </a:p>
          <a:p>
            <a:pPr marL="342900" marR="0" lvl="0" indent="-342900" algn="l" rtl="0">
              <a:lnSpc>
                <a:spcPct val="80000"/>
              </a:lnSpc>
              <a:spcBef>
                <a:spcPts val="600"/>
              </a:spcBef>
              <a:spcAft>
                <a:spcPts val="0"/>
              </a:spcAft>
              <a:buClr>
                <a:schemeClr val="accent1"/>
              </a:buClr>
              <a:buSzPct val="74711"/>
              <a:buFont typeface="Rockwell"/>
              <a:buAutoNum type="arabicPeriod"/>
            </a:pPr>
            <a:r>
              <a:rPr lang="en-US" sz="1295" b="0" i="0" u="none" strike="noStrike" cap="none">
                <a:solidFill>
                  <a:schemeClr val="dk1"/>
                </a:solidFill>
                <a:latin typeface="Arial"/>
                <a:ea typeface="Arial"/>
                <a:cs typeface="Arial"/>
                <a:sym typeface="Arial"/>
              </a:rPr>
              <a:t>Add the two terms. Units are kJ/mol rxn.</a:t>
            </a:r>
          </a:p>
          <a:p>
            <a:pPr marL="342900" marR="0" lvl="0" indent="-342900" algn="l" rtl="0">
              <a:lnSpc>
                <a:spcPct val="80000"/>
              </a:lnSpc>
              <a:spcBef>
                <a:spcPts val="600"/>
              </a:spcBef>
              <a:spcAft>
                <a:spcPts val="0"/>
              </a:spcAft>
              <a:buClr>
                <a:schemeClr val="accent1"/>
              </a:buClr>
              <a:buSzPct val="74711"/>
              <a:buFont typeface="Rockwell"/>
              <a:buNone/>
            </a:pPr>
            <a:endParaRPr sz="1295" b="0" i="0" u="none" strike="noStrike" cap="none">
              <a:solidFill>
                <a:schemeClr val="dk1"/>
              </a:solidFill>
              <a:latin typeface="Arial"/>
              <a:ea typeface="Arial"/>
              <a:cs typeface="Arial"/>
              <a:sym typeface="Arial"/>
            </a:endParaRP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rgbClr val="7030A0"/>
                </a:solidFill>
                <a:latin typeface="Arial"/>
                <a:ea typeface="Arial"/>
                <a:cs typeface="Arial"/>
                <a:sym typeface="Arial"/>
              </a:rPr>
              <a:t>To calculate ΔH°</a:t>
            </a:r>
            <a:r>
              <a:rPr lang="en-US" sz="1295" b="1" i="0" u="none" strike="noStrike" cap="none" baseline="-25000">
                <a:solidFill>
                  <a:srgbClr val="7030A0"/>
                </a:solidFill>
                <a:latin typeface="Arial"/>
                <a:ea typeface="Arial"/>
                <a:cs typeface="Arial"/>
                <a:sym typeface="Arial"/>
              </a:rPr>
              <a:t>rxn</a:t>
            </a:r>
            <a:r>
              <a:rPr lang="en-US" sz="1295" b="1" i="0" u="none" strike="noStrike" cap="none">
                <a:solidFill>
                  <a:srgbClr val="7030A0"/>
                </a:solidFill>
                <a:latin typeface="Arial"/>
                <a:ea typeface="Arial"/>
                <a:cs typeface="Arial"/>
                <a:sym typeface="Arial"/>
              </a:rPr>
              <a:t> from a table of standard enthalpies of formation:</a:t>
            </a:r>
          </a:p>
          <a:p>
            <a:pPr marL="0" marR="0" lvl="0" indent="0" algn="l" rtl="0">
              <a:lnSpc>
                <a:spcPct val="80000"/>
              </a:lnSpc>
              <a:spcBef>
                <a:spcPts val="600"/>
              </a:spcBef>
              <a:spcAft>
                <a:spcPts val="0"/>
              </a:spcAft>
              <a:buClr>
                <a:schemeClr val="accent1"/>
              </a:buClr>
              <a:buSzPct val="25000"/>
              <a:buFont typeface="Noto Sans Symbols"/>
              <a:buNone/>
            </a:pPr>
            <a:r>
              <a:rPr lang="en-US" sz="1295" b="1" i="0" u="none" strike="noStrike" cap="none">
                <a:solidFill>
                  <a:srgbClr val="7030A0"/>
                </a:solidFill>
                <a:latin typeface="Arial"/>
                <a:ea typeface="Arial"/>
                <a:cs typeface="Arial"/>
                <a:sym typeface="Arial"/>
              </a:rPr>
              <a:t>ΔH°</a:t>
            </a:r>
            <a:r>
              <a:rPr lang="en-US" sz="1295" b="1" i="0" u="none" strike="noStrike" cap="none" baseline="-25000">
                <a:solidFill>
                  <a:srgbClr val="7030A0"/>
                </a:solidFill>
                <a:latin typeface="Arial"/>
                <a:ea typeface="Arial"/>
                <a:cs typeface="Arial"/>
                <a:sym typeface="Arial"/>
              </a:rPr>
              <a:t>rxn</a:t>
            </a:r>
            <a:r>
              <a:rPr lang="en-US" sz="1295" b="1" i="0" u="none" strike="noStrike" cap="none">
                <a:solidFill>
                  <a:srgbClr val="7030A0"/>
                </a:solidFill>
                <a:latin typeface="Arial"/>
                <a:ea typeface="Arial"/>
                <a:cs typeface="Arial"/>
                <a:sym typeface="Arial"/>
              </a:rPr>
              <a:t> = </a:t>
            </a:r>
            <a:r>
              <a:rPr lang="en-US" sz="1295" b="0" i="0" u="none" strike="noStrike" cap="none">
                <a:solidFill>
                  <a:srgbClr val="7030A0"/>
                </a:solidFill>
                <a:latin typeface="Arial"/>
                <a:ea typeface="Arial"/>
                <a:cs typeface="Arial"/>
                <a:sym typeface="Arial"/>
              </a:rPr>
              <a:t>ΣΔH</a:t>
            </a:r>
            <a:r>
              <a:rPr lang="en-US" sz="1295" b="1" i="0" u="none" strike="noStrike" cap="none">
                <a:solidFill>
                  <a:srgbClr val="7030A0"/>
                </a:solidFill>
                <a:latin typeface="Arial"/>
                <a:ea typeface="Arial"/>
                <a:cs typeface="Arial"/>
                <a:sym typeface="Arial"/>
              </a:rPr>
              <a:t>°</a:t>
            </a:r>
            <a:r>
              <a:rPr lang="en-US" sz="1295" b="1" i="0" u="none" strike="noStrike" cap="none" baseline="-25000">
                <a:solidFill>
                  <a:srgbClr val="7030A0"/>
                </a:solidFill>
                <a:latin typeface="Arial"/>
                <a:ea typeface="Arial"/>
                <a:cs typeface="Arial"/>
                <a:sym typeface="Arial"/>
              </a:rPr>
              <a:t>f</a:t>
            </a:r>
            <a:r>
              <a:rPr lang="en-US" sz="1295" b="0" i="0" u="none" strike="noStrike" cap="none">
                <a:solidFill>
                  <a:srgbClr val="7030A0"/>
                </a:solidFill>
                <a:latin typeface="Arial"/>
                <a:ea typeface="Arial"/>
                <a:cs typeface="Arial"/>
                <a:sym typeface="Arial"/>
              </a:rPr>
              <a:t> products - ΣΔH</a:t>
            </a:r>
            <a:r>
              <a:rPr lang="en-US" sz="1295" b="1" i="0" u="none" strike="noStrike" cap="none">
                <a:solidFill>
                  <a:srgbClr val="7030A0"/>
                </a:solidFill>
                <a:latin typeface="Arial"/>
                <a:ea typeface="Arial"/>
                <a:cs typeface="Arial"/>
                <a:sym typeface="Arial"/>
              </a:rPr>
              <a:t>°</a:t>
            </a:r>
            <a:r>
              <a:rPr lang="en-US" sz="1295" b="1" i="0" u="none" strike="noStrike" cap="none" baseline="-25000">
                <a:solidFill>
                  <a:srgbClr val="7030A0"/>
                </a:solidFill>
                <a:latin typeface="Arial"/>
                <a:ea typeface="Arial"/>
                <a:cs typeface="Arial"/>
                <a:sym typeface="Arial"/>
              </a:rPr>
              <a:t>f</a:t>
            </a:r>
            <a:r>
              <a:rPr lang="en-US" sz="1295" b="0" i="0" u="none" strike="noStrike" cap="none">
                <a:solidFill>
                  <a:srgbClr val="7030A0"/>
                </a:solidFill>
                <a:latin typeface="Arial"/>
                <a:ea typeface="Arial"/>
                <a:cs typeface="Arial"/>
                <a:sym typeface="Arial"/>
              </a:rPr>
              <a:t> reactants</a:t>
            </a:r>
          </a:p>
          <a:p>
            <a:pPr marL="0" marR="0" lvl="0" indent="0" algn="l" rtl="0">
              <a:lnSpc>
                <a:spcPct val="80000"/>
              </a:lnSpc>
              <a:spcBef>
                <a:spcPts val="600"/>
              </a:spcBef>
              <a:buClr>
                <a:schemeClr val="accent1"/>
              </a:buClr>
              <a:buSzPct val="25000"/>
              <a:buFont typeface="Noto Sans Symbols"/>
              <a:buNone/>
            </a:pPr>
            <a:r>
              <a:rPr lang="en-US" sz="1295" b="0" i="0" u="none" strike="noStrike" cap="none">
                <a:solidFill>
                  <a:srgbClr val="595959"/>
                </a:solidFill>
                <a:latin typeface="Arial"/>
                <a:ea typeface="Arial"/>
                <a:cs typeface="Arial"/>
                <a:sym typeface="Arial"/>
              </a:rPr>
              <a:t>.</a:t>
            </a:r>
          </a:p>
        </p:txBody>
      </p:sp>
      <p:pic>
        <p:nvPicPr>
          <p:cNvPr id="1437" name="Shape 1437"/>
          <p:cNvPicPr preferRelativeResize="0">
            <a:picLocks noGrp="1"/>
          </p:cNvPicPr>
          <p:nvPr>
            <p:ph type="body" idx="2"/>
          </p:nvPr>
        </p:nvPicPr>
        <p:blipFill rotWithShape="1">
          <a:blip r:embed="rId3">
            <a:alphaModFix/>
          </a:blip>
          <a:srcRect/>
          <a:stretch/>
        </p:blipFill>
        <p:spPr>
          <a:xfrm>
            <a:off x="4276630" y="1313123"/>
            <a:ext cx="3734123" cy="2248094"/>
          </a:xfrm>
          <a:prstGeom prst="rect">
            <a:avLst/>
          </a:prstGeom>
          <a:noFill/>
          <a:ln>
            <a:noFill/>
          </a:ln>
        </p:spPr>
      </p:pic>
      <p:sp>
        <p:nvSpPr>
          <p:cNvPr id="1438" name="Shape 1438"/>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39" name="Shape 1439"/>
          <p:cNvSpPr txBox="1"/>
          <p:nvPr/>
        </p:nvSpPr>
        <p:spPr>
          <a:xfrm>
            <a:off x="98610" y="5978819"/>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lang="en-US" sz="1800" i="1">
                <a:solidFill>
                  <a:schemeClr val="dk1"/>
                </a:solidFill>
                <a:latin typeface="Rockwell"/>
                <a:ea typeface="Rockwell"/>
                <a:cs typeface="Rockwell"/>
                <a:sym typeface="Rockwell"/>
              </a:rPr>
              <a:t>	</a:t>
            </a:r>
            <a:r>
              <a:rPr lang="en-US" sz="1800">
                <a:solidFill>
                  <a:schemeClr val="dk1"/>
                </a:solidFill>
                <a:latin typeface="Rockwell"/>
                <a:ea typeface="Rockwell"/>
                <a:cs typeface="Rockwell"/>
                <a:sym typeface="Rockwell"/>
              </a:rPr>
              <a:t>																</a:t>
            </a:r>
          </a:p>
        </p:txBody>
      </p:sp>
      <p:sp>
        <p:nvSpPr>
          <p:cNvPr id="1440" name="Shape 1440"/>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441" name="Shape 1441"/>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sp>
        <p:nvSpPr>
          <p:cNvPr id="1442" name="Shape 1442"/>
          <p:cNvSpPr/>
          <p:nvPr/>
        </p:nvSpPr>
        <p:spPr>
          <a:xfrm>
            <a:off x="4276630" y="3694578"/>
            <a:ext cx="4284709" cy="224676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a:solidFill>
                  <a:schemeClr val="dk1"/>
                </a:solidFill>
                <a:latin typeface="Arial"/>
                <a:ea typeface="Arial"/>
                <a:cs typeface="Arial"/>
                <a:sym typeface="Arial"/>
              </a:rPr>
              <a:t>If a reaction is EXOTHERMIC, there is a </a:t>
            </a:r>
            <a:r>
              <a:rPr lang="en-US" sz="1400" b="1" u="sng">
                <a:solidFill>
                  <a:schemeClr val="dk1"/>
                </a:solidFill>
                <a:latin typeface="Arial"/>
                <a:ea typeface="Arial"/>
                <a:cs typeface="Arial"/>
                <a:sym typeface="Arial"/>
              </a:rPr>
              <a:t>net release in energy, </a:t>
            </a:r>
            <a:r>
              <a:rPr lang="en-US" sz="1400">
                <a:solidFill>
                  <a:schemeClr val="dk1"/>
                </a:solidFill>
                <a:latin typeface="Arial"/>
                <a:ea typeface="Arial"/>
                <a:cs typeface="Arial"/>
                <a:sym typeface="Arial"/>
              </a:rPr>
              <a:t>since weaker bonds break and stronger bonds form. Product has higher kinetic energy and lower potential energy than reactant.</a:t>
            </a:r>
          </a:p>
          <a:p>
            <a:pPr marL="0" marR="0" lvl="0" indent="0" algn="l" rtl="0">
              <a:spcBef>
                <a:spcPts val="600"/>
              </a:spcBef>
              <a:spcAft>
                <a:spcPts val="0"/>
              </a:spcAft>
              <a:buNone/>
            </a:pPr>
            <a:endParaRPr sz="1400">
              <a:solidFill>
                <a:schemeClr val="dk1"/>
              </a:solidFill>
              <a:latin typeface="Arial"/>
              <a:ea typeface="Arial"/>
              <a:cs typeface="Arial"/>
              <a:sym typeface="Arial"/>
            </a:endParaRPr>
          </a:p>
          <a:p>
            <a:pPr marL="0" marR="0" lvl="0" indent="0" algn="l" rtl="0">
              <a:spcBef>
                <a:spcPts val="600"/>
              </a:spcBef>
              <a:buSzPct val="25000"/>
              <a:buNone/>
            </a:pPr>
            <a:r>
              <a:rPr lang="en-US" sz="1400">
                <a:solidFill>
                  <a:schemeClr val="dk1"/>
                </a:solidFill>
                <a:latin typeface="Arial"/>
                <a:ea typeface="Arial"/>
                <a:cs typeface="Arial"/>
                <a:sym typeface="Arial"/>
              </a:rPr>
              <a:t>If a reaction is ENDOTHERMIC, there is a </a:t>
            </a:r>
            <a:r>
              <a:rPr lang="en-US" sz="1400" b="1" u="sng">
                <a:solidFill>
                  <a:schemeClr val="dk1"/>
                </a:solidFill>
                <a:latin typeface="Arial"/>
                <a:ea typeface="Arial"/>
                <a:cs typeface="Arial"/>
                <a:sym typeface="Arial"/>
              </a:rPr>
              <a:t>net absorption of energy</a:t>
            </a:r>
            <a:r>
              <a:rPr lang="en-US" sz="1400">
                <a:solidFill>
                  <a:schemeClr val="dk1"/>
                </a:solidFill>
                <a:latin typeface="Arial"/>
                <a:ea typeface="Arial"/>
                <a:cs typeface="Arial"/>
                <a:sym typeface="Arial"/>
              </a:rPr>
              <a:t>, since stronger bonds break, and weaker bonds form. Product has lower kinetic energy, and higher potential energy than reactant</a:t>
            </a:r>
            <a:r>
              <a:rPr lang="en-US" sz="1800">
                <a:solidFill>
                  <a:schemeClr val="dk1"/>
                </a:solidFill>
                <a:latin typeface="Arial"/>
                <a:ea typeface="Arial"/>
                <a:cs typeface="Arial"/>
                <a:sym typeface="Arial"/>
              </a:rPr>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Shape 1447"/>
          <p:cNvSpPr txBox="1">
            <a:spLocks noGrp="1"/>
          </p:cNvSpPr>
          <p:nvPr>
            <p:ph type="title"/>
          </p:nvPr>
        </p:nvSpPr>
        <p:spPr>
          <a:xfrm>
            <a:off x="498474" y="484093"/>
            <a:ext cx="7556312" cy="672352"/>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1800" b="0" i="0" u="none" strike="noStrike" cap="none">
                <a:solidFill>
                  <a:schemeClr val="accent1"/>
                </a:solidFill>
                <a:latin typeface="Rockwell"/>
                <a:ea typeface="Rockwell"/>
                <a:cs typeface="Rockwell"/>
                <a:sym typeface="Rockwell"/>
              </a:rPr>
              <a:t>Electrostatic forces exist between molecules as well as between atoms or ions, and breaking these intermolecular interactions requires energy.</a:t>
            </a:r>
          </a:p>
        </p:txBody>
      </p:sp>
      <p:sp>
        <p:nvSpPr>
          <p:cNvPr id="1448" name="Shape 1448"/>
          <p:cNvSpPr txBox="1">
            <a:spLocks noGrp="1"/>
          </p:cNvSpPr>
          <p:nvPr>
            <p:ph type="body" idx="1"/>
          </p:nvPr>
        </p:nvSpPr>
        <p:spPr>
          <a:xfrm>
            <a:off x="1051773" y="1300196"/>
            <a:ext cx="7556312" cy="482596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400" b="0" i="0" u="none" strike="noStrike" cap="none">
                <a:solidFill>
                  <a:schemeClr val="dk1"/>
                </a:solidFill>
                <a:latin typeface="Arial"/>
                <a:ea typeface="Arial"/>
                <a:cs typeface="Arial"/>
                <a:sym typeface="Arial"/>
              </a:rPr>
              <a:t>The </a:t>
            </a:r>
            <a:r>
              <a:rPr lang="en-US" sz="1400" b="1" i="1" u="none" strike="noStrike" cap="none">
                <a:solidFill>
                  <a:schemeClr val="dk1"/>
                </a:solidFill>
                <a:latin typeface="Arial"/>
                <a:ea typeface="Arial"/>
                <a:cs typeface="Arial"/>
                <a:sym typeface="Arial"/>
              </a:rPr>
              <a:t>Stronger the IMF </a:t>
            </a:r>
            <a:r>
              <a:rPr lang="en-US" sz="1400" b="0" i="0" u="none" strike="noStrike" cap="none">
                <a:solidFill>
                  <a:schemeClr val="dk1"/>
                </a:solidFill>
                <a:latin typeface="Arial"/>
                <a:ea typeface="Arial"/>
                <a:cs typeface="Arial"/>
                <a:sym typeface="Arial"/>
              </a:rPr>
              <a:t>the more energy required to break it, the </a:t>
            </a:r>
            <a:r>
              <a:rPr lang="en-US" sz="1400" b="1" i="1" u="none" strike="noStrike" cap="none">
                <a:solidFill>
                  <a:schemeClr val="dk1"/>
                </a:solidFill>
                <a:latin typeface="Arial"/>
                <a:ea typeface="Arial"/>
                <a:cs typeface="Arial"/>
                <a:sym typeface="Arial"/>
              </a:rPr>
              <a:t>Higher the Boiling        Point,  </a:t>
            </a:r>
            <a:r>
              <a:rPr lang="en-US" sz="1400" b="0" i="0" u="none" strike="noStrike" cap="none">
                <a:solidFill>
                  <a:schemeClr val="dk1"/>
                </a:solidFill>
                <a:latin typeface="Arial"/>
                <a:ea typeface="Arial"/>
                <a:cs typeface="Arial"/>
                <a:sym typeface="Arial"/>
              </a:rPr>
              <a:t>the </a:t>
            </a:r>
            <a:r>
              <a:rPr lang="en-US" sz="1400" b="1" i="1" u="none" strike="noStrike" cap="none">
                <a:solidFill>
                  <a:schemeClr val="dk1"/>
                </a:solidFill>
                <a:latin typeface="Arial"/>
                <a:ea typeface="Arial"/>
                <a:cs typeface="Arial"/>
                <a:sym typeface="Arial"/>
              </a:rPr>
              <a:t>Lower the Vapor Pressure</a:t>
            </a:r>
            <a:r>
              <a:rPr lang="en-US" sz="1400" b="0" i="0" u="none" strike="noStrike" cap="none">
                <a:solidFill>
                  <a:schemeClr val="dk1"/>
                </a:solidFill>
                <a:latin typeface="Arial"/>
                <a:ea typeface="Arial"/>
                <a:cs typeface="Arial"/>
                <a:sym typeface="Arial"/>
              </a:rPr>
              <a:t>.</a:t>
            </a:r>
          </a:p>
          <a:p>
            <a:pPr marL="0" marR="0" lvl="0" indent="0" algn="l" rtl="0">
              <a:spcBef>
                <a:spcPts val="600"/>
              </a:spcBef>
              <a:spcAft>
                <a:spcPts val="0"/>
              </a:spcAft>
              <a:buClr>
                <a:schemeClr val="accent1"/>
              </a:buClr>
              <a:buSzPct val="25000"/>
              <a:buFont typeface="Noto Sans Symbols"/>
              <a:buNone/>
            </a:pPr>
            <a:r>
              <a:rPr lang="en-US" sz="1200" b="1" i="1" u="none" strike="noStrike" cap="none">
                <a:solidFill>
                  <a:schemeClr val="dk1"/>
                </a:solidFill>
                <a:latin typeface="Arial"/>
                <a:ea typeface="Arial"/>
                <a:cs typeface="Arial"/>
                <a:sym typeface="Arial"/>
              </a:rPr>
              <a:t>Intermolecular Forces Listed from weakest to strongest. </a:t>
            </a:r>
            <a:r>
              <a:rPr lang="en-US" sz="1200" b="0" i="0" u="none" strike="noStrike" cap="none">
                <a:solidFill>
                  <a:schemeClr val="dk1"/>
                </a:solidFill>
                <a:latin typeface="Arial"/>
                <a:ea typeface="Arial"/>
                <a:cs typeface="Arial"/>
                <a:sym typeface="Arial"/>
              </a:rPr>
              <a:t>Thus the boiling points and vapor                  pressure of molecular substances can be ordered based on IMF strength:</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Dispersion (Induced Dipole- Induced Dipole): </a:t>
            </a:r>
            <a:r>
              <a:rPr lang="en-US" sz="1200" b="0" i="0" u="none" strike="noStrike" cap="none">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lang="en-US" sz="1200" b="1" i="1" u="none" strike="noStrike" cap="none">
                <a:solidFill>
                  <a:schemeClr val="dk1"/>
                </a:solidFill>
                <a:latin typeface="Arial"/>
                <a:ea typeface="Arial"/>
                <a:cs typeface="Arial"/>
                <a:sym typeface="Arial"/>
              </a:rPr>
              <a:t>Thus the boiling point trend in halogens is I</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 &gt;Br</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&gt;Cl</a:t>
            </a:r>
            <a:r>
              <a:rPr lang="en-US" sz="1200" b="1" i="1" u="none" strike="noStrike" cap="none" baseline="-25000">
                <a:solidFill>
                  <a:schemeClr val="dk1"/>
                </a:solidFill>
                <a:latin typeface="Arial"/>
                <a:ea typeface="Arial"/>
                <a:cs typeface="Arial"/>
                <a:sym typeface="Arial"/>
              </a:rPr>
              <a:t>2</a:t>
            </a:r>
            <a:r>
              <a:rPr lang="en-US" sz="1200" b="1" i="1" u="none" strike="noStrike" cap="none">
                <a:solidFill>
                  <a:schemeClr val="dk1"/>
                </a:solidFill>
                <a:latin typeface="Arial"/>
                <a:ea typeface="Arial"/>
                <a:cs typeface="Arial"/>
                <a:sym typeface="Arial"/>
              </a:rPr>
              <a:t>&gt;</a:t>
            </a:r>
            <a:r>
              <a:rPr lang="en-US" sz="1200" b="1" i="1" u="none" strike="noStrike" cap="none" baseline="-25000">
                <a:solidFill>
                  <a:schemeClr val="dk1"/>
                </a:solidFill>
                <a:latin typeface="Arial"/>
                <a:ea typeface="Arial"/>
                <a:cs typeface="Arial"/>
                <a:sym typeface="Arial"/>
              </a:rPr>
              <a:t> </a:t>
            </a:r>
            <a:r>
              <a:rPr lang="en-US" sz="1200" b="1" i="1" u="none" strike="noStrike" cap="none">
                <a:solidFill>
                  <a:schemeClr val="dk1"/>
                </a:solidFill>
                <a:latin typeface="Arial"/>
                <a:ea typeface="Arial"/>
                <a:cs typeface="Arial"/>
                <a:sym typeface="Arial"/>
              </a:rPr>
              <a:t>F</a:t>
            </a:r>
            <a:r>
              <a:rPr lang="en-US" sz="1200" b="1" i="1" u="none" strike="noStrike" cap="none" baseline="-25000">
                <a:solidFill>
                  <a:schemeClr val="dk1"/>
                </a:solidFill>
                <a:latin typeface="Arial"/>
                <a:ea typeface="Arial"/>
                <a:cs typeface="Arial"/>
                <a:sym typeface="Arial"/>
              </a:rPr>
              <a:t>2  </a:t>
            </a:r>
            <a:r>
              <a:rPr lang="en-US" sz="1200" b="1" i="1" u="none" strike="noStrike" cap="none">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b="0" i="0" u="none" strike="noStrike" cap="none">
                <a:solidFill>
                  <a:schemeClr val="dk1"/>
                </a:solidFill>
                <a:latin typeface="Arial"/>
                <a:ea typeface="Arial"/>
                <a:cs typeface="Arial"/>
                <a:sym typeface="Arial"/>
              </a:rPr>
              <a:t>Nonpolar molecules and atoms have only dispersion forces, as they have no permanent dipoles.</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Dipole- Induced Dipole</a:t>
            </a:r>
            <a:r>
              <a:rPr lang="en-US" sz="1200" b="0" i="0" u="none" strike="noStrike" cap="none">
                <a:solidFill>
                  <a:schemeClr val="dk1"/>
                </a:solidFill>
                <a:latin typeface="Arial"/>
                <a:ea typeface="Arial"/>
                <a:cs typeface="Arial"/>
                <a:sym typeface="Arial"/>
              </a:rPr>
              <a:t>: Occurs between a polar molecule (HCl) and a nonpolar molecule. (Cl</a:t>
            </a:r>
            <a:r>
              <a:rPr lang="en-US" sz="1200" b="0" i="0" u="none" strike="noStrike" cap="none" baseline="-25000">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 The nonpolar molecule’s cloud distorts when affected by a dipole.</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Dipole-Dipole:</a:t>
            </a:r>
            <a:r>
              <a:rPr lang="en-US" sz="1200" b="0" i="0" u="none" strike="noStrike" cap="none">
                <a:solidFill>
                  <a:schemeClr val="dk1"/>
                </a:solidFill>
                <a:latin typeface="Arial"/>
                <a:ea typeface="Arial"/>
                <a:cs typeface="Arial"/>
                <a:sym typeface="Arial"/>
              </a:rPr>
              <a:t> Occurs between 2 polar molecules. (HCl-HCl)</a:t>
            </a:r>
          </a:p>
          <a:p>
            <a:pPr marL="342900" marR="0" lvl="0" indent="-342900" algn="l" rtl="0">
              <a:spcBef>
                <a:spcPts val="600"/>
              </a:spcBef>
              <a:spcAft>
                <a:spcPts val="0"/>
              </a:spcAft>
              <a:buClr>
                <a:schemeClr val="accent1"/>
              </a:buClr>
              <a:buSzPct val="75000"/>
              <a:buFont typeface="Noto Sans Symbols"/>
              <a:buAutoNum type="arabicPeriod"/>
            </a:pPr>
            <a:r>
              <a:rPr lang="en-US" sz="1200" b="1" i="0" u="none" strike="noStrike" cap="none">
                <a:solidFill>
                  <a:schemeClr val="dk1"/>
                </a:solidFill>
                <a:latin typeface="Arial"/>
                <a:ea typeface="Arial"/>
                <a:cs typeface="Arial"/>
                <a:sym typeface="Arial"/>
              </a:rPr>
              <a:t>Hydrogen Bond</a:t>
            </a:r>
            <a:r>
              <a:rPr lang="en-US" sz="1200" b="0" i="0" u="none" strike="noStrike" cap="none">
                <a:solidFill>
                  <a:schemeClr val="dk1"/>
                </a:solidFill>
                <a:latin typeface="Arial"/>
                <a:ea typeface="Arial"/>
                <a:cs typeface="Arial"/>
                <a:sym typeface="Arial"/>
              </a:rPr>
              <a:t>: An extreme case of Dipole – Dipole. Occurs between molecules containing a H covalently  bonded to F,O, or N. The </a:t>
            </a:r>
            <a:r>
              <a:rPr lang="en-US" sz="1200" b="1" i="1" u="none" strike="noStrike" cap="none">
                <a:solidFill>
                  <a:schemeClr val="dk1"/>
                </a:solidFill>
                <a:latin typeface="Arial"/>
                <a:ea typeface="Arial"/>
                <a:cs typeface="Arial"/>
                <a:sym typeface="Arial"/>
              </a:rPr>
              <a:t>“bond” </a:t>
            </a:r>
            <a:r>
              <a:rPr lang="en-US" sz="1200" b="0" i="0" u="none" strike="noStrike" cap="none">
                <a:solidFill>
                  <a:schemeClr val="dk1"/>
                </a:solidFill>
                <a:latin typeface="Arial"/>
                <a:ea typeface="Arial"/>
                <a:cs typeface="Arial"/>
                <a:sym typeface="Arial"/>
              </a:rPr>
              <a:t>occurs between the lone pair of F, O, or N, and the H which is attached to one of those elements.</a:t>
            </a:r>
          </a:p>
          <a:p>
            <a:pPr marL="342900" marR="0" lvl="0" indent="-342900" algn="l" rtl="0">
              <a:spcBef>
                <a:spcPts val="2000"/>
              </a:spcBef>
              <a:spcAft>
                <a:spcPts val="0"/>
              </a:spcAft>
              <a:buClr>
                <a:schemeClr val="accent1"/>
              </a:buClr>
              <a:buSzPct val="75000"/>
              <a:buFont typeface="Noto Sans Symbols"/>
              <a:buNone/>
            </a:pPr>
            <a:endParaRPr sz="1400" b="0" i="0" u="none" strike="noStrike" cap="none">
              <a:solidFill>
                <a:srgbClr val="595959"/>
              </a:solidFill>
              <a:latin typeface="Arial"/>
              <a:ea typeface="Arial"/>
              <a:cs typeface="Arial"/>
              <a:sym typeface="Arial"/>
            </a:endParaRPr>
          </a:p>
          <a:p>
            <a:pPr marL="342900" marR="0" lvl="0" indent="-342900" algn="l" rtl="0">
              <a:spcBef>
                <a:spcPts val="2000"/>
              </a:spcBef>
              <a:spcAft>
                <a:spcPts val="0"/>
              </a:spcAft>
              <a:buClr>
                <a:schemeClr val="accent1"/>
              </a:buClr>
              <a:buSzPct val="75000"/>
              <a:buFont typeface="Noto Sans Symbols"/>
              <a:buNone/>
            </a:pPr>
            <a:endParaRPr sz="1400" b="0" i="0" u="none" strike="noStrike" cap="none">
              <a:solidFill>
                <a:srgbClr val="595959"/>
              </a:solidFill>
              <a:latin typeface="Arial"/>
              <a:ea typeface="Arial"/>
              <a:cs typeface="Arial"/>
              <a:sym typeface="Arial"/>
            </a:endParaRPr>
          </a:p>
          <a:p>
            <a:pPr marL="0" marR="0" lvl="0" indent="0" algn="l" rtl="0">
              <a:spcBef>
                <a:spcPts val="2000"/>
              </a:spcBef>
              <a:spcAft>
                <a:spcPts val="0"/>
              </a:spcAft>
              <a:buClr>
                <a:schemeClr val="accent1"/>
              </a:buClr>
              <a:buSzPct val="25000"/>
              <a:buFont typeface="Noto Sans Symbols"/>
              <a:buNone/>
            </a:pPr>
            <a:endParaRPr sz="1400" b="0" i="0" u="none" strike="noStrike" cap="none">
              <a:solidFill>
                <a:srgbClr val="595959"/>
              </a:solidFill>
              <a:latin typeface="Arial"/>
              <a:ea typeface="Arial"/>
              <a:cs typeface="Arial"/>
              <a:sym typeface="Arial"/>
            </a:endParaRPr>
          </a:p>
          <a:p>
            <a:pPr marL="0" marR="0" lvl="0" indent="0" algn="l" rtl="0">
              <a:spcBef>
                <a:spcPts val="2000"/>
              </a:spcBef>
              <a:buClr>
                <a:schemeClr val="accent1"/>
              </a:buClr>
              <a:buSzPct val="25000"/>
              <a:buFont typeface="Noto Sans Symbols"/>
              <a:buNone/>
            </a:pPr>
            <a:endParaRPr sz="1400" b="0" i="0" u="none" strike="noStrike" cap="none">
              <a:solidFill>
                <a:srgbClr val="595959"/>
              </a:solidFill>
              <a:latin typeface="Arial"/>
              <a:ea typeface="Arial"/>
              <a:cs typeface="Arial"/>
              <a:sym typeface="Arial"/>
            </a:endParaRPr>
          </a:p>
        </p:txBody>
      </p:sp>
      <p:sp>
        <p:nvSpPr>
          <p:cNvPr id="1449" name="Shape 1449"/>
          <p:cNvSpPr txBox="1"/>
          <p:nvPr/>
        </p:nvSpPr>
        <p:spPr>
          <a:xfrm>
            <a:off x="8097582" y="-71135"/>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p:txBody>
      </p:sp>
      <p:sp>
        <p:nvSpPr>
          <p:cNvPr id="1450" name="Shape 1450"/>
          <p:cNvSpPr txBox="1"/>
          <p:nvPr/>
        </p:nvSpPr>
        <p:spPr>
          <a:xfrm>
            <a:off x="0" y="6003212"/>
            <a:ext cx="9144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p>
        </p:txBody>
      </p:sp>
      <p:sp>
        <p:nvSpPr>
          <p:cNvPr id="1451" name="Shape 1451">
            <a:hlinkClick r:id="rId4"/>
          </p:cNvPr>
          <p:cNvSpPr txBox="1"/>
          <p:nvPr/>
        </p:nvSpPr>
        <p:spPr>
          <a:xfrm>
            <a:off x="8161727" y="1809499"/>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Video</a:t>
            </a:r>
          </a:p>
        </p:txBody>
      </p:sp>
      <p:pic>
        <p:nvPicPr>
          <p:cNvPr id="1452" name="Shape 1452"/>
          <p:cNvPicPr preferRelativeResize="0"/>
          <p:nvPr/>
        </p:nvPicPr>
        <p:blipFill rotWithShape="1">
          <a:blip r:embed="rId5">
            <a:alphaModFix/>
          </a:blip>
          <a:srcRect/>
          <a:stretch/>
        </p:blipFill>
        <p:spPr>
          <a:xfrm>
            <a:off x="1718166" y="4991169"/>
            <a:ext cx="2175316" cy="756226"/>
          </a:xfrm>
          <a:prstGeom prst="rect">
            <a:avLst/>
          </a:prstGeom>
          <a:noFill/>
          <a:ln>
            <a:noFill/>
          </a:ln>
        </p:spPr>
      </p:pic>
      <p:pic>
        <p:nvPicPr>
          <p:cNvPr id="1453" name="Shape 1453"/>
          <p:cNvPicPr preferRelativeResize="0"/>
          <p:nvPr/>
        </p:nvPicPr>
        <p:blipFill rotWithShape="1">
          <a:blip r:embed="rId6">
            <a:alphaModFix/>
          </a:blip>
          <a:srcRect/>
          <a:stretch/>
        </p:blipFill>
        <p:spPr>
          <a:xfrm>
            <a:off x="7077865" y="4577653"/>
            <a:ext cx="1371224" cy="1281951"/>
          </a:xfrm>
          <a:prstGeom prst="rect">
            <a:avLst/>
          </a:prstGeom>
          <a:noFill/>
          <a:ln>
            <a:noFill/>
          </a:ln>
        </p:spPr>
      </p:pic>
      <p:pic>
        <p:nvPicPr>
          <p:cNvPr id="1454" name="Shape 1454"/>
          <p:cNvPicPr preferRelativeResize="0"/>
          <p:nvPr/>
        </p:nvPicPr>
        <p:blipFill rotWithShape="1">
          <a:blip r:embed="rId7">
            <a:alphaModFix/>
          </a:blip>
          <a:srcRect/>
          <a:stretch/>
        </p:blipFill>
        <p:spPr>
          <a:xfrm>
            <a:off x="4514757" y="4585362"/>
            <a:ext cx="1585483" cy="1298031"/>
          </a:xfrm>
          <a:prstGeom prst="rect">
            <a:avLst/>
          </a:prstGeom>
          <a:noFill/>
          <a:ln>
            <a:noFill/>
          </a:ln>
        </p:spPr>
      </p:pic>
      <p:sp>
        <p:nvSpPr>
          <p:cNvPr id="1455" name="Shape 1455"/>
          <p:cNvSpPr/>
          <p:nvPr/>
        </p:nvSpPr>
        <p:spPr>
          <a:xfrm>
            <a:off x="47882" y="2499913"/>
            <a:ext cx="1336578" cy="714753"/>
          </a:xfrm>
          <a:prstGeom prst="homePlat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000">
                <a:solidFill>
                  <a:schemeClr val="lt1"/>
                </a:solidFill>
                <a:latin typeface="Rockwell"/>
                <a:ea typeface="Rockwell"/>
                <a:cs typeface="Rockwell"/>
                <a:sym typeface="Rockwell"/>
              </a:rPr>
              <a:t>Weaker IMF, Lower Boiling, Higher Vapor Pressure</a:t>
            </a:r>
          </a:p>
        </p:txBody>
      </p:sp>
      <p:sp>
        <p:nvSpPr>
          <p:cNvPr id="1456" name="Shape 1456"/>
          <p:cNvSpPr/>
          <p:nvPr/>
        </p:nvSpPr>
        <p:spPr>
          <a:xfrm>
            <a:off x="131298" y="4347601"/>
            <a:ext cx="1337270" cy="837072"/>
          </a:xfrm>
          <a:prstGeom prst="homePlat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SzPct val="25000"/>
              <a:buNone/>
            </a:pPr>
            <a:r>
              <a:rPr lang="en-US" sz="1000">
                <a:solidFill>
                  <a:schemeClr val="lt1"/>
                </a:solidFill>
                <a:latin typeface="Rockwell"/>
                <a:ea typeface="Rockwell"/>
                <a:cs typeface="Rockwell"/>
                <a:sym typeface="Rockwell"/>
              </a:rPr>
              <a:t>Stronger IMF, Higher Boiling, Lower Vapor Pressure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pic>
        <p:nvPicPr>
          <p:cNvPr id="1461" name="Shape 1461"/>
          <p:cNvPicPr preferRelativeResize="0"/>
          <p:nvPr/>
        </p:nvPicPr>
        <p:blipFill rotWithShape="1">
          <a:blip r:embed="rId3">
            <a:alphaModFix/>
          </a:blip>
          <a:srcRect/>
          <a:stretch/>
        </p:blipFill>
        <p:spPr>
          <a:xfrm>
            <a:off x="3532164" y="1947163"/>
            <a:ext cx="5701741" cy="3141337"/>
          </a:xfrm>
          <a:prstGeom prst="rect">
            <a:avLst/>
          </a:prstGeom>
          <a:noFill/>
          <a:ln>
            <a:noFill/>
          </a:ln>
        </p:spPr>
      </p:pic>
      <p:pic>
        <p:nvPicPr>
          <p:cNvPr id="1462" name="Shape 1462"/>
          <p:cNvPicPr preferRelativeResize="0">
            <a:picLocks noGrp="1"/>
          </p:cNvPicPr>
          <p:nvPr>
            <p:ph type="body" idx="1"/>
          </p:nvPr>
        </p:nvPicPr>
        <p:blipFill rotWithShape="1">
          <a:blip r:embed="rId4">
            <a:alphaModFix/>
          </a:blip>
          <a:srcRect/>
          <a:stretch/>
        </p:blipFill>
        <p:spPr>
          <a:xfrm>
            <a:off x="27235" y="18924"/>
            <a:ext cx="2666999" cy="1685925"/>
          </a:xfrm>
          <a:prstGeom prst="rect">
            <a:avLst/>
          </a:prstGeom>
          <a:noFill/>
          <a:ln>
            <a:noFill/>
          </a:ln>
        </p:spPr>
      </p:pic>
      <p:sp>
        <p:nvSpPr>
          <p:cNvPr id="1463" name="Shape 1463"/>
          <p:cNvSpPr txBox="1">
            <a:spLocks noGrp="1"/>
          </p:cNvSpPr>
          <p:nvPr>
            <p:ph type="title"/>
          </p:nvPr>
        </p:nvSpPr>
        <p:spPr>
          <a:xfrm>
            <a:off x="498474" y="484093"/>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				     Inter vs Intra</a:t>
            </a:r>
            <a:br>
              <a:rPr lang="en-US" sz="3600" b="0" i="0" u="none" strike="noStrike" cap="none">
                <a:solidFill>
                  <a:schemeClr val="accent1"/>
                </a:solidFill>
                <a:latin typeface="Rockwell"/>
                <a:ea typeface="Rockwell"/>
                <a:cs typeface="Rockwell"/>
                <a:sym typeface="Rockwell"/>
              </a:rPr>
            </a:br>
            <a:r>
              <a:rPr lang="en-US" sz="3600" b="0" i="0" u="none" strike="noStrike" cap="none">
                <a:solidFill>
                  <a:schemeClr val="accent1"/>
                </a:solidFill>
                <a:latin typeface="Rockwell"/>
                <a:ea typeface="Rockwell"/>
                <a:cs typeface="Rockwell"/>
                <a:sym typeface="Rockwell"/>
              </a:rPr>
              <a:t>                        Chemical vs. Physical</a:t>
            </a:r>
          </a:p>
        </p:txBody>
      </p:sp>
      <p:sp>
        <p:nvSpPr>
          <p:cNvPr id="1464" name="Shape 1464"/>
          <p:cNvSpPr txBox="1">
            <a:spLocks noGrp="1"/>
          </p:cNvSpPr>
          <p:nvPr>
            <p:ph type="body" idx="2"/>
          </p:nvPr>
        </p:nvSpPr>
        <p:spPr>
          <a:xfrm>
            <a:off x="3604437" y="1985963"/>
            <a:ext cx="4791936" cy="414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228600" marR="0" lvl="0" indent="-228600" algn="l" rtl="0">
              <a:spcBef>
                <a:spcPts val="2000"/>
              </a:spcBef>
              <a:spcAft>
                <a:spcPts val="0"/>
              </a:spcAft>
              <a:buClr>
                <a:schemeClr val="accent1"/>
              </a:buClr>
              <a:buSzPct val="7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spcAft>
                <a:spcPts val="0"/>
              </a:spcAft>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a:p>
            <a:pPr marL="0" marR="0" lvl="0" indent="0" algn="l" rtl="0">
              <a:spcBef>
                <a:spcPts val="2000"/>
              </a:spcBef>
              <a:buClr>
                <a:schemeClr val="accent1"/>
              </a:buClr>
              <a:buSzPct val="2500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465" name="Shape 146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66" name="Shape 1466"/>
          <p:cNvSpPr txBox="1"/>
          <p:nvPr/>
        </p:nvSpPr>
        <p:spPr>
          <a:xfrm>
            <a:off x="0" y="5907696"/>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p>
        </p:txBody>
      </p:sp>
      <p:sp>
        <p:nvSpPr>
          <p:cNvPr id="1467" name="Shape 1467"/>
          <p:cNvSpPr txBox="1"/>
          <p:nvPr/>
        </p:nvSpPr>
        <p:spPr>
          <a:xfrm>
            <a:off x="8136068" y="134111"/>
            <a:ext cx="979575"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7"/>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8"/>
              </a:rPr>
              <a:t>Source</a:t>
            </a:r>
          </a:p>
        </p:txBody>
      </p:sp>
      <p:sp>
        <p:nvSpPr>
          <p:cNvPr id="1468" name="Shape 1468"/>
          <p:cNvSpPr txBox="1"/>
          <p:nvPr/>
        </p:nvSpPr>
        <p:spPr>
          <a:xfrm>
            <a:off x="8129328" y="1216900"/>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9"/>
              </a:rPr>
              <a:t>Video</a:t>
            </a:r>
          </a:p>
        </p:txBody>
      </p:sp>
      <p:sp>
        <p:nvSpPr>
          <p:cNvPr id="1469" name="Shape 1469"/>
          <p:cNvSpPr txBox="1"/>
          <p:nvPr/>
        </p:nvSpPr>
        <p:spPr>
          <a:xfrm>
            <a:off x="50666" y="886171"/>
            <a:ext cx="3082898"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rgbClr val="380050"/>
                </a:solidFill>
                <a:latin typeface="Rockwell"/>
                <a:ea typeface="Rockwell"/>
                <a:cs typeface="Rockwell"/>
                <a:sym typeface="Rockwell"/>
              </a:rPr>
              <a:t>Interstates- Between States</a:t>
            </a:r>
          </a:p>
          <a:p>
            <a:pPr marL="0" marR="0" lvl="0" indent="0" algn="l" rtl="0">
              <a:spcBef>
                <a:spcPts val="0"/>
              </a:spcBef>
              <a:buSzPct val="25000"/>
              <a:buNone/>
            </a:pPr>
            <a:r>
              <a:rPr lang="en-US" sz="1400" b="1">
                <a:solidFill>
                  <a:srgbClr val="380050"/>
                </a:solidFill>
                <a:latin typeface="Rockwell"/>
                <a:ea typeface="Rockwell"/>
                <a:cs typeface="Rockwell"/>
                <a:sym typeface="Rockwell"/>
              </a:rPr>
              <a:t>IMF- Between Molecules</a:t>
            </a:r>
          </a:p>
        </p:txBody>
      </p:sp>
      <p:sp>
        <p:nvSpPr>
          <p:cNvPr id="1470" name="Shape 1470"/>
          <p:cNvSpPr txBox="1"/>
          <p:nvPr/>
        </p:nvSpPr>
        <p:spPr>
          <a:xfrm>
            <a:off x="48433" y="1906051"/>
            <a:ext cx="3855316" cy="19082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Chemical vs. Physical Changes</a:t>
            </a:r>
          </a:p>
          <a:p>
            <a:pPr marL="285750" marR="0" lvl="0" indent="-285750" algn="l" rtl="0">
              <a:spcBef>
                <a:spcPts val="0"/>
              </a:spcBef>
              <a:buClr>
                <a:schemeClr val="dk1"/>
              </a:buClr>
              <a:buSzPct val="100000"/>
              <a:buFont typeface="Arial"/>
              <a:buChar char="•"/>
            </a:pPr>
            <a:r>
              <a:rPr lang="en-US" sz="1400">
                <a:solidFill>
                  <a:schemeClr val="dk1"/>
                </a:solidFill>
                <a:latin typeface="Rockwell"/>
                <a:ea typeface="Rockwell"/>
                <a:cs typeface="Rockwell"/>
                <a:sym typeface="Rockwell"/>
              </a:rPr>
              <a:t>A </a:t>
            </a:r>
            <a:r>
              <a:rPr lang="en-US" sz="1400" b="1">
                <a:solidFill>
                  <a:schemeClr val="dk1"/>
                </a:solidFill>
                <a:latin typeface="Rockwell"/>
                <a:ea typeface="Rockwell"/>
                <a:cs typeface="Rockwell"/>
                <a:sym typeface="Rockwell"/>
              </a:rPr>
              <a:t>physical change </a:t>
            </a:r>
            <a:r>
              <a:rPr lang="en-US" sz="1400">
                <a:solidFill>
                  <a:schemeClr val="dk1"/>
                </a:solidFill>
                <a:latin typeface="Rockwell"/>
                <a:ea typeface="Rockwell"/>
                <a:cs typeface="Rockwell"/>
                <a:sym typeface="Rockwell"/>
              </a:rPr>
              <a:t>doesn’t produce a new substance.  Phase changes are the most common.  It involves IMF changes.</a:t>
            </a:r>
          </a:p>
          <a:p>
            <a:pPr marL="285750" marR="0" lvl="0" indent="-285750" algn="l" rtl="0">
              <a:spcBef>
                <a:spcPts val="0"/>
              </a:spcBef>
              <a:buClr>
                <a:schemeClr val="dk1"/>
              </a:buClr>
              <a:buSzPct val="114285"/>
              <a:buFont typeface="Arial"/>
              <a:buChar char="•"/>
            </a:pPr>
            <a:r>
              <a:rPr lang="en-US" sz="1400">
                <a:solidFill>
                  <a:schemeClr val="dk1"/>
                </a:solidFill>
                <a:latin typeface="Rockwell"/>
                <a:ea typeface="Rockwell"/>
                <a:cs typeface="Rockwell"/>
                <a:sym typeface="Rockwell"/>
              </a:rPr>
              <a:t>A </a:t>
            </a:r>
            <a:r>
              <a:rPr lang="en-US" sz="1400" b="1">
                <a:solidFill>
                  <a:schemeClr val="dk1"/>
                </a:solidFill>
                <a:latin typeface="Rockwell"/>
                <a:ea typeface="Rockwell"/>
                <a:cs typeface="Rockwell"/>
                <a:sym typeface="Rockwell"/>
              </a:rPr>
              <a:t>chemical change </a:t>
            </a:r>
            <a:r>
              <a:rPr lang="en-US" sz="1400">
                <a:solidFill>
                  <a:schemeClr val="dk1"/>
                </a:solidFill>
                <a:latin typeface="Rockwell"/>
                <a:ea typeface="Rockwell"/>
                <a:cs typeface="Rockwell"/>
                <a:sym typeface="Rockwell"/>
              </a:rPr>
              <a:t>produces new substances.  Bonds are broken and new bonds are formed!  The Intra-molecular forces are changed</a:t>
            </a:r>
            <a:r>
              <a:rPr lang="en-US" sz="1600">
                <a:solidFill>
                  <a:schemeClr val="dk1"/>
                </a:solidFill>
                <a:latin typeface="Rockwell"/>
                <a:ea typeface="Rockwell"/>
                <a:cs typeface="Rockwell"/>
                <a:sym typeface="Rockwell"/>
              </a:rPr>
              <a:t>.</a:t>
            </a:r>
          </a:p>
        </p:txBody>
      </p:sp>
      <p:pic>
        <p:nvPicPr>
          <p:cNvPr id="1471" name="Shape 1471"/>
          <p:cNvPicPr preferRelativeResize="0"/>
          <p:nvPr/>
        </p:nvPicPr>
        <p:blipFill rotWithShape="1">
          <a:blip r:embed="rId10">
            <a:alphaModFix/>
          </a:blip>
          <a:srcRect/>
          <a:stretch/>
        </p:blipFill>
        <p:spPr>
          <a:xfrm>
            <a:off x="722560" y="4076394"/>
            <a:ext cx="1971675" cy="1181100"/>
          </a:xfrm>
          <a:prstGeom prst="rect">
            <a:avLst/>
          </a:prstGeom>
          <a:noFill/>
          <a:ln>
            <a:noFill/>
          </a:ln>
        </p:spPr>
      </p:pic>
      <p:sp>
        <p:nvSpPr>
          <p:cNvPr id="1472" name="Shape 1472"/>
          <p:cNvSpPr txBox="1"/>
          <p:nvPr/>
        </p:nvSpPr>
        <p:spPr>
          <a:xfrm>
            <a:off x="3170008" y="5127300"/>
            <a:ext cx="6063898"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Strong IMF= High BP, High MP, High viscosity, high surface tension, low vapor pressure!</a:t>
            </a:r>
          </a:p>
        </p:txBody>
      </p:sp>
      <p:pic>
        <p:nvPicPr>
          <p:cNvPr id="1473" name="Shape 1473"/>
          <p:cNvPicPr preferRelativeResize="0"/>
          <p:nvPr/>
        </p:nvPicPr>
        <p:blipFill rotWithShape="1">
          <a:blip r:embed="rId11">
            <a:alphaModFix/>
          </a:blip>
          <a:srcRect/>
          <a:stretch/>
        </p:blipFill>
        <p:spPr>
          <a:xfrm>
            <a:off x="27235" y="1798564"/>
            <a:ext cx="9270785" cy="3429803"/>
          </a:xfrm>
          <a:prstGeom prst="rect">
            <a:avLst/>
          </a:prstGeom>
          <a:noFill/>
          <a:ln>
            <a:noFill/>
          </a:ln>
        </p:spPr>
      </p:pic>
      <p:pic>
        <p:nvPicPr>
          <p:cNvPr id="1474" name="Shape 1474"/>
          <p:cNvPicPr preferRelativeResize="0"/>
          <p:nvPr/>
        </p:nvPicPr>
        <p:blipFill rotWithShape="1">
          <a:blip r:embed="rId12">
            <a:alphaModFix/>
          </a:blip>
          <a:srcRect/>
          <a:stretch/>
        </p:blipFill>
        <p:spPr>
          <a:xfrm>
            <a:off x="37716" y="-114694"/>
            <a:ext cx="2619375" cy="1990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4"/>
                                        </p:tgtEl>
                                        <p:attrNameLst>
                                          <p:attrName>style.visibility</p:attrName>
                                        </p:attrNameLst>
                                      </p:cBhvr>
                                      <p:to>
                                        <p:strVal val="visible"/>
                                      </p:to>
                                    </p:set>
                                    <p:animEffect transition="in" filter="fade">
                                      <p:cBhvr>
                                        <p:cTn id="7" dur="500"/>
                                        <p:tgtEl>
                                          <p:spTgt spid="1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Shape 1479"/>
          <p:cNvSpPr txBox="1">
            <a:spLocks noGrp="1"/>
          </p:cNvSpPr>
          <p:nvPr>
            <p:ph type="title"/>
          </p:nvPr>
        </p:nvSpPr>
        <p:spPr>
          <a:xfrm>
            <a:off x="376637" y="163261"/>
            <a:ext cx="8028325"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IMF and Biological/Large Molecules</a:t>
            </a:r>
          </a:p>
        </p:txBody>
      </p:sp>
      <p:pic>
        <p:nvPicPr>
          <p:cNvPr id="1480" name="Shape 1480"/>
          <p:cNvPicPr preferRelativeResize="0">
            <a:picLocks noGrp="1"/>
          </p:cNvPicPr>
          <p:nvPr>
            <p:ph type="body" idx="2"/>
          </p:nvPr>
        </p:nvPicPr>
        <p:blipFill rotWithShape="1">
          <a:blip r:embed="rId3">
            <a:alphaModFix/>
          </a:blip>
          <a:srcRect/>
          <a:stretch/>
        </p:blipFill>
        <p:spPr>
          <a:xfrm>
            <a:off x="3993046" y="2288961"/>
            <a:ext cx="5110104" cy="3173797"/>
          </a:xfrm>
          <a:prstGeom prst="rect">
            <a:avLst/>
          </a:prstGeom>
          <a:noFill/>
          <a:ln>
            <a:noFill/>
          </a:ln>
        </p:spPr>
      </p:pic>
      <p:sp>
        <p:nvSpPr>
          <p:cNvPr id="1481" name="Shape 1481"/>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Noto Sans Symbols"/>
              <a:buNone/>
            </a:pPr>
            <a:r>
              <a:rPr lang="en-US" sz="2400" b="0" i="0" u="none" strike="noStrike" cap="none">
                <a:solidFill>
                  <a:schemeClr val="accent3"/>
                </a:solidFill>
                <a:latin typeface="Rockwell"/>
                <a:ea typeface="Rockwell"/>
                <a:cs typeface="Rockwell"/>
                <a:sym typeface="Rockwell"/>
              </a:rPr>
              <a:t>  </a:t>
            </a:r>
          </a:p>
        </p:txBody>
      </p:sp>
      <p:sp>
        <p:nvSpPr>
          <p:cNvPr id="1482" name="Shape 1482"/>
          <p:cNvSpPr txBox="1"/>
          <p:nvPr/>
        </p:nvSpPr>
        <p:spPr>
          <a:xfrm>
            <a:off x="0" y="5842571"/>
            <a:ext cx="9144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p>
        </p:txBody>
      </p:sp>
      <p:sp>
        <p:nvSpPr>
          <p:cNvPr id="1483" name="Shape 1483"/>
          <p:cNvSpPr txBox="1"/>
          <p:nvPr/>
        </p:nvSpPr>
        <p:spPr>
          <a:xfrm>
            <a:off x="8105213" y="7366"/>
            <a:ext cx="929636" cy="1754325"/>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None/>
            </a:pPr>
            <a:endParaRPr sz="1800">
              <a:solidFill>
                <a:schemeClr val="dk1"/>
              </a:solidFill>
              <a:latin typeface="Rockwell"/>
              <a:ea typeface="Rockwell"/>
              <a:cs typeface="Rockwell"/>
              <a:sym typeface="Rockwell"/>
            </a:endParaRPr>
          </a:p>
          <a:p>
            <a:pPr marL="0" marR="0" lvl="0" indent="0" algn="l" rtl="0">
              <a:spcBef>
                <a:spcPts val="0"/>
              </a:spcBef>
              <a:buSzPct val="25000"/>
              <a:buNone/>
            </a:pPr>
            <a:r>
              <a:rPr lang="en-US" sz="1800">
                <a:solidFill>
                  <a:schemeClr val="dk1"/>
                </a:solidFill>
                <a:latin typeface="Rockwell"/>
                <a:ea typeface="Rockwell"/>
                <a:cs typeface="Rockwell"/>
                <a:sym typeface="Rockwell"/>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6"/>
              </a:rPr>
              <a:t>Video</a:t>
            </a:r>
          </a:p>
        </p:txBody>
      </p:sp>
      <p:pic>
        <p:nvPicPr>
          <p:cNvPr id="1484" name="Shape 1484"/>
          <p:cNvPicPr preferRelativeResize="0"/>
          <p:nvPr/>
        </p:nvPicPr>
        <p:blipFill rotWithShape="1">
          <a:blip r:embed="rId7">
            <a:alphaModFix/>
          </a:blip>
          <a:srcRect/>
          <a:stretch/>
        </p:blipFill>
        <p:spPr>
          <a:xfrm>
            <a:off x="5709898" y="4185412"/>
            <a:ext cx="1676399" cy="676275"/>
          </a:xfrm>
          <a:prstGeom prst="rect">
            <a:avLst/>
          </a:prstGeom>
          <a:noFill/>
          <a:ln>
            <a:noFill/>
          </a:ln>
        </p:spPr>
      </p:pic>
      <p:pic>
        <p:nvPicPr>
          <p:cNvPr id="1485" name="Shape 1485"/>
          <p:cNvPicPr preferRelativeResize="0"/>
          <p:nvPr/>
        </p:nvPicPr>
        <p:blipFill rotWithShape="1">
          <a:blip r:embed="rId8">
            <a:alphaModFix/>
          </a:blip>
          <a:srcRect/>
          <a:stretch/>
        </p:blipFill>
        <p:spPr>
          <a:xfrm>
            <a:off x="5738473" y="3261257"/>
            <a:ext cx="1647824" cy="609599"/>
          </a:xfrm>
          <a:prstGeom prst="rect">
            <a:avLst/>
          </a:prstGeom>
          <a:noFill/>
          <a:ln>
            <a:noFill/>
          </a:ln>
        </p:spPr>
      </p:pic>
      <p:pic>
        <p:nvPicPr>
          <p:cNvPr id="1486" name="Shape 1486"/>
          <p:cNvPicPr preferRelativeResize="0"/>
          <p:nvPr/>
        </p:nvPicPr>
        <p:blipFill rotWithShape="1">
          <a:blip r:embed="rId9">
            <a:alphaModFix/>
          </a:blip>
          <a:srcRect/>
          <a:stretch/>
        </p:blipFill>
        <p:spPr>
          <a:xfrm>
            <a:off x="4081123" y="4470253"/>
            <a:ext cx="1657350" cy="657224"/>
          </a:xfrm>
          <a:prstGeom prst="rect">
            <a:avLst/>
          </a:prstGeom>
          <a:noFill/>
          <a:ln>
            <a:noFill/>
          </a:ln>
        </p:spPr>
      </p:pic>
      <p:pic>
        <p:nvPicPr>
          <p:cNvPr id="1487" name="Shape 1487"/>
          <p:cNvPicPr preferRelativeResize="0"/>
          <p:nvPr/>
        </p:nvPicPr>
        <p:blipFill rotWithShape="1">
          <a:blip r:embed="rId10">
            <a:alphaModFix/>
          </a:blip>
          <a:srcRect/>
          <a:stretch/>
        </p:blipFill>
        <p:spPr>
          <a:xfrm>
            <a:off x="4081123" y="3704285"/>
            <a:ext cx="1657350" cy="647700"/>
          </a:xfrm>
          <a:prstGeom prst="rect">
            <a:avLst/>
          </a:prstGeom>
          <a:noFill/>
          <a:ln>
            <a:noFill/>
          </a:ln>
        </p:spPr>
      </p:pic>
      <p:pic>
        <p:nvPicPr>
          <p:cNvPr id="1488" name="Shape 1488"/>
          <p:cNvPicPr preferRelativeResize="0"/>
          <p:nvPr/>
        </p:nvPicPr>
        <p:blipFill rotWithShape="1">
          <a:blip r:embed="rId11">
            <a:alphaModFix/>
          </a:blip>
          <a:srcRect/>
          <a:stretch/>
        </p:blipFill>
        <p:spPr>
          <a:xfrm>
            <a:off x="-17796" y="1147212"/>
            <a:ext cx="3841229" cy="2880922"/>
          </a:xfrm>
          <a:prstGeom prst="rect">
            <a:avLst/>
          </a:prstGeom>
          <a:noFill/>
          <a:ln>
            <a:noFill/>
          </a:ln>
        </p:spPr>
      </p:pic>
      <p:pic>
        <p:nvPicPr>
          <p:cNvPr id="1489" name="Shape 1489"/>
          <p:cNvPicPr preferRelativeResize="0"/>
          <p:nvPr/>
        </p:nvPicPr>
        <p:blipFill rotWithShape="1">
          <a:blip r:embed="rId12">
            <a:alphaModFix/>
          </a:blip>
          <a:srcRect/>
          <a:stretch/>
        </p:blipFill>
        <p:spPr>
          <a:xfrm>
            <a:off x="-187409" y="3900751"/>
            <a:ext cx="4356653" cy="178852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Shape 1494"/>
          <p:cNvSpPr txBox="1">
            <a:spLocks noGrp="1"/>
          </p:cNvSpPr>
          <p:nvPr>
            <p:ph type="title"/>
          </p:nvPr>
        </p:nvSpPr>
        <p:spPr>
          <a:xfrm>
            <a:off x="498474" y="-31107"/>
            <a:ext cx="7556312" cy="1116105"/>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ckwell"/>
              <a:buNone/>
            </a:pPr>
            <a:r>
              <a:rPr lang="en-US" sz="3600" b="0" i="0" u="none" strike="noStrike" cap="none">
                <a:solidFill>
                  <a:schemeClr val="accent1"/>
                </a:solidFill>
                <a:latin typeface="Rockwell"/>
                <a:ea typeface="Rockwell"/>
                <a:cs typeface="Rockwell"/>
                <a:sym typeface="Rockwell"/>
              </a:rPr>
              <a:t>Entropy- Embrace the Chaos!</a:t>
            </a:r>
          </a:p>
        </p:txBody>
      </p:sp>
      <p:sp>
        <p:nvSpPr>
          <p:cNvPr id="1495" name="Shape 1495"/>
          <p:cNvSpPr/>
          <p:nvPr/>
        </p:nvSpPr>
        <p:spPr>
          <a:xfrm>
            <a:off x="376637" y="1313123"/>
            <a:ext cx="7558959" cy="7747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96" name="Shape 1496"/>
          <p:cNvSpPr txBox="1"/>
          <p:nvPr/>
        </p:nvSpPr>
        <p:spPr>
          <a:xfrm>
            <a:off x="63747" y="5945312"/>
            <a:ext cx="914400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p>
        </p:txBody>
      </p:sp>
      <p:sp>
        <p:nvSpPr>
          <p:cNvPr id="1497" name="Shape 1497"/>
          <p:cNvSpPr txBox="1"/>
          <p:nvPr/>
        </p:nvSpPr>
        <p:spPr>
          <a:xfrm>
            <a:off x="8097582" y="-32651"/>
            <a:ext cx="979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3"/>
              </a:rPr>
              <a:t>Source</a:t>
            </a:r>
          </a:p>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4"/>
              </a:rPr>
              <a:t>Source</a:t>
            </a:r>
          </a:p>
        </p:txBody>
      </p:sp>
      <p:sp>
        <p:nvSpPr>
          <p:cNvPr id="1498" name="Shape 1498"/>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latin typeface="Rockwell"/>
                <a:ea typeface="Rockwell"/>
                <a:cs typeface="Rockwell"/>
                <a:sym typeface="Rockwell"/>
                <a:hlinkClick r:id="rId5"/>
              </a:rPr>
              <a:t>Video</a:t>
            </a:r>
          </a:p>
        </p:txBody>
      </p:sp>
      <p:pic>
        <p:nvPicPr>
          <p:cNvPr id="1499" name="Shape 1499"/>
          <p:cNvPicPr preferRelativeResize="0"/>
          <p:nvPr/>
        </p:nvPicPr>
        <p:blipFill rotWithShape="1">
          <a:blip r:embed="rId6">
            <a:alphaModFix/>
          </a:blip>
          <a:srcRect/>
          <a:stretch/>
        </p:blipFill>
        <p:spPr>
          <a:xfrm>
            <a:off x="3977282" y="559577"/>
            <a:ext cx="3888664" cy="2623676"/>
          </a:xfrm>
          <a:prstGeom prst="rect">
            <a:avLst/>
          </a:prstGeom>
          <a:noFill/>
          <a:ln>
            <a:noFill/>
          </a:ln>
        </p:spPr>
      </p:pic>
      <p:pic>
        <p:nvPicPr>
          <p:cNvPr id="1500" name="Shape 1500"/>
          <p:cNvPicPr preferRelativeResize="0">
            <a:picLocks noGrp="1"/>
          </p:cNvPicPr>
          <p:nvPr>
            <p:ph type="body" idx="1"/>
          </p:nvPr>
        </p:nvPicPr>
        <p:blipFill rotWithShape="1">
          <a:blip r:embed="rId7">
            <a:alphaModFix/>
          </a:blip>
          <a:srcRect/>
          <a:stretch/>
        </p:blipFill>
        <p:spPr>
          <a:xfrm>
            <a:off x="1407133" y="3391973"/>
            <a:ext cx="5701553" cy="2605170"/>
          </a:xfrm>
          <a:prstGeom prst="rect">
            <a:avLst/>
          </a:prstGeom>
          <a:noFill/>
          <a:ln w="38100" cap="flat" cmpd="sng">
            <a:solidFill>
              <a:schemeClr val="accent1"/>
            </a:solidFill>
            <a:prstDash val="solid"/>
            <a:round/>
            <a:headEnd type="none" w="med" len="med"/>
            <a:tailEnd type="none" w="med" len="med"/>
          </a:ln>
        </p:spPr>
      </p:pic>
      <p:sp>
        <p:nvSpPr>
          <p:cNvPr id="1501" name="Shape 1501"/>
          <p:cNvSpPr txBox="1"/>
          <p:nvPr/>
        </p:nvSpPr>
        <p:spPr>
          <a:xfrm>
            <a:off x="376637" y="716972"/>
            <a:ext cx="3301743" cy="25853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Entropy Changes that result in a +   S:</a:t>
            </a:r>
          </a:p>
          <a:p>
            <a:pPr marL="0" marR="0" lvl="0" indent="0" algn="l" rtl="0">
              <a:spcBef>
                <a:spcPts val="0"/>
              </a:spcBef>
              <a:buSzPct val="25000"/>
              <a:buNone/>
            </a:pPr>
            <a:r>
              <a:rPr lang="en-US" sz="1800">
                <a:solidFill>
                  <a:schemeClr val="dk1"/>
                </a:solidFill>
                <a:latin typeface="Rockwell"/>
                <a:ea typeface="Rockwell"/>
                <a:cs typeface="Rockwell"/>
                <a:sym typeface="Rockwell"/>
              </a:rPr>
              <a:t>Increasing moles</a:t>
            </a:r>
          </a:p>
          <a:p>
            <a:pPr marL="0" marR="0" lvl="0" indent="0" algn="l" rtl="0">
              <a:spcBef>
                <a:spcPts val="0"/>
              </a:spcBef>
              <a:buSzPct val="25000"/>
              <a:buNone/>
            </a:pPr>
            <a:r>
              <a:rPr lang="en-US" sz="1800">
                <a:solidFill>
                  <a:schemeClr val="dk1"/>
                </a:solidFill>
                <a:latin typeface="Rockwell"/>
                <a:ea typeface="Rockwell"/>
                <a:cs typeface="Rockwell"/>
                <a:sym typeface="Rockwell"/>
              </a:rPr>
              <a:t>Increasing temperature</a:t>
            </a:r>
          </a:p>
          <a:p>
            <a:pPr marL="0" marR="0" lvl="0" indent="0" algn="l" rtl="0">
              <a:spcBef>
                <a:spcPts val="0"/>
              </a:spcBef>
              <a:buSzPct val="25000"/>
              <a:buNone/>
            </a:pPr>
            <a:r>
              <a:rPr lang="en-US" sz="1800">
                <a:solidFill>
                  <a:schemeClr val="dk1"/>
                </a:solidFill>
                <a:latin typeface="Rockwell"/>
                <a:ea typeface="Rockwell"/>
                <a:cs typeface="Rockwell"/>
                <a:sym typeface="Rockwell"/>
              </a:rPr>
              <a:t>Increasing volume</a:t>
            </a:r>
          </a:p>
          <a:p>
            <a:pPr marL="0" marR="0" lvl="0" indent="0" algn="l" rtl="0">
              <a:spcBef>
                <a:spcPts val="0"/>
              </a:spcBef>
              <a:buSzPct val="25000"/>
              <a:buNone/>
            </a:pPr>
            <a:r>
              <a:rPr lang="en-US" sz="1800">
                <a:solidFill>
                  <a:schemeClr val="dk1"/>
                </a:solidFill>
                <a:latin typeface="Rockwell"/>
                <a:ea typeface="Rockwell"/>
                <a:cs typeface="Rockwell"/>
                <a:sym typeface="Rockwell"/>
              </a:rPr>
              <a:t>Solid to liquid to gas</a:t>
            </a:r>
          </a:p>
          <a:p>
            <a:pPr marL="0" marR="0" lvl="0" indent="0" algn="l" rtl="0">
              <a:spcBef>
                <a:spcPts val="0"/>
              </a:spcBef>
              <a:buSzPct val="25000"/>
              <a:buNone/>
            </a:pPr>
            <a:r>
              <a:rPr lang="en-US" sz="1800">
                <a:solidFill>
                  <a:schemeClr val="dk1"/>
                </a:solidFill>
                <a:latin typeface="Rockwell"/>
                <a:ea typeface="Rockwell"/>
                <a:cs typeface="Rockwell"/>
                <a:sym typeface="Rockwell"/>
              </a:rPr>
              <a:t>Forming more complicated molecules. (More moles of electrons)</a:t>
            </a:r>
          </a:p>
        </p:txBody>
      </p:sp>
      <p:sp>
        <p:nvSpPr>
          <p:cNvPr id="1502" name="Shape 1502"/>
          <p:cNvSpPr/>
          <p:nvPr/>
        </p:nvSpPr>
        <p:spPr>
          <a:xfrm>
            <a:off x="1007917" y="1084998"/>
            <a:ext cx="218208" cy="278306"/>
          </a:xfrm>
          <a:prstGeom prst="triangle">
            <a:avLst>
              <a:gd name="adj" fmla="val 50000"/>
            </a:avLst>
          </a:prstGeom>
          <a:gradFill>
            <a:gsLst>
              <a:gs pos="0">
                <a:srgbClr val="4A174B"/>
              </a:gs>
              <a:gs pos="100000">
                <a:srgbClr val="AD90AE"/>
              </a:gs>
            </a:gsLst>
            <a:lin ang="5400000" scaled="0"/>
          </a:gradFill>
          <a:ln w="12700" cap="flat" cmpd="sng">
            <a:solidFill>
              <a:srgbClr val="642F64"/>
            </a:solidFill>
            <a:prstDash val="solid"/>
            <a:round/>
            <a:headEnd type="none" w="med" len="med"/>
            <a:tailEnd type="none" w="med" len="med"/>
          </a:ln>
          <a:effectLst>
            <a:outerShdw blurRad="63500" dist="25400" dir="5400000" rotWithShape="0">
              <a:srgbClr val="808080">
                <a:alpha val="74901"/>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Rockwell"/>
              <a:ea typeface="Rockwell"/>
              <a:cs typeface="Rockwell"/>
              <a:sym typeface="Rockwe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Shape 1507"/>
          <p:cNvPicPr preferRelativeResize="0"/>
          <p:nvPr/>
        </p:nvPicPr>
        <p:blipFill rotWithShape="1">
          <a:blip r:embed="rId3">
            <a:alphaModFix/>
          </a:blip>
          <a:srcRect/>
          <a:stretch/>
        </p:blipFill>
        <p:spPr>
          <a:xfrm>
            <a:off x="-190500" y="-1584020"/>
            <a:ext cx="9524999" cy="9524999"/>
          </a:xfrm>
          <a:prstGeom prst="rect">
            <a:avLst/>
          </a:prstGeom>
          <a:noFill/>
          <a:ln>
            <a:noFill/>
          </a:ln>
        </p:spPr>
      </p:pic>
      <p:sp>
        <p:nvSpPr>
          <p:cNvPr id="1508" name="Shape 1508"/>
          <p:cNvSpPr txBox="1">
            <a:spLocks noGrp="1"/>
          </p:cNvSpPr>
          <p:nvPr>
            <p:ph type="title"/>
          </p:nvPr>
        </p:nvSpPr>
        <p:spPr>
          <a:xfrm>
            <a:off x="35976" y="-42945"/>
            <a:ext cx="7556312" cy="1116105"/>
          </a:xfrm>
          <a:prstGeom prst="rect">
            <a:avLst/>
          </a:prstGeom>
          <a:solidFill>
            <a:schemeClr val="accent4"/>
          </a:solidFill>
          <a:ln w="25400" cap="flat" cmpd="sng">
            <a:solidFill>
              <a:srgbClr val="6F6F4A"/>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Clr>
                <a:schemeClr val="lt1"/>
              </a:buClr>
              <a:buSzPct val="25000"/>
              <a:buFont typeface="Rockwell"/>
              <a:buNone/>
            </a:pPr>
            <a:r>
              <a:rPr lang="en-US" sz="3200" b="1" i="0" u="none" strike="noStrike" cap="none">
                <a:solidFill>
                  <a:schemeClr val="lt1"/>
                </a:solidFill>
                <a:latin typeface="Rockwell"/>
                <a:ea typeface="Rockwell"/>
                <a:cs typeface="Rockwell"/>
                <a:sym typeface="Rockwell"/>
              </a:rPr>
              <a:t>Predicting How Reactions Will Go</a:t>
            </a:r>
          </a:p>
        </p:txBody>
      </p:sp>
      <p:pic>
        <p:nvPicPr>
          <p:cNvPr id="1509" name="Shape 1509"/>
          <p:cNvPicPr preferRelativeResize="0">
            <a:picLocks noGrp="1"/>
          </p:cNvPicPr>
          <p:nvPr>
            <p:ph type="body" idx="1"/>
          </p:nvPr>
        </p:nvPicPr>
        <p:blipFill rotWithShape="1">
          <a:blip r:embed="rId4">
            <a:alphaModFix/>
          </a:blip>
          <a:srcRect/>
          <a:stretch/>
        </p:blipFill>
        <p:spPr>
          <a:xfrm>
            <a:off x="-190500" y="608475"/>
            <a:ext cx="6040580" cy="3151607"/>
          </a:xfrm>
          <a:prstGeom prst="rect">
            <a:avLst/>
          </a:prstGeom>
          <a:noFill/>
          <a:ln w="38100" cap="flat" cmpd="sng">
            <a:solidFill>
              <a:schemeClr val="accent2"/>
            </a:solidFill>
            <a:prstDash val="solid"/>
            <a:round/>
            <a:headEnd type="none" w="med" len="med"/>
            <a:tailEnd type="none" w="med" len="med"/>
          </a:ln>
        </p:spPr>
      </p:pic>
      <p:sp>
        <p:nvSpPr>
          <p:cNvPr id="1510" name="Shape 1510"/>
          <p:cNvSpPr txBox="1"/>
          <p:nvPr/>
        </p:nvSpPr>
        <p:spPr>
          <a:xfrm>
            <a:off x="0" y="5689217"/>
            <a:ext cx="914400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p>
        </p:txBody>
      </p:sp>
      <p:sp>
        <p:nvSpPr>
          <p:cNvPr id="1511" name="Shape 1511"/>
          <p:cNvSpPr txBox="1"/>
          <p:nvPr/>
        </p:nvSpPr>
        <p:spPr>
          <a:xfrm>
            <a:off x="6787014" y="1199767"/>
            <a:ext cx="1171351"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5"/>
              </a:rPr>
              <a:t>Video #1</a:t>
            </a:r>
          </a:p>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6"/>
              </a:rPr>
              <a:t>Video #2</a:t>
            </a:r>
          </a:p>
          <a:p>
            <a:pPr marL="0" marR="0" lvl="0" indent="0" algn="ctr" rtl="0">
              <a:spcBef>
                <a:spcPts val="0"/>
              </a:spcBef>
              <a:buSzPct val="25000"/>
              <a:buNone/>
            </a:pPr>
            <a:r>
              <a:rPr lang="en-US" sz="1800" u="sng">
                <a:solidFill>
                  <a:schemeClr val="hlink"/>
                </a:solidFill>
                <a:latin typeface="Rockwell"/>
                <a:ea typeface="Rockwell"/>
                <a:cs typeface="Rockwell"/>
                <a:sym typeface="Rockwell"/>
                <a:hlinkClick r:id="rId7"/>
              </a:rPr>
              <a:t>Source</a:t>
            </a:r>
          </a:p>
        </p:txBody>
      </p:sp>
      <p:pic>
        <p:nvPicPr>
          <p:cNvPr id="1512" name="Shape 1512"/>
          <p:cNvPicPr preferRelativeResize="0">
            <a:picLocks noGrp="1"/>
          </p:cNvPicPr>
          <p:nvPr>
            <p:ph type="body" idx="2"/>
          </p:nvPr>
        </p:nvPicPr>
        <p:blipFill rotWithShape="1">
          <a:blip r:embed="rId8">
            <a:alphaModFix/>
          </a:blip>
          <a:srcRect/>
          <a:stretch/>
        </p:blipFill>
        <p:spPr>
          <a:xfrm>
            <a:off x="4884103" y="2240756"/>
            <a:ext cx="4450395" cy="3170235"/>
          </a:xfrm>
          <a:prstGeom prst="rect">
            <a:avLst/>
          </a:prstGeom>
          <a:noFill/>
          <a:ln>
            <a:noFill/>
          </a:ln>
        </p:spPr>
      </p:pic>
      <p:pic>
        <p:nvPicPr>
          <p:cNvPr id="1513" name="Shape 1513"/>
          <p:cNvPicPr preferRelativeResize="0"/>
          <p:nvPr/>
        </p:nvPicPr>
        <p:blipFill rotWithShape="1">
          <a:blip r:embed="rId9">
            <a:alphaModFix/>
          </a:blip>
          <a:srcRect/>
          <a:stretch/>
        </p:blipFill>
        <p:spPr>
          <a:xfrm>
            <a:off x="892123" y="3875682"/>
            <a:ext cx="2543174" cy="1800225"/>
          </a:xfrm>
          <a:prstGeom prst="rect">
            <a:avLst/>
          </a:prstGeom>
          <a:noFill/>
          <a:ln>
            <a:noFill/>
          </a:ln>
        </p:spPr>
      </p:pic>
      <p:sp>
        <p:nvSpPr>
          <p:cNvPr id="1514" name="Shape 1514"/>
          <p:cNvSpPr txBox="1"/>
          <p:nvPr/>
        </p:nvSpPr>
        <p:spPr>
          <a:xfrm>
            <a:off x="1112567" y="4387198"/>
            <a:ext cx="2021276"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dk1"/>
                </a:solidFill>
                <a:latin typeface="Rockwell"/>
                <a:ea typeface="Rockwell"/>
                <a:cs typeface="Rockwell"/>
                <a:sym typeface="Rockwell"/>
              </a:rPr>
              <a:t>Entropy is typically given in J/K so you MUST convert to kJ!</a:t>
            </a:r>
          </a:p>
        </p:txBody>
      </p:sp>
    </p:spTree>
  </p:cSld>
  <p:clrMapOvr>
    <a:masterClrMapping/>
  </p:clrMapOvr>
</p:sld>
</file>

<file path=ppt/theme/theme1.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20434</Words>
  <Application>Microsoft Office PowerPoint</Application>
  <PresentationFormat>On-screen Show (4:3)</PresentationFormat>
  <Paragraphs>1798</Paragraphs>
  <Slides>144</Slides>
  <Notes>144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144</vt:i4>
      </vt:variant>
    </vt:vector>
  </HeadingPairs>
  <TitlesOfParts>
    <vt:vector size="155" baseType="lpstr">
      <vt:lpstr>Rokkitt</vt:lpstr>
      <vt:lpstr>Times New Roman</vt:lpstr>
      <vt:lpstr>Century Gothic</vt:lpstr>
      <vt:lpstr>Verdana</vt:lpstr>
      <vt:lpstr>Rockwell</vt:lpstr>
      <vt:lpstr>Calibri</vt:lpstr>
      <vt:lpstr>Noto Sans Symbols</vt:lpstr>
      <vt:lpstr>Arial</vt:lpstr>
      <vt:lpstr>Times</vt:lpstr>
      <vt:lpstr>Open Sans</vt: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lpstr>Big Idea #3</vt:lpstr>
      <vt:lpstr>PowerPoint Presentation</vt:lpstr>
      <vt:lpstr>Types of Chemical Reactions</vt:lpstr>
      <vt:lpstr>Types of Chemical Reactions</vt:lpstr>
      <vt:lpstr>Balanced Equations</vt:lpstr>
      <vt:lpstr>Making Predictions</vt:lpstr>
      <vt:lpstr>Limiting Reactants – D.A.</vt:lpstr>
      <vt:lpstr>Limiting Reactants – BCA Table</vt:lpstr>
      <vt:lpstr>Experimental Design</vt:lpstr>
      <vt:lpstr>Data Analysis</vt:lpstr>
      <vt:lpstr>Bronsted-Lowery Acids &amp; Bases</vt:lpstr>
      <vt:lpstr>Redox Reactions</vt:lpstr>
      <vt:lpstr>Redox Titrations</vt:lpstr>
      <vt:lpstr>Evidence of Chemical Change</vt:lpstr>
      <vt:lpstr>Energy Changes</vt:lpstr>
      <vt:lpstr>Galvanic Cell Potential</vt:lpstr>
      <vt:lpstr>Redox Reactions and Half Cells</vt:lpstr>
      <vt:lpstr>Big Idea #4</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Big Idea #5</vt:lpstr>
      <vt:lpstr>Bond Energy, Length &amp; Strength</vt:lpstr>
      <vt:lpstr>Maxwell –Boltzmann Distributions</vt:lpstr>
      <vt:lpstr>Thermodynamic vocabulary</vt:lpstr>
      <vt:lpstr>Heat Transfer </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Electrostatic forces exist between molecules as well as between atoms or ions, and breaking these intermolecular interactions requires energy.</vt:lpstr>
      <vt:lpstr>         Inter vs Intra                         Chemical vs. Physical</vt:lpstr>
      <vt:lpstr>IMF and Biological/Large Molecules</vt:lpstr>
      <vt:lpstr>Entropy- Embrace the Chaos!</vt:lpstr>
      <vt:lpstr>Predicting How Reactions Will Go</vt:lpstr>
      <vt:lpstr>                 How can I calculate ΔG?</vt:lpstr>
      <vt:lpstr>               Coupling    Reactions</vt:lpstr>
      <vt:lpstr>PowerPoint Presentation</vt:lpstr>
      <vt:lpstr>PowerPoint Presentation</vt:lpstr>
      <vt:lpstr>               Is it thermo, kinetics, or K?     </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Now…</vt:lpstr>
      <vt:lpstr>PowerPoint Presentation</vt:lpstr>
      <vt:lpstr>Just for Fun…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kumari johal</dc:creator>
  <cp:lastModifiedBy>kumari johal</cp:lastModifiedBy>
  <cp:revision>1</cp:revision>
  <dcterms:modified xsi:type="dcterms:W3CDTF">2020-02-07T04:03:38Z</dcterms:modified>
</cp:coreProperties>
</file>