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24"/>
  </p:handoutMasterIdLst>
  <p:sldIdLst>
    <p:sldId id="289" r:id="rId5"/>
    <p:sldId id="290" r:id="rId6"/>
    <p:sldId id="301" r:id="rId7"/>
    <p:sldId id="294" r:id="rId8"/>
    <p:sldId id="302" r:id="rId9"/>
    <p:sldId id="300" r:id="rId10"/>
    <p:sldId id="308" r:id="rId11"/>
    <p:sldId id="309" r:id="rId12"/>
    <p:sldId id="293" r:id="rId13"/>
    <p:sldId id="303" r:id="rId14"/>
    <p:sldId id="306" r:id="rId15"/>
    <p:sldId id="299" r:id="rId16"/>
    <p:sldId id="304" r:id="rId17"/>
    <p:sldId id="305" r:id="rId18"/>
    <p:sldId id="307" r:id="rId19"/>
    <p:sldId id="310" r:id="rId20"/>
    <p:sldId id="311" r:id="rId21"/>
    <p:sldId id="312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B394E7-B068-031A-CD80-540A1864B323}" v="563" dt="2020-09-21T21:13:55.832"/>
    <p1510:client id="{516EDCB7-CD64-D1DA-57BD-1CF4A0D430B2}" v="16" dt="2020-09-21T12:14:34.547"/>
    <p1510:client id="{4AC6F247-9229-0027-7E17-0A0AAAACEF46}" v="297" dt="2020-09-21T12:07:58.504"/>
    <p1510:client id="{54EE49CD-CDF1-5143-1C2A-AD91B6E4A577}" v="854" dt="2020-09-21T01:55:09.795"/>
    <p1510:client id="{8A095A38-3094-442D-969E-8268AFA6A637}" v="3872" dt="2020-09-21T01:09:19.139"/>
    <p1510:client id="{CF0F8931-8B7B-4841-B4A8-5DC429194B6D}" v="27" dt="2020-09-21T01:12:47.170"/>
    <p1510:client id="{EE543EAD-0546-2FF4-4B07-F3715B6E8277}" v="129" dt="2020-09-21T12:13:21.1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1344"/>
        <p:guide pos="576"/>
        <p:guide orient="horz" pos="37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9/23/2020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123456@yonkerspublicschools.org" TargetMode="External"/><Relationship Id="rId2" Type="http://schemas.openxmlformats.org/officeDocument/2006/relationships/hyperlink" Target="http://www.clever.com/in/yonker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nkerspublicschools.org/ps23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School 23</a:t>
            </a:r>
            <a:br>
              <a:rPr lang="en-US">
                <a:latin typeface="+mj-lt"/>
              </a:rPr>
            </a:br>
            <a:r>
              <a:rPr lang="en-US"/>
              <a:t>Welcome to Second Grade 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Open House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348B4-1179-40C0-B903-717D79F0A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+mj-lt"/>
              </a:rPr>
              <a:t>September </a:t>
            </a:r>
            <a:r>
              <a:rPr lang="en-US"/>
              <a:t>23, 2020</a:t>
            </a:r>
            <a:endParaRPr lang="en-US">
              <a:latin typeface="+mj-lt"/>
            </a:endParaRPr>
          </a:p>
          <a:p>
            <a:endParaRPr lang="en-US"/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7964">
            <a:off x="1811563" y="4144102"/>
            <a:ext cx="1155789" cy="1971643"/>
          </a:xfrm>
          <a:prstGeom prst="rect">
            <a:avLst/>
          </a:prstGeom>
        </p:spPr>
      </p:pic>
      <p:pic>
        <p:nvPicPr>
          <p:cNvPr id="8" name="Graphic 7" descr="Illustration of a blue bag of school supplies character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2560" y="4391095"/>
            <a:ext cx="2483858" cy="1709233"/>
          </a:xfrm>
          <a:prstGeom prst="rect">
            <a:avLst/>
          </a:prstGeom>
        </p:spPr>
      </p:pic>
      <p:pic>
        <p:nvPicPr>
          <p:cNvPr id="10" name="Graphic 9" descr="Illustration of a purple book character ">
            <a:extLst>
              <a:ext uri="{FF2B5EF4-FFF2-40B4-BE49-F238E27FC236}">
                <a16:creationId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269620" y="4059937"/>
            <a:ext cx="1775352" cy="2059055"/>
          </a:xfrm>
          <a:prstGeom prst="rect">
            <a:avLst/>
          </a:prstGeom>
        </p:spPr>
      </p:pic>
      <p:pic>
        <p:nvPicPr>
          <p:cNvPr id="6" name="Graphic 5" descr="Illustration of a globe character ">
            <a:extLst>
              <a:ext uri="{FF2B5EF4-FFF2-40B4-BE49-F238E27FC236}">
                <a16:creationId xmlns:a16="http://schemas.microsoft.com/office/drawing/2014/main" id="{A1CF0450-3738-4D52-BF18-A90C1F16A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8174" y="4486110"/>
            <a:ext cx="2213723" cy="17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917F77-243B-4BBF-93F5-981B7818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Homework</a:t>
            </a:r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23813"/>
            <a:ext cx="402336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Illustration of a pencil character ">
            <a:extLst>
              <a:ext uri="{FF2B5EF4-FFF2-40B4-BE49-F238E27FC236}">
                <a16:creationId xmlns:a16="http://schemas.microsoft.com/office/drawing/2014/main" id="{222ABB80-F4BD-D04A-9014-C1E1AC279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209">
            <a:off x="715004" y="1795108"/>
            <a:ext cx="1915595" cy="32677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605233"/>
            <a:ext cx="6858000" cy="45987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ts val="2800"/>
              </a:lnSpc>
              <a:buChar char="•"/>
            </a:pPr>
            <a:r>
              <a:rPr lang="en-US" sz="1700">
                <a:latin typeface="Comic Sans MS"/>
              </a:rPr>
              <a:t>Homework is given Monday-Thursday. </a:t>
            </a:r>
            <a:endParaRPr lang="en-US" sz="1700">
              <a:latin typeface="Quire Sans"/>
            </a:endParaRPr>
          </a:p>
          <a:p>
            <a:pPr marL="342900" indent="-342900">
              <a:lnSpc>
                <a:spcPts val="2800"/>
              </a:lnSpc>
              <a:buChar char="•"/>
            </a:pPr>
            <a:r>
              <a:rPr lang="en-US" sz="1700">
                <a:latin typeface="Comic Sans MS"/>
              </a:rPr>
              <a:t>Assignments may include Spelling, Math, Phonics, Grammar, Science, or Social studies. </a:t>
            </a:r>
            <a:endParaRPr lang="en-US" sz="1700">
              <a:latin typeface="Quire Sans"/>
            </a:endParaRPr>
          </a:p>
          <a:p>
            <a:pPr marL="342900" indent="-342900">
              <a:lnSpc>
                <a:spcPts val="2800"/>
              </a:lnSpc>
              <a:buChar char="•"/>
            </a:pPr>
            <a:r>
              <a:rPr lang="en-US" sz="1700">
                <a:latin typeface="Comic Sans MS"/>
              </a:rPr>
              <a:t>Some assignments will be completed online.</a:t>
            </a:r>
          </a:p>
          <a:p>
            <a:pPr marL="342900" indent="-342900">
              <a:lnSpc>
                <a:spcPts val="2800"/>
              </a:lnSpc>
              <a:buChar char="•"/>
            </a:pPr>
            <a:r>
              <a:rPr lang="en-US" sz="1700">
                <a:latin typeface="Comic Sans MS"/>
              </a:rPr>
              <a:t>Spelling words are given on Monday. Every night they will be required to do a Spelling Activity and will have a test on Friday.</a:t>
            </a:r>
          </a:p>
          <a:p>
            <a:pPr marL="342900" indent="-342900">
              <a:lnSpc>
                <a:spcPts val="2800"/>
              </a:lnSpc>
              <a:buChar char="•"/>
            </a:pPr>
            <a:r>
              <a:rPr lang="en-US" sz="1700">
                <a:latin typeface="Comic Sans MS"/>
              </a:rPr>
              <a:t>The children are required to read 25 books this school year. They should read for at least 15 minutes every night.</a:t>
            </a:r>
          </a:p>
          <a:p>
            <a:pPr marL="342900" indent="-342900">
              <a:lnSpc>
                <a:spcPts val="2800"/>
              </a:lnSpc>
              <a:buChar char="•"/>
            </a:pPr>
            <a:r>
              <a:rPr lang="en-US" sz="1700">
                <a:latin typeface="Comic Sans MS"/>
              </a:rPr>
              <a:t>On Clever there are Apps with digital libraries such as Epic Books, </a:t>
            </a:r>
            <a:r>
              <a:rPr lang="en-US" sz="1700" err="1">
                <a:latin typeface="Comic Sans MS"/>
              </a:rPr>
              <a:t>Bookflix</a:t>
            </a:r>
            <a:r>
              <a:rPr lang="en-US" sz="1700">
                <a:latin typeface="Comic Sans MS"/>
              </a:rPr>
              <a:t>, </a:t>
            </a:r>
            <a:r>
              <a:rPr lang="en-US" sz="1700" err="1">
                <a:latin typeface="Comic Sans MS"/>
              </a:rPr>
              <a:t>Trueflix</a:t>
            </a:r>
            <a:r>
              <a:rPr lang="en-US" sz="1700">
                <a:latin typeface="Comic Sans MS"/>
              </a:rPr>
              <a:t>, and One More Story.</a:t>
            </a:r>
          </a:p>
        </p:txBody>
      </p:sp>
    </p:spTree>
    <p:extLst>
      <p:ext uri="{BB962C8B-B14F-4D97-AF65-F5344CB8AC3E}">
        <p14:creationId xmlns:p14="http://schemas.microsoft.com/office/powerpoint/2010/main" val="112335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3F544-E3E9-40EE-8AB5-160572A2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18187-1C96-4E94-92A5-5425FCDD1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85750">
              <a:buChar char="•"/>
            </a:pPr>
            <a:r>
              <a:rPr lang="en-US" sz="3000">
                <a:latin typeface="Comic Sans MS"/>
              </a:rPr>
              <a:t>It is extremely important for your child to attend school every day whether we are online or in person.</a:t>
            </a:r>
            <a:endParaRPr lang="en-US">
              <a:latin typeface="Quire Sans"/>
            </a:endParaRPr>
          </a:p>
          <a:p>
            <a:pPr marL="285750" indent="-285750">
              <a:buChar char="•"/>
            </a:pPr>
            <a:r>
              <a:rPr lang="en-US" sz="3000">
                <a:latin typeface="Comic Sans MS"/>
              </a:rPr>
              <a:t>If your child is absent, please either send a note or message through Class Dojo.</a:t>
            </a:r>
          </a:p>
          <a:p>
            <a:pPr marL="285750" indent="-285750">
              <a:buChar char="•"/>
            </a:pPr>
            <a:r>
              <a:rPr lang="en-US" sz="3000">
                <a:latin typeface="Comic Sans MS"/>
              </a:rPr>
              <a:t>If a note is </a:t>
            </a:r>
            <a:r>
              <a:rPr lang="en-US" sz="3000" b="1">
                <a:latin typeface="Comic Sans MS"/>
              </a:rPr>
              <a:t>not </a:t>
            </a:r>
            <a:r>
              <a:rPr lang="en-US" sz="3000">
                <a:latin typeface="Comic Sans MS"/>
              </a:rPr>
              <a:t>received, your child will be marked with an </a:t>
            </a:r>
            <a:r>
              <a:rPr lang="en-US" sz="3000" b="1">
                <a:latin typeface="Comic Sans MS"/>
              </a:rPr>
              <a:t>illegal absence</a:t>
            </a:r>
            <a:r>
              <a:rPr lang="en-US" sz="3000">
                <a:latin typeface="Comic Sans MS"/>
              </a:rPr>
              <a:t>.</a:t>
            </a:r>
          </a:p>
          <a:p>
            <a:pPr marL="285750" indent="-285750">
              <a:buChar char="•"/>
            </a:pPr>
            <a:r>
              <a:rPr lang="en-US" sz="3000">
                <a:latin typeface="Comic Sans MS"/>
              </a:rPr>
              <a:t>Arriving to school on time is also important. Instruction begins at 8:35 a.m.</a:t>
            </a:r>
          </a:p>
          <a:p>
            <a:pPr marL="285750" indent="-285750">
              <a:buChar char="•"/>
            </a:pPr>
            <a:r>
              <a:rPr lang="en-US" sz="3000">
                <a:latin typeface="Comic Sans MS"/>
              </a:rPr>
              <a:t>The school day ends at 3:15 p.m.</a:t>
            </a:r>
          </a:p>
        </p:txBody>
      </p:sp>
    </p:spTree>
    <p:extLst>
      <p:ext uri="{BB962C8B-B14F-4D97-AF65-F5344CB8AC3E}">
        <p14:creationId xmlns:p14="http://schemas.microsoft.com/office/powerpoint/2010/main" val="1501487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089901-0028-451D-BEFF-E66F1CA0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English Language Arts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79B97-A3DA-7541-9D49-39EC686F9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We will be using the Benchmark Reading Program for Shared and Guided Reading. </a:t>
            </a:r>
            <a:endParaRPr lang="en-US"/>
          </a:p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There are 10 Units.</a:t>
            </a:r>
          </a:p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Our weekly lessons will focus on developing fluency, comprehension, vocabulary, phonics, and phonemic awareness. </a:t>
            </a:r>
          </a:p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The class will be divided into reading groups to focus on strengthening skills pertaining to their independent level. </a:t>
            </a:r>
          </a:p>
          <a:p>
            <a:endParaRPr lang="en-US" sz="3000">
              <a:latin typeface="Comic Sans M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3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6A498-3D65-4786-919E-5F35EB35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70C0"/>
                </a:solidFill>
              </a:rPr>
              <a:t>Math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EC5CD-C7CA-4A01-8DCC-029E51FCA9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buChar char="•"/>
            </a:pPr>
            <a:r>
              <a:rPr lang="en-US" sz="3000">
                <a:latin typeface="Comic Sans MS"/>
              </a:rPr>
              <a:t>We will be following the Eureka Math Modules. </a:t>
            </a:r>
          </a:p>
          <a:p>
            <a:pPr marL="285750" indent="-285750">
              <a:buChar char="•"/>
            </a:pPr>
            <a:r>
              <a:rPr lang="en-US" sz="3000">
                <a:latin typeface="Comic Sans MS"/>
              </a:rPr>
              <a:t>There are 3 workbooks.</a:t>
            </a:r>
          </a:p>
          <a:p>
            <a:pPr marL="742950" lvl="1" indent="-342900">
              <a:buChar char="•"/>
            </a:pPr>
            <a:r>
              <a:rPr lang="en-US" sz="2800" b="1">
                <a:solidFill>
                  <a:srgbClr val="404040"/>
                </a:solidFill>
                <a:latin typeface="Comic Sans MS"/>
              </a:rPr>
              <a:t>Practice</a:t>
            </a:r>
            <a:r>
              <a:rPr lang="en-US" sz="2800">
                <a:solidFill>
                  <a:srgbClr val="404040"/>
                </a:solidFill>
                <a:latin typeface="Comic Sans MS"/>
              </a:rPr>
              <a:t>: Sprints</a:t>
            </a:r>
            <a:endParaRPr lang="en-US" sz="2800">
              <a:solidFill>
                <a:srgbClr val="000000"/>
              </a:solidFill>
              <a:latin typeface="Comic Sans MS"/>
            </a:endParaRPr>
          </a:p>
          <a:p>
            <a:pPr marL="742950" lvl="1" indent="-342900">
              <a:buChar char="•"/>
            </a:pPr>
            <a:r>
              <a:rPr lang="en-US" sz="2800" b="1">
                <a:solidFill>
                  <a:srgbClr val="404040"/>
                </a:solidFill>
                <a:latin typeface="Comic Sans MS"/>
              </a:rPr>
              <a:t>Learn</a:t>
            </a:r>
            <a:r>
              <a:rPr lang="en-US" sz="2800">
                <a:solidFill>
                  <a:srgbClr val="404040"/>
                </a:solidFill>
                <a:latin typeface="Comic Sans MS"/>
              </a:rPr>
              <a:t>: Problem sets/Application Problems/Exit Tickets </a:t>
            </a:r>
            <a:endParaRPr lang="en-US" sz="2800">
              <a:solidFill>
                <a:srgbClr val="000000"/>
              </a:solidFill>
              <a:latin typeface="Comic Sans MS"/>
            </a:endParaRPr>
          </a:p>
          <a:p>
            <a:pPr marL="742950" lvl="1" indent="-342900">
              <a:buChar char="•"/>
            </a:pPr>
            <a:r>
              <a:rPr lang="en-US" sz="2800" b="1">
                <a:solidFill>
                  <a:srgbClr val="404040"/>
                </a:solidFill>
                <a:latin typeface="Comic Sans MS"/>
              </a:rPr>
              <a:t>Succeed</a:t>
            </a:r>
            <a:r>
              <a:rPr lang="en-US" sz="2800">
                <a:solidFill>
                  <a:srgbClr val="404040"/>
                </a:solidFill>
                <a:latin typeface="Comic Sans MS"/>
              </a:rPr>
              <a:t>: Homework workbook</a:t>
            </a:r>
          </a:p>
          <a:p>
            <a:pPr marL="285750" indent="-285750">
              <a:buChar char="•"/>
            </a:pPr>
            <a:r>
              <a:rPr lang="en-US" sz="3000">
                <a:latin typeface="Comic Sans MS"/>
              </a:rPr>
              <a:t>Our class will be divided into Math groups to focus on strengthening their Math skills.</a:t>
            </a:r>
          </a:p>
        </p:txBody>
      </p:sp>
    </p:spTree>
    <p:extLst>
      <p:ext uri="{BB962C8B-B14F-4D97-AF65-F5344CB8AC3E}">
        <p14:creationId xmlns:p14="http://schemas.microsoft.com/office/powerpoint/2010/main" val="108596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2020-9744-4B0A-9C0C-BB803FB51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B050"/>
                </a:solidFill>
              </a:rPr>
              <a:t>Science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7A615-2035-4EDD-985F-BFCF3B4EC7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We will be using the Mystery Science Program. </a:t>
            </a:r>
          </a:p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Each lesson has a video accompanied by a hands-on experiment. </a:t>
            </a:r>
          </a:p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Our Science Units will focus on learning about:</a:t>
            </a:r>
          </a:p>
          <a:p>
            <a:pPr marL="914400" lvl="1" indent="-457200">
              <a:buChar char="•"/>
            </a:pPr>
            <a:r>
              <a:rPr lang="en-US" sz="2500">
                <a:solidFill>
                  <a:srgbClr val="404040"/>
                </a:solidFill>
                <a:latin typeface="Comic Sans MS"/>
              </a:rPr>
              <a:t>Erosion and Earth's Surface</a:t>
            </a:r>
          </a:p>
          <a:p>
            <a:pPr marL="914400" lvl="1" indent="-457200">
              <a:buChar char="•"/>
            </a:pPr>
            <a:r>
              <a:rPr lang="en-US" sz="2500">
                <a:solidFill>
                  <a:srgbClr val="404040"/>
                </a:solidFill>
                <a:latin typeface="Comic Sans MS"/>
              </a:rPr>
              <a:t>Properties and Phases of Matter</a:t>
            </a:r>
          </a:p>
          <a:p>
            <a:pPr marL="914400" lvl="1" indent="-457200">
              <a:buChar char="•"/>
            </a:pPr>
            <a:r>
              <a:rPr lang="en-US" sz="2500">
                <a:solidFill>
                  <a:srgbClr val="404040"/>
                </a:solidFill>
                <a:latin typeface="Comic Sans MS"/>
              </a:rPr>
              <a:t>Plant Adaptations</a:t>
            </a:r>
          </a:p>
          <a:p>
            <a:pPr marL="914400" lvl="1" indent="-457200">
              <a:buChar char="•"/>
            </a:pPr>
            <a:r>
              <a:rPr lang="en-US" sz="2500">
                <a:solidFill>
                  <a:srgbClr val="404040"/>
                </a:solidFill>
                <a:latin typeface="Comic Sans MS"/>
              </a:rPr>
              <a:t>Animal Biodiversity</a:t>
            </a:r>
          </a:p>
          <a:p>
            <a:endParaRPr lang="en-US" sz="300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8653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DD4D-799D-4151-A350-13A9C964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7030A0"/>
                </a:solidFill>
              </a:rPr>
              <a:t>Social Studies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76325-81EC-472B-82CB-B304A2247F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We will be following the Putnam Northern Westchester BOCES Program. </a:t>
            </a:r>
          </a:p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The themes we will be studying are:</a:t>
            </a:r>
          </a:p>
          <a:p>
            <a:pPr marL="914400" lvl="1" indent="-457200">
              <a:buChar char="•"/>
            </a:pPr>
            <a:r>
              <a:rPr lang="en-US" sz="2500">
                <a:solidFill>
                  <a:srgbClr val="404040"/>
                </a:solidFill>
                <a:latin typeface="Comic Sans MS"/>
              </a:rPr>
              <a:t>Citizenship</a:t>
            </a:r>
            <a:endParaRPr lang="en-US" sz="2500">
              <a:solidFill>
                <a:srgbClr val="000000"/>
              </a:solidFill>
              <a:latin typeface="Comic Sans MS"/>
            </a:endParaRPr>
          </a:p>
          <a:p>
            <a:pPr marL="914400" lvl="1" indent="-457200">
              <a:buChar char="•"/>
            </a:pPr>
            <a:r>
              <a:rPr lang="en-US" sz="2500">
                <a:solidFill>
                  <a:srgbClr val="404040"/>
                </a:solidFill>
                <a:latin typeface="Comic Sans MS"/>
              </a:rPr>
              <a:t>Rural, Urban, and Suburban Communities</a:t>
            </a:r>
          </a:p>
          <a:p>
            <a:pPr marL="914400" lvl="1" indent="-457200">
              <a:buChar char="•"/>
            </a:pPr>
            <a:r>
              <a:rPr lang="en-US" sz="2500">
                <a:solidFill>
                  <a:srgbClr val="404040"/>
                </a:solidFill>
                <a:latin typeface="Comic Sans MS"/>
              </a:rPr>
              <a:t>Geography of Communities</a:t>
            </a:r>
          </a:p>
          <a:p>
            <a:pPr marL="914400" lvl="1" indent="-457200">
              <a:buChar char="•"/>
            </a:pPr>
            <a:r>
              <a:rPr lang="en-US" sz="2500">
                <a:solidFill>
                  <a:srgbClr val="404040"/>
                </a:solidFill>
                <a:latin typeface="Comic Sans MS"/>
              </a:rPr>
              <a:t>Interdependence in Communities</a:t>
            </a:r>
          </a:p>
          <a:p>
            <a:pPr marL="914400" lvl="1" indent="-457200">
              <a:buChar char="•"/>
            </a:pPr>
            <a:endParaRPr lang="en-US" sz="2500">
              <a:solidFill>
                <a:srgbClr val="40404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7557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9EB9C-1DEB-43B6-9DC1-56601106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Supply List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31356-5152-4799-B78B-37CC2D0D66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1720" y="2097850"/>
            <a:ext cx="7772401" cy="4760912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400">
              <a:latin typeface="Quire Sans"/>
              <a:ea typeface="+mn-lt"/>
              <a:cs typeface="+mn-lt"/>
            </a:endParaRPr>
          </a:p>
          <a:p>
            <a:r>
              <a:rPr lang="en-US" sz="1400">
                <a:latin typeface="Quire Sans"/>
                <a:ea typeface="+mn-lt"/>
                <a:cs typeface="+mn-lt"/>
              </a:rPr>
              <a:t>•</a:t>
            </a:r>
            <a:r>
              <a:rPr lang="en-US" sz="1100">
                <a:latin typeface="Comic Sans MS"/>
                <a:ea typeface="+mn-lt"/>
                <a:cs typeface="+mn-lt"/>
              </a:rPr>
              <a:t> Pencil sharpener   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Glue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Crayons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Markers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Eraser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Scissors 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3 marble notebooks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1 pack of loose-leaf paper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4 folders with two pockets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2 packages of pencils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2 highlighters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1 package of wipe off markers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2 boxes of tissues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2 boxes of baby wipes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2 containers of Clorox wipes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2 rolls of paper towels</a:t>
            </a:r>
            <a:endParaRPr lang="en-US" sz="1100">
              <a:latin typeface="Comic Sans MS"/>
            </a:endParaRPr>
          </a:p>
          <a:p>
            <a:endParaRPr lang="en-US" sz="120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66763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37996-3B99-4ABE-8222-2AB9EF25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Clever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A48D6-1DB1-4C6A-BC2A-FC146799A0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3000" b="1">
                <a:ea typeface="+mn-lt"/>
                <a:cs typeface="+mn-lt"/>
                <a:hlinkClick r:id="rId2"/>
              </a:rPr>
              <a:t>www.clever.com/in/yonkers</a:t>
            </a:r>
          </a:p>
          <a:p>
            <a:endParaRPr lang="en-US" sz="3000" b="1">
              <a:ea typeface="+mn-lt"/>
              <a:cs typeface="+mn-lt"/>
            </a:endParaRPr>
          </a:p>
          <a:p>
            <a:pPr marL="571500" indent="-571500">
              <a:buChar char="•"/>
            </a:pPr>
            <a:r>
              <a:rPr lang="en-US" sz="3000" b="1">
                <a:latin typeface="Comic Sans MS"/>
                <a:ea typeface="+mn-lt"/>
                <a:cs typeface="+mn-lt"/>
              </a:rPr>
              <a:t>Click on "Log in with LDAP"</a:t>
            </a:r>
          </a:p>
          <a:p>
            <a:pPr marL="571500" indent="-571500">
              <a:buChar char="•"/>
            </a:pPr>
            <a:r>
              <a:rPr lang="en-US" sz="3000" b="1">
                <a:latin typeface="Comic Sans MS"/>
                <a:ea typeface="+mn-lt"/>
                <a:cs typeface="+mn-lt"/>
              </a:rPr>
              <a:t>Username:</a:t>
            </a:r>
            <a:br>
              <a:rPr lang="en-US" sz="3000" b="1">
                <a:latin typeface="Comic Sans MS"/>
                <a:ea typeface="+mn-lt"/>
                <a:cs typeface="+mn-lt"/>
              </a:rPr>
            </a:br>
            <a:r>
              <a:rPr lang="en-US" sz="3000" b="1">
                <a:latin typeface="Comic Sans MS"/>
                <a:ea typeface="+mn-lt"/>
                <a:cs typeface="+mn-lt"/>
              </a:rPr>
              <a:t>6 digit student ID followed by @yonkerspublicschools.org</a:t>
            </a:r>
            <a:br>
              <a:rPr lang="en-US" sz="3000" b="1">
                <a:latin typeface="Comic Sans MS"/>
                <a:ea typeface="+mn-lt"/>
                <a:cs typeface="+mn-lt"/>
              </a:rPr>
            </a:br>
            <a:r>
              <a:rPr lang="en-US" sz="3000" b="1">
                <a:latin typeface="Comic Sans MS"/>
                <a:ea typeface="+mn-lt"/>
                <a:cs typeface="+mn-lt"/>
              </a:rPr>
              <a:t>(Example: </a:t>
            </a:r>
            <a:r>
              <a:rPr lang="en-US" sz="3000" b="1">
                <a:latin typeface="Comic Sans MS"/>
                <a:ea typeface="+mn-lt"/>
                <a:cs typeface="+mn-lt"/>
                <a:hlinkClick r:id="rId3"/>
              </a:rPr>
              <a:t>123456@yonkerspublicschools.org</a:t>
            </a:r>
            <a:r>
              <a:rPr lang="en-US" sz="3000" b="1">
                <a:latin typeface="Comic Sans MS"/>
                <a:ea typeface="+mn-lt"/>
                <a:cs typeface="+mn-lt"/>
              </a:rPr>
              <a:t>)</a:t>
            </a:r>
          </a:p>
          <a:p>
            <a:pPr marL="571500" indent="-571500">
              <a:buChar char="•"/>
            </a:pPr>
            <a:r>
              <a:rPr lang="en-US" sz="3000" b="1">
                <a:latin typeface="Comic Sans MS"/>
                <a:ea typeface="+mn-lt"/>
                <a:cs typeface="+mn-lt"/>
              </a:rPr>
              <a:t>Password:</a:t>
            </a:r>
            <a:br>
              <a:rPr lang="en-US" sz="3000" b="1">
                <a:latin typeface="Comic Sans MS"/>
                <a:ea typeface="+mn-lt"/>
                <a:cs typeface="+mn-lt"/>
              </a:rPr>
            </a:br>
            <a:r>
              <a:rPr lang="en-US" sz="3000" b="1">
                <a:latin typeface="Comic Sans MS"/>
                <a:ea typeface="+mn-lt"/>
                <a:cs typeface="+mn-lt"/>
              </a:rPr>
              <a:t>Student's 8 digit DOB (Example: 08021980)</a:t>
            </a:r>
            <a:br>
              <a:rPr lang="en-US" sz="3000" b="1">
                <a:latin typeface="Comic Sans MS"/>
                <a:ea typeface="+mn-lt"/>
                <a:cs typeface="+mn-lt"/>
              </a:rPr>
            </a:br>
            <a:endParaRPr lang="en-US" sz="3600" b="1">
              <a:ea typeface="+mn-lt"/>
              <a:cs typeface="+mn-lt"/>
            </a:endParaRPr>
          </a:p>
          <a:p>
            <a:endParaRPr lang="en-US" sz="3000" b="1"/>
          </a:p>
          <a:p>
            <a:endParaRPr lang="en-US" sz="3000" b="1"/>
          </a:p>
          <a:p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380111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79D1-5E18-4347-BB96-D1766BBB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School 23 Webpage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0F578-3190-4F97-A157-BCB9FD7C1C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https://www.yonkerspublicschools.org/ps23</a:t>
            </a:r>
            <a:endParaRPr lang="en-US">
              <a:ea typeface="+mn-lt"/>
              <a:cs typeface="+mn-lt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80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916BCB-384D-4A08-BEE7-8E8B4C216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070" y="1714500"/>
            <a:ext cx="3429000" cy="3429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Illustration of a green pencil sharpener character ">
            <a:extLst>
              <a:ext uri="{FF2B5EF4-FFF2-40B4-BE49-F238E27FC236}">
                <a16:creationId xmlns:a16="http://schemas.microsoft.com/office/drawing/2014/main" id="{A5A4FC33-D142-4E28-8346-35D78113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580273" y="2306952"/>
            <a:ext cx="1572593" cy="224409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C9A77-60CE-4D42-8E97-990157A99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58784"/>
            <a:ext cx="6858000" cy="4233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ts val="2800"/>
              </a:lnSpc>
            </a:pPr>
            <a:endParaRPr lang="en-US" sz="1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1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Welcome Parents!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949061"/>
            <a:ext cx="6400800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ts val="2800"/>
              </a:lnSpc>
              <a:buChar char="•"/>
            </a:pPr>
            <a:r>
              <a:rPr lang="en-US" sz="3000">
                <a:latin typeface="Comic Sans MS"/>
              </a:rPr>
              <a:t>Thank you for being my partner in your child's education. </a:t>
            </a:r>
            <a:endParaRPr lang="en-US">
              <a:latin typeface="Comic Sans MS"/>
            </a:endParaRPr>
          </a:p>
          <a:p>
            <a:pPr marL="457200" indent="-457200">
              <a:lnSpc>
                <a:spcPts val="2800"/>
              </a:lnSpc>
              <a:buChar char="•"/>
            </a:pPr>
            <a:r>
              <a:rPr lang="en-US" sz="3000">
                <a:latin typeface="Comic Sans MS"/>
              </a:rPr>
              <a:t>I truly appreciate all that you have done and will continue to do this school year to help your child continue to learn at home.</a:t>
            </a:r>
            <a:endParaRPr lang="en-US" sz="3000">
              <a:solidFill>
                <a:schemeClr val="tx1">
                  <a:lumMod val="75000"/>
                  <a:lumOff val="25000"/>
                </a:schemeClr>
              </a:solidFill>
              <a:latin typeface="Comic Sans MS"/>
            </a:endParaRPr>
          </a:p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Illustration of a blue bag of school supplies character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8159" y="2203704"/>
            <a:ext cx="3444298" cy="24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ts val="2800"/>
              </a:lnSpc>
              <a:buChar char="•"/>
            </a:pPr>
            <a:r>
              <a:rPr lang="en-US" sz="3000" dirty="0">
                <a:latin typeface="Comic Sans MS"/>
              </a:rPr>
              <a:t>Class Dojo App</a:t>
            </a:r>
          </a:p>
          <a:p>
            <a:pPr marL="457200" indent="-457200">
              <a:lnSpc>
                <a:spcPts val="2800"/>
              </a:lnSpc>
              <a:buChar char="•"/>
            </a:pPr>
            <a:r>
              <a:rPr lang="en-US" sz="3000">
                <a:latin typeface="Comic Sans MS"/>
              </a:rPr>
              <a:t>Email: dburns@yonkerspublicschools.org</a:t>
            </a:r>
          </a:p>
          <a:p>
            <a:pPr marL="457200" indent="-457200">
              <a:lnSpc>
                <a:spcPts val="2800"/>
              </a:lnSpc>
              <a:buChar char="•"/>
            </a:pPr>
            <a:r>
              <a:rPr lang="en-US" sz="3000" dirty="0">
                <a:latin typeface="Comic Sans MS"/>
              </a:rPr>
              <a:t>Call the School Office (914) 376-8445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Class Rules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4F2D27-80D1-43A4-B893-7086233F7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716" y="1714500"/>
            <a:ext cx="3429000" cy="3429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Illustration of a ruler character ">
            <a:extLst>
              <a:ext uri="{FF2B5EF4-FFF2-40B4-BE49-F238E27FC236}">
                <a16:creationId xmlns:a16="http://schemas.microsoft.com/office/drawing/2014/main" id="{4B6C31E8-1BAB-42D1-B428-60F38E95B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23556" flipH="1">
            <a:off x="900791" y="3052708"/>
            <a:ext cx="3041146" cy="9642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2FEA6-8248-4738-93E1-2DBD6D4DB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47209"/>
            <a:ext cx="6858000" cy="4233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00"/>
              </a:lnSpc>
            </a:pPr>
            <a:endParaRPr lang="en-US" sz="2000">
              <a:latin typeface="Comic Sans MS"/>
            </a:endParaRPr>
          </a:p>
          <a:p>
            <a:pPr lvl="1" algn="l">
              <a:lnSpc>
                <a:spcPts val="2800"/>
              </a:lnSpc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Comic Sans MS"/>
            </a:endParaRPr>
          </a:p>
          <a:p>
            <a:endParaRPr 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D05AB9-8FE3-4A37-99DC-DEFD7D63211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3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9ED104-4A70-46CF-9B2E-564817B56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75" y="1716088"/>
            <a:ext cx="6942137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Curriculum Goals</a:t>
            </a:r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8576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Illustration of a purple book character">
            <a:extLst>
              <a:ext uri="{FF2B5EF4-FFF2-40B4-BE49-F238E27FC236}">
                <a16:creationId xmlns:a16="http://schemas.microsoft.com/office/drawing/2014/main" id="{66D65075-912A-0B45-A895-6C8FA62F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8912" y="2074690"/>
            <a:ext cx="2240025" cy="27086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35634"/>
            <a:ext cx="6858000" cy="4233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00"/>
              </a:lnSpc>
            </a:pPr>
            <a:endParaRPr lang="en-US"/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BADB6E-246C-4933-A82B-38D2EE4CC794}"/>
              </a:ext>
            </a:extLst>
          </p:cNvPr>
          <p:cNvSpPr txBox="1"/>
          <p:nvPr/>
        </p:nvSpPr>
        <p:spPr>
          <a:xfrm>
            <a:off x="4946650" y="2470150"/>
            <a:ext cx="5910262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>
                <a:latin typeface="Comic Sans MS"/>
              </a:rPr>
              <a:t>    My main goal for my Second Grade students is to give them the tools to become </a:t>
            </a:r>
            <a:r>
              <a:rPr lang="en-US" sz="3000" b="1">
                <a:latin typeface="Comic Sans MS"/>
              </a:rPr>
              <a:t>independent learners</a:t>
            </a:r>
            <a:r>
              <a:rPr lang="en-US" sz="3000">
                <a:latin typeface="Comic Sans MS"/>
              </a:rPr>
              <a:t>. I want the children to love learning so much they naturally do it </a:t>
            </a:r>
            <a:r>
              <a:rPr lang="en-US" sz="3000" b="1">
                <a:latin typeface="Comic Sans MS"/>
              </a:rPr>
              <a:t>on their own. 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89C1B-E610-4A9C-9D28-118BB1DC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Daily Schedule 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5168B-77B1-A847-B1E3-2433BEBFD3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ts val="2800"/>
              </a:lnSpc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09D47C-1DA6-49F2-86D7-3F876F1B8EBA}"/>
              </a:ext>
            </a:extLst>
          </p:cNvPr>
          <p:cNvSpPr txBox="1"/>
          <p:nvPr/>
        </p:nvSpPr>
        <p:spPr>
          <a:xfrm>
            <a:off x="1922463" y="3200400"/>
            <a:ext cx="84264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76B1DB-A109-4577-B9C8-A830024A9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47332"/>
              </p:ext>
            </p:extLst>
          </p:nvPr>
        </p:nvGraphicFramePr>
        <p:xfrm>
          <a:off x="2717321" y="2444151"/>
          <a:ext cx="680507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5072">
                  <a:extLst>
                    <a:ext uri="{9D8B030D-6E8A-4147-A177-3AD203B41FA5}">
                      <a16:colId xmlns:a16="http://schemas.microsoft.com/office/drawing/2014/main" val="2399146637"/>
                    </a:ext>
                  </a:extLst>
                </a:gridCol>
              </a:tblGrid>
              <a:tr h="4672641"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Morning Work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Phonics &amp; Word Study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Prep</a:t>
                      </a:r>
                    </a:p>
                    <a:p>
                      <a:pPr marL="171450" lvl="0" indent="-171450" algn="l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Build Vocabulary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Shared Reading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Writing &amp; Language 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Lunch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Math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Science/Social Studies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Social Emotional Check-in </a:t>
                      </a:r>
                    </a:p>
                    <a:p>
                      <a:pPr marL="0" lvl="0" indent="0">
                        <a:buNone/>
                      </a:pPr>
                      <a:endParaRPr lang="en-US" sz="3000">
                        <a:effectLst/>
                        <a:latin typeface="Comic Sans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119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56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DD79D-2FFB-4004-BB61-326FD3CA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DEE75-B2E4-4AF0-BF97-EF7721360C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800" dirty="0">
                <a:latin typeface="Comic Sans MS"/>
              </a:rPr>
              <a:t>Monday: Music @10:25-10:55</a:t>
            </a:r>
            <a:endParaRPr lang="en-US" sz="2800" dirty="0">
              <a:latin typeface="Quire Sans"/>
            </a:endParaRPr>
          </a:p>
          <a:p>
            <a:endParaRPr lang="en-US" sz="2800" dirty="0">
              <a:latin typeface="Comic Sans MS"/>
            </a:endParaRPr>
          </a:p>
          <a:p>
            <a:r>
              <a:rPr lang="en-US" sz="2800" dirty="0">
                <a:latin typeface="Comic Sans MS"/>
              </a:rPr>
              <a:t>Tuesday: </a:t>
            </a:r>
            <a:r>
              <a:rPr lang="en-US" sz="2800" dirty="0" err="1">
                <a:latin typeface="Comic Sans MS"/>
              </a:rPr>
              <a:t>Mrs.Marji</a:t>
            </a:r>
            <a:r>
              <a:rPr lang="en-US" sz="2800" dirty="0">
                <a:latin typeface="Comic Sans MS"/>
              </a:rPr>
              <a:t> @9:15-9:45 </a:t>
            </a:r>
            <a:r>
              <a:rPr lang="en-US" sz="2000" dirty="0">
                <a:latin typeface="Comic Sans MS"/>
              </a:rPr>
              <a:t>(only hybrid)</a:t>
            </a:r>
            <a:endParaRPr lang="en-US" dirty="0"/>
          </a:p>
          <a:p>
            <a:endParaRPr lang="en-US" sz="3000" dirty="0">
              <a:latin typeface="Comic Sans MS"/>
            </a:endParaRPr>
          </a:p>
          <a:p>
            <a:r>
              <a:rPr lang="en-US" sz="3000" dirty="0">
                <a:latin typeface="Comic Sans MS"/>
              </a:rPr>
              <a:t>Wednesday: library @10:25-10:55</a:t>
            </a:r>
            <a:endParaRPr lang="en-US" sz="2000" dirty="0">
              <a:latin typeface="Comic Sans MS"/>
            </a:endParaRPr>
          </a:p>
          <a:p>
            <a:endParaRPr lang="en-US" sz="3000" dirty="0">
              <a:latin typeface="Comic Sans MS"/>
            </a:endParaRPr>
          </a:p>
          <a:p>
            <a:r>
              <a:rPr lang="en-US" sz="3000" dirty="0">
                <a:latin typeface="Comic Sans MS"/>
              </a:rPr>
              <a:t>Thursday: Mrs. </a:t>
            </a:r>
            <a:r>
              <a:rPr lang="en-US" sz="3000" dirty="0" err="1">
                <a:latin typeface="Comic Sans MS"/>
              </a:rPr>
              <a:t>Marji</a:t>
            </a:r>
            <a:r>
              <a:rPr lang="en-US" sz="3000" dirty="0">
                <a:latin typeface="Comic Sans MS"/>
              </a:rPr>
              <a:t> @9:10-9:40</a:t>
            </a:r>
          </a:p>
          <a:p>
            <a:endParaRPr lang="en-US" sz="3000" dirty="0">
              <a:latin typeface="Comic Sans MS"/>
            </a:endParaRPr>
          </a:p>
          <a:p>
            <a:r>
              <a:rPr lang="en-US" sz="3000" dirty="0">
                <a:latin typeface="Comic Sans MS"/>
              </a:rPr>
              <a:t>Friday: Physical Education @10:25-10:55</a:t>
            </a:r>
          </a:p>
        </p:txBody>
      </p:sp>
    </p:spTree>
    <p:extLst>
      <p:ext uri="{BB962C8B-B14F-4D97-AF65-F5344CB8AC3E}">
        <p14:creationId xmlns:p14="http://schemas.microsoft.com/office/powerpoint/2010/main" val="402733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F5337-3EC0-4586-8289-53BFBB233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Wednesdays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606CD-4307-4A53-B3C2-F4B829DD26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If we have a full week of school, Wednesdays will be a half day of live instruction. Instruction will end at 11:00 a.m.</a:t>
            </a:r>
            <a:endParaRPr lang="en-US">
              <a:latin typeface="Quire Sans"/>
            </a:endParaRPr>
          </a:p>
          <a:p>
            <a:pPr marL="285750" indent="-285750">
              <a:buChar char="•"/>
            </a:pPr>
            <a:r>
              <a:rPr lang="en-US" sz="3000">
                <a:latin typeface="Comic Sans MS"/>
              </a:rPr>
              <a:t>There will be online assignments to complete in the afternoon.</a:t>
            </a:r>
          </a:p>
          <a:p>
            <a:endParaRPr lang="en-US" sz="3000">
              <a:latin typeface="Comic Sans MS"/>
            </a:endParaRPr>
          </a:p>
          <a:p>
            <a:endParaRPr lang="en-US" sz="3000">
              <a:latin typeface="Comic Sans MS"/>
            </a:endParaRPr>
          </a:p>
          <a:p>
            <a:endParaRPr lang="en-US" sz="300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7500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Kristen ITC"/>
              </a:rPr>
              <a:t>Grading Policy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63D03-0474-4A43-A81C-E7FC3027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913294"/>
            <a:ext cx="6400800" cy="420624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Comic Sans MS"/>
              </a:rPr>
              <a:t>Weekly ELA assessments based on stories and skills we focus on that week. 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Comic Sans MS"/>
              </a:rPr>
              <a:t>Spelling Test every Friday.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Comic Sans MS"/>
              </a:rPr>
              <a:t>Math Exit ticket after each lesson.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Comic Sans MS"/>
              </a:rPr>
              <a:t>End of Math Module Assessments.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Comic Sans MS"/>
              </a:rPr>
              <a:t>Report cards will be given 3 times a year. 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Comic Sans MS"/>
              </a:rPr>
              <a:t>Report cards can be accessed by going to the School 23 website and clicking on the  </a:t>
            </a:r>
            <a:r>
              <a:rPr lang="en-US" sz="3000" err="1">
                <a:latin typeface="Comic Sans MS"/>
              </a:rPr>
              <a:t>Powerschool</a:t>
            </a:r>
            <a:r>
              <a:rPr lang="en-US" sz="3000">
                <a:latin typeface="Comic Sans MS"/>
              </a:rPr>
              <a:t> Parent Portal.</a:t>
            </a: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E64823-B1F6-4468-BC94-C8D367B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7692" y="1714500"/>
            <a:ext cx="3429000" cy="342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Illustration of a globe character ">
            <a:extLst>
              <a:ext uri="{FF2B5EF4-FFF2-40B4-BE49-F238E27FC236}">
                <a16:creationId xmlns:a16="http://schemas.microsoft.com/office/drawing/2014/main" id="{ABDECD10-E1E7-4208-B869-09373BB9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672" y="2491609"/>
            <a:ext cx="2645040" cy="20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46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CC226CF2A58B478EE868E71EBD9BCD" ma:contentTypeVersion="11" ma:contentTypeDescription="Create a new document." ma:contentTypeScope="" ma:versionID="03419e34775cf21e3e273f5a1f7940db">
  <xsd:schema xmlns:xsd="http://www.w3.org/2001/XMLSchema" xmlns:xs="http://www.w3.org/2001/XMLSchema" xmlns:p="http://schemas.microsoft.com/office/2006/metadata/properties" xmlns:ns2="fd1247c9-db69-4405-85c1-3576695b62aa" xmlns:ns3="43aadd7e-47a1-4890-bef7-347f6cd1a508" targetNamespace="http://schemas.microsoft.com/office/2006/metadata/properties" ma:root="true" ma:fieldsID="db64c6f2a2e8d38d8181ebc53e2aa673" ns2:_="" ns3:_="">
    <xsd:import namespace="fd1247c9-db69-4405-85c1-3576695b62aa"/>
    <xsd:import namespace="43aadd7e-47a1-4890-bef7-347f6cd1a5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247c9-db69-4405-85c1-3576695b6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add7e-47a1-4890-bef7-347f6cd1a50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d1247c9-db69-4405-85c1-3576695b62aa" xsi:nil="true"/>
    <SharedWithUsers xmlns="43aadd7e-47a1-4890-bef7-347f6cd1a508">
      <UserInfo>
        <DisplayName>OLIVO, ALESSANDRA</DisplayName>
        <AccountId>9</AccountId>
        <AccountType/>
      </UserInfo>
      <UserInfo>
        <DisplayName>WELLS, AMY</DisplayName>
        <AccountId>12</AccountId>
        <AccountType/>
      </UserInfo>
      <UserInfo>
        <DisplayName>BURNS, DANIELLE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A76CF90-B74F-4821-B4C9-5542C3859C28}">
  <ds:schemaRefs>
    <ds:schemaRef ds:uri="43aadd7e-47a1-4890-bef7-347f6cd1a508"/>
    <ds:schemaRef ds:uri="fd1247c9-db69-4405-85c1-3576695b62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4E904B8-1FB4-44AD-B9D5-D31AAFA711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40C9AB-22E5-4B15-9968-9BFD9A52E7CB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43aadd7e-47a1-4890-bef7-347f6cd1a50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d1247c9-db69-4405-85c1-3576695b62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825</Words>
  <Application>Microsoft Office PowerPoint</Application>
  <PresentationFormat>Widescreen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Kristen ITC</vt:lpstr>
      <vt:lpstr>Quire Sans</vt:lpstr>
      <vt:lpstr>Office Theme</vt:lpstr>
      <vt:lpstr>School 23 Welcome to Second Grade  </vt:lpstr>
      <vt:lpstr>Welcome Parents!</vt:lpstr>
      <vt:lpstr>Contact Information</vt:lpstr>
      <vt:lpstr>Class Rules</vt:lpstr>
      <vt:lpstr>Curriculum Goals</vt:lpstr>
      <vt:lpstr>Daily Schedule  </vt:lpstr>
      <vt:lpstr>Prep Schedule</vt:lpstr>
      <vt:lpstr>Wednesdays</vt:lpstr>
      <vt:lpstr>Grading Policy</vt:lpstr>
      <vt:lpstr>Homework</vt:lpstr>
      <vt:lpstr>Attendance</vt:lpstr>
      <vt:lpstr>English Language Arts </vt:lpstr>
      <vt:lpstr>Math</vt:lpstr>
      <vt:lpstr>Science</vt:lpstr>
      <vt:lpstr>Social Studies</vt:lpstr>
      <vt:lpstr>Supply List </vt:lpstr>
      <vt:lpstr>Clever </vt:lpstr>
      <vt:lpstr>My School 23 Webpage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Elm Elementary School</dc:title>
  <dc:creator>BURNS, DANIELLE</dc:creator>
  <cp:lastModifiedBy>BURNS, DANIELLE</cp:lastModifiedBy>
  <cp:revision>15</cp:revision>
  <dcterms:created xsi:type="dcterms:W3CDTF">2020-09-21T00:11:03Z</dcterms:created>
  <dcterms:modified xsi:type="dcterms:W3CDTF">2020-09-23T16:42:04Z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0x010100A7CC226CF2A58B478EE868E71EBD9BCD</vt:lpwstr>
  </property>
</Properties>
</file>