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60" r:id="rId7"/>
    <p:sldId id="261" r:id="rId8"/>
    <p:sldId id="262" r:id="rId9"/>
    <p:sldId id="280" r:id="rId10"/>
    <p:sldId id="281" r:id="rId11"/>
    <p:sldId id="310" r:id="rId12"/>
    <p:sldId id="283" r:id="rId13"/>
    <p:sldId id="282" r:id="rId14"/>
    <p:sldId id="263" r:id="rId15"/>
    <p:sldId id="264" r:id="rId16"/>
    <p:sldId id="319" r:id="rId17"/>
    <p:sldId id="297" r:id="rId18"/>
    <p:sldId id="265" r:id="rId19"/>
    <p:sldId id="267" r:id="rId20"/>
    <p:sldId id="268" r:id="rId21"/>
    <p:sldId id="269" r:id="rId22"/>
    <p:sldId id="270" r:id="rId23"/>
    <p:sldId id="298" r:id="rId24"/>
    <p:sldId id="271" r:id="rId25"/>
    <p:sldId id="299" r:id="rId26"/>
    <p:sldId id="272" r:id="rId27"/>
    <p:sldId id="273" r:id="rId28"/>
    <p:sldId id="300" r:id="rId29"/>
    <p:sldId id="304" r:id="rId30"/>
    <p:sldId id="274" r:id="rId31"/>
    <p:sldId id="289" r:id="rId32"/>
    <p:sldId id="301" r:id="rId33"/>
    <p:sldId id="302" r:id="rId34"/>
    <p:sldId id="275" r:id="rId35"/>
    <p:sldId id="276" r:id="rId36"/>
    <p:sldId id="303" r:id="rId37"/>
    <p:sldId id="277" r:id="rId38"/>
    <p:sldId id="305" r:id="rId39"/>
    <p:sldId id="306" r:id="rId40"/>
    <p:sldId id="278" r:id="rId41"/>
    <p:sldId id="279" r:id="rId42"/>
    <p:sldId id="288" r:id="rId43"/>
    <p:sldId id="307" r:id="rId44"/>
    <p:sldId id="284" r:id="rId45"/>
    <p:sldId id="285" r:id="rId46"/>
    <p:sldId id="308" r:id="rId47"/>
    <p:sldId id="286" r:id="rId48"/>
    <p:sldId id="309" r:id="rId49"/>
    <p:sldId id="287" r:id="rId50"/>
    <p:sldId id="313" r:id="rId51"/>
    <p:sldId id="290" r:id="rId52"/>
    <p:sldId id="291" r:id="rId53"/>
    <p:sldId id="294" r:id="rId54"/>
    <p:sldId id="311" r:id="rId55"/>
    <p:sldId id="312" r:id="rId56"/>
    <p:sldId id="321" r:id="rId57"/>
    <p:sldId id="292" r:id="rId58"/>
    <p:sldId id="293" r:id="rId59"/>
    <p:sldId id="315" r:id="rId60"/>
    <p:sldId id="295" r:id="rId61"/>
    <p:sldId id="314" r:id="rId62"/>
    <p:sldId id="296" r:id="rId63"/>
    <p:sldId id="316" r:id="rId64"/>
    <p:sldId id="317" r:id="rId65"/>
    <p:sldId id="318"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970"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9B4C57-8495-4304-8042-C2F95518D0BB}"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3044640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9B4C57-8495-4304-8042-C2F95518D0BB}"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210592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9B4C57-8495-4304-8042-C2F95518D0BB}"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159951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9B4C57-8495-4304-8042-C2F95518D0BB}"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420471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9B4C57-8495-4304-8042-C2F95518D0BB}"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242828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9B4C57-8495-4304-8042-C2F95518D0BB}"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644382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9B4C57-8495-4304-8042-C2F95518D0BB}"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868850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9B4C57-8495-4304-8042-C2F95518D0BB}"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303205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B4C57-8495-4304-8042-C2F95518D0BB}"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283658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9B4C57-8495-4304-8042-C2F95518D0BB}"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623459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9B4C57-8495-4304-8042-C2F95518D0BB}"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FD299-9215-4253-91A1-98E1F6C59C3D}" type="slidenum">
              <a:rPr lang="en-US" smtClean="0"/>
              <a:t>‹#›</a:t>
            </a:fld>
            <a:endParaRPr lang="en-US"/>
          </a:p>
        </p:txBody>
      </p:sp>
    </p:spTree>
    <p:extLst>
      <p:ext uri="{BB962C8B-B14F-4D97-AF65-F5344CB8AC3E}">
        <p14:creationId xmlns:p14="http://schemas.microsoft.com/office/powerpoint/2010/main" val="234429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9B4C57-8495-4304-8042-C2F95518D0BB}" type="datetimeFigureOut">
              <a:rPr lang="en-US" smtClean="0"/>
              <a:t>12/10/2024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FD299-9215-4253-91A1-98E1F6C59C3D}" type="slidenum">
              <a:rPr lang="en-US" smtClean="0"/>
              <a:t>‹#›</a:t>
            </a:fld>
            <a:endParaRPr lang="en-US"/>
          </a:p>
        </p:txBody>
      </p:sp>
    </p:spTree>
    <p:extLst>
      <p:ext uri="{BB962C8B-B14F-4D97-AF65-F5344CB8AC3E}">
        <p14:creationId xmlns:p14="http://schemas.microsoft.com/office/powerpoint/2010/main" val="396443654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Building a Nation (1789-1848)</a:t>
            </a:r>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775" y="3657600"/>
            <a:ext cx="43624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85776" y="228600"/>
            <a:ext cx="1828800" cy="222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412" y="314184"/>
            <a:ext cx="1705176" cy="216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447623"/>
            <a:ext cx="1536193" cy="199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60D6901-B603-4DCD-BE3E-37CABD906D23}"/>
              </a:ext>
            </a:extLst>
          </p:cNvPr>
          <p:cNvPicPr>
            <a:picLocks noChangeAspect="1"/>
          </p:cNvPicPr>
          <p:nvPr/>
        </p:nvPicPr>
        <p:blipFill>
          <a:blip r:embed="rId6"/>
          <a:stretch>
            <a:fillRect/>
          </a:stretch>
        </p:blipFill>
        <p:spPr>
          <a:xfrm flipH="1">
            <a:off x="7162800" y="4119904"/>
            <a:ext cx="1578693" cy="1880739"/>
          </a:xfrm>
          <a:prstGeom prst="rect">
            <a:avLst/>
          </a:prstGeom>
        </p:spPr>
      </p:pic>
      <p:pic>
        <p:nvPicPr>
          <p:cNvPr id="5" name="Picture 4">
            <a:extLst>
              <a:ext uri="{FF2B5EF4-FFF2-40B4-BE49-F238E27FC236}">
                <a16:creationId xmlns:a16="http://schemas.microsoft.com/office/drawing/2014/main" id="{B7B3BCAD-E1F7-40B9-9275-28B93A72D600}"/>
              </a:ext>
            </a:extLst>
          </p:cNvPr>
          <p:cNvPicPr>
            <a:picLocks noChangeAspect="1"/>
          </p:cNvPicPr>
          <p:nvPr/>
        </p:nvPicPr>
        <p:blipFill>
          <a:blip r:embed="rId7"/>
          <a:stretch>
            <a:fillRect/>
          </a:stretch>
        </p:blipFill>
        <p:spPr>
          <a:xfrm flipH="1">
            <a:off x="510241" y="3943243"/>
            <a:ext cx="1467242" cy="2057400"/>
          </a:xfrm>
          <a:prstGeom prst="rect">
            <a:avLst/>
          </a:prstGeom>
        </p:spPr>
      </p:pic>
    </p:spTree>
    <p:extLst>
      <p:ext uri="{BB962C8B-B14F-4D97-AF65-F5344CB8AC3E}">
        <p14:creationId xmlns:p14="http://schemas.microsoft.com/office/powerpoint/2010/main" val="2531606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Washington’s Cabinet</a:t>
            </a:r>
          </a:p>
        </p:txBody>
      </p:sp>
      <p:sp>
        <p:nvSpPr>
          <p:cNvPr id="3" name="Content Placeholder 2"/>
          <p:cNvSpPr>
            <a:spLocks noGrp="1"/>
          </p:cNvSpPr>
          <p:nvPr>
            <p:ph idx="1"/>
          </p:nvPr>
        </p:nvSpPr>
        <p:spPr/>
        <p:txBody>
          <a:bodyPr/>
          <a:lstStyle/>
          <a:p>
            <a:pPr marL="0" indent="0">
              <a:buNone/>
            </a:pPr>
            <a:r>
              <a:rPr lang="en-US" dirty="0"/>
              <a:t>The cabinet is part of the “unwritten constitution” because the word is not written in the constitution.</a:t>
            </a:r>
          </a:p>
          <a:p>
            <a:r>
              <a:rPr lang="en-US" dirty="0"/>
              <a:t>Washington’s two most important cabinet officials were: Thomas Jefferson and Alexander Hamilton.</a:t>
            </a:r>
          </a:p>
        </p:txBody>
      </p:sp>
      <p:pic>
        <p:nvPicPr>
          <p:cNvPr id="2050" name="Picture 2" descr="http://tse1.mm.bing.net/th?&amp;id=OIP.Ma0c4e53556c442d72135453ca6716aa8o0&amp;w=300&amp;h=300&amp;c=0&amp;pid=1.9&amp;rs=0&amp;p=0&amp;url=http%3A%2F%2Fsites.psu.edu%2Fgunpowderandindierock%2Fcategory%2Fcivic-issues%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724400"/>
            <a:ext cx="4338391"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41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Hamilton’s 4 Point Financial Plan</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In order to establish a sound economy, America’s first Treasury Secretary proposed a 4 point financial plan to improve the nation.</a:t>
            </a:r>
          </a:p>
          <a:p>
            <a:pPr marL="514350" indent="-514350">
              <a:buFont typeface="+mj-lt"/>
              <a:buAutoNum type="arabicPeriod"/>
            </a:pPr>
            <a:r>
              <a:rPr lang="en-US" dirty="0"/>
              <a:t>Assumption of all state debts incurred during the American Revolution.</a:t>
            </a:r>
          </a:p>
          <a:p>
            <a:pPr marL="514350" indent="-514350">
              <a:buFont typeface="+mj-lt"/>
              <a:buAutoNum type="arabicPeriod"/>
            </a:pPr>
            <a:r>
              <a:rPr lang="en-US" dirty="0"/>
              <a:t>Excise tax on whiskey.</a:t>
            </a:r>
          </a:p>
          <a:p>
            <a:pPr marL="514350" indent="-514350">
              <a:buFont typeface="+mj-lt"/>
              <a:buAutoNum type="arabicPeriod"/>
            </a:pPr>
            <a:r>
              <a:rPr lang="en-US" dirty="0"/>
              <a:t>Protective tariff.</a:t>
            </a:r>
          </a:p>
          <a:p>
            <a:pPr marL="514350" indent="-514350">
              <a:buFont typeface="+mj-lt"/>
              <a:buAutoNum type="arabicPeriod"/>
            </a:pPr>
            <a:r>
              <a:rPr lang="en-US" dirty="0"/>
              <a:t>Create a national bank.</a:t>
            </a:r>
          </a:p>
          <a:p>
            <a:pPr marL="0" indent="0">
              <a:buNone/>
            </a:pPr>
            <a:endParaRPr lang="en-US" dirty="0"/>
          </a:p>
          <a:p>
            <a:pPr marL="0" indent="0">
              <a:buNone/>
            </a:pPr>
            <a:r>
              <a:rPr lang="en-US" dirty="0"/>
              <a:t>Jefferson opposed this due to the fact that the constitution does not mention “national bank.” However, Washington endorsed the idea and eventually the Supreme Court determined it was constitutional.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048000"/>
            <a:ext cx="285750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556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Rise of Political Parties</a:t>
            </a:r>
          </a:p>
        </p:txBody>
      </p:sp>
      <p:sp>
        <p:nvSpPr>
          <p:cNvPr id="3" name="Content Placeholder 2"/>
          <p:cNvSpPr>
            <a:spLocks noGrp="1"/>
          </p:cNvSpPr>
          <p:nvPr>
            <p:ph idx="1"/>
          </p:nvPr>
        </p:nvSpPr>
        <p:spPr/>
        <p:txBody>
          <a:bodyPr/>
          <a:lstStyle/>
          <a:p>
            <a:pPr marL="0" indent="0">
              <a:buNone/>
            </a:pPr>
            <a:r>
              <a:rPr lang="en-US" dirty="0"/>
              <a:t>Out of the cabinet, gave rise to the political party system, which sought to organize the people for winning elected office and achieving a governing vision.</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0"/>
            <a:ext cx="29337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29835E4C-AC61-4EE7-96B9-F45699213222}"/>
              </a:ext>
            </a:extLst>
          </p:cNvPr>
          <p:cNvPicPr>
            <a:picLocks noChangeAspect="1"/>
          </p:cNvPicPr>
          <p:nvPr/>
        </p:nvPicPr>
        <p:blipFill>
          <a:blip r:embed="rId3"/>
          <a:stretch>
            <a:fillRect/>
          </a:stretch>
        </p:blipFill>
        <p:spPr>
          <a:xfrm>
            <a:off x="3505200" y="3827322"/>
            <a:ext cx="5584916" cy="2954478"/>
          </a:xfrm>
          <a:prstGeom prst="rect">
            <a:avLst/>
          </a:prstGeom>
        </p:spPr>
      </p:pic>
    </p:spTree>
    <p:extLst>
      <p:ext uri="{BB962C8B-B14F-4D97-AF65-F5344CB8AC3E}">
        <p14:creationId xmlns:p14="http://schemas.microsoft.com/office/powerpoint/2010/main" val="2962649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Two Party System</a:t>
            </a:r>
          </a:p>
        </p:txBody>
      </p:sp>
      <p:graphicFrame>
        <p:nvGraphicFramePr>
          <p:cNvPr id="4" name="Content Placeholder 3">
            <a:extLst>
              <a:ext uri="{FF2B5EF4-FFF2-40B4-BE49-F238E27FC236}">
                <a16:creationId xmlns:a16="http://schemas.microsoft.com/office/drawing/2014/main" id="{96D5A524-57E3-4947-9C85-E3C51E283C31}"/>
              </a:ext>
            </a:extLst>
          </p:cNvPr>
          <p:cNvGraphicFramePr>
            <a:graphicFrameLocks noGrp="1"/>
          </p:cNvGraphicFramePr>
          <p:nvPr>
            <p:ph idx="1"/>
            <p:extLst>
              <p:ext uri="{D42A27DB-BD31-4B8C-83A1-F6EECF244321}">
                <p14:modId xmlns:p14="http://schemas.microsoft.com/office/powerpoint/2010/main" val="4012470146"/>
              </p:ext>
            </p:extLst>
          </p:nvPr>
        </p:nvGraphicFramePr>
        <p:xfrm>
          <a:off x="838200" y="1295400"/>
          <a:ext cx="7848600" cy="5420602"/>
        </p:xfrm>
        <a:graphic>
          <a:graphicData uri="http://schemas.openxmlformats.org/drawingml/2006/table">
            <a:tbl>
              <a:tblPr firstRow="1" firstCol="1" bandRow="1"/>
              <a:tblGrid>
                <a:gridCol w="3924300">
                  <a:extLst>
                    <a:ext uri="{9D8B030D-6E8A-4147-A177-3AD203B41FA5}">
                      <a16:colId xmlns:a16="http://schemas.microsoft.com/office/drawing/2014/main" val="849877337"/>
                    </a:ext>
                  </a:extLst>
                </a:gridCol>
                <a:gridCol w="3924300">
                  <a:extLst>
                    <a:ext uri="{9D8B030D-6E8A-4147-A177-3AD203B41FA5}">
                      <a16:colId xmlns:a16="http://schemas.microsoft.com/office/drawing/2014/main" val="2198025823"/>
                    </a:ext>
                  </a:extLst>
                </a:gridCol>
              </a:tblGrid>
              <a:tr h="1076441">
                <a:tc gridSpan="2">
                  <a:txBody>
                    <a:bodyPr/>
                    <a:lstStyle/>
                    <a:p>
                      <a:pPr marL="0" marR="0" algn="ctr">
                        <a:lnSpc>
                          <a:spcPct val="107000"/>
                        </a:lnSpc>
                        <a:spcBef>
                          <a:spcPts val="0"/>
                        </a:spcBef>
                        <a:spcAft>
                          <a:spcPts val="0"/>
                        </a:spcAft>
                      </a:pP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First Political Parties</a:t>
                      </a:r>
                    </a:p>
                    <a:p>
                      <a:pPr marL="0" marR="0" algn="ctr">
                        <a:lnSpc>
                          <a:spcPct val="107000"/>
                        </a:lnSpc>
                        <a:spcBef>
                          <a:spcPts val="0"/>
                        </a:spcBef>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Hamilton’s Federalists</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Jefferson’s Democratic-Republicans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hMerge="1">
                  <a:txBody>
                    <a:bodyPr/>
                    <a:lstStyle/>
                    <a:p>
                      <a:endParaRPr lang="en-US"/>
                    </a:p>
                  </a:txBody>
                  <a:tcPr/>
                </a:tc>
                <a:extLst>
                  <a:ext uri="{0D108BD9-81ED-4DB2-BD59-A6C34878D82A}">
                    <a16:rowId xmlns:a16="http://schemas.microsoft.com/office/drawing/2014/main" val="2414212082"/>
                  </a:ext>
                </a:extLst>
              </a:tr>
              <a:tr h="348101">
                <a:tc>
                  <a:txBody>
                    <a:bodyPr/>
                    <a:lstStyle/>
                    <a:p>
                      <a:pPr marL="0" marR="0">
                        <a:lnSpc>
                          <a:spcPct val="107000"/>
                        </a:lnSpc>
                        <a:spcBef>
                          <a:spcPts val="0"/>
                        </a:spcBef>
                        <a:spcAft>
                          <a:spcPts val="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Led by </a:t>
                      </a: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Alexander Hamilton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Led by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Thomas Jefferson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55207242"/>
                  </a:ext>
                </a:extLst>
              </a:tr>
              <a:tr h="1076441">
                <a:tc>
                  <a:txBody>
                    <a:bodyPr/>
                    <a:lstStyle/>
                    <a:p>
                      <a:pPr marL="0" marR="0">
                        <a:lnSpc>
                          <a:spcPct val="107000"/>
                        </a:lnSpc>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Favored a “dynamic”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stronger central government</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led by the “able” and wealthy for the benefit of the nation.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Favored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stronger state governments</a:t>
                      </a:r>
                      <a:r>
                        <a:rPr lang="en-US" sz="1600" dirty="0">
                          <a:effectLst/>
                          <a:latin typeface="Calibri" panose="020F0502020204030204" pitchFamily="34" charset="0"/>
                          <a:ea typeface="Calibri" panose="020F0502020204030204" pitchFamily="34" charset="0"/>
                          <a:cs typeface="Times New Roman" panose="02020603050405020304" pitchFamily="18" charset="0"/>
                        </a:rPr>
                        <a:t> led by the “Common Man” and yeoman farmers to preserve individual liberty.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26600983"/>
                  </a:ext>
                </a:extLst>
              </a:tr>
              <a:tr h="1076441">
                <a:tc>
                  <a:txBody>
                    <a:bodyPr/>
                    <a:lstStyle/>
                    <a:p>
                      <a:pPr marL="0" marR="0">
                        <a:lnSpc>
                          <a:spcPct val="107000"/>
                        </a:lnSpc>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industrial economy</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with emphasis on manufacturing, shipping, and trade.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agrarian economy</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farmers are “cultivators of the earth and the most valuable citizen.”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226102130"/>
                  </a:ext>
                </a:extLst>
              </a:tr>
              <a:tr h="712272">
                <a:tc>
                  <a:txBody>
                    <a:bodyPr/>
                    <a:lstStyle/>
                    <a:p>
                      <a:pPr marL="0" marR="0">
                        <a:lnSpc>
                          <a:spcPct val="107000"/>
                        </a:lnSpc>
                        <a:spcBef>
                          <a:spcPts val="0"/>
                        </a:spcBef>
                        <a:spcAft>
                          <a:spcPts val="0"/>
                        </a:spcAft>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Loose-interpretation</a:t>
                      </a: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the Constitution</a:t>
                      </a:r>
                    </a:p>
                    <a:p>
                      <a:pPr marL="0" marR="0">
                        <a:lnSpc>
                          <a:spcPct val="107000"/>
                        </a:lnSpc>
                        <a:spcBef>
                          <a:spcPts val="0"/>
                        </a:spcBef>
                        <a:spcAft>
                          <a:spcPts val="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(Necessary &amp; Proper Clause)(Implied Powers)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Strict-interpretation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of the Constitution</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(Delegated/enumerated powers)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282214195"/>
                  </a:ext>
                </a:extLst>
              </a:tr>
              <a:tr h="434704">
                <a:tc>
                  <a:txBody>
                    <a:bodyPr/>
                    <a:lstStyle/>
                    <a:p>
                      <a:pPr marL="0" marR="0">
                        <a:lnSpc>
                          <a:spcPct val="107000"/>
                        </a:lnSpc>
                        <a:spcBef>
                          <a:spcPts val="0"/>
                        </a:spcBef>
                        <a:spcAft>
                          <a:spcPts val="0"/>
                        </a:spcAft>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Favored</a:t>
                      </a: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 National Bank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Against</a:t>
                      </a:r>
                      <a:r>
                        <a:rPr lang="en-US" sz="1600" dirty="0">
                          <a:effectLst/>
                          <a:latin typeface="Calibri" panose="020F0502020204030204" pitchFamily="34" charset="0"/>
                          <a:ea typeface="Calibri" panose="020F0502020204030204" pitchFamily="34" charset="0"/>
                          <a:cs typeface="Times New Roman" panose="02020603050405020304" pitchFamily="18" charset="0"/>
                        </a:rPr>
                        <a:t> a National Bank, favored State banks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511714998"/>
                  </a:ext>
                </a:extLst>
              </a:tr>
              <a:tr h="348101">
                <a:tc>
                  <a:txBody>
                    <a:bodyPr/>
                    <a:lstStyle/>
                    <a:p>
                      <a:pPr marL="0" marR="0">
                        <a:lnSpc>
                          <a:spcPct val="107000"/>
                        </a:lnSpc>
                        <a:spcBef>
                          <a:spcPts val="0"/>
                        </a:spcBef>
                        <a:spcAft>
                          <a:spcPts val="0"/>
                        </a:spcAft>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Favored</a:t>
                      </a: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protective tariffs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Opposed</a:t>
                      </a:r>
                      <a:r>
                        <a:rPr lang="en-US" sz="1600" dirty="0">
                          <a:effectLst/>
                          <a:latin typeface="Calibri" panose="020F0502020204030204" pitchFamily="34" charset="0"/>
                          <a:ea typeface="Calibri" panose="020F0502020204030204" pitchFamily="34" charset="0"/>
                          <a:cs typeface="Times New Roman" panose="02020603050405020304" pitchFamily="18" charset="0"/>
                        </a:rPr>
                        <a:t> protective tariffs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441977492"/>
                  </a:ext>
                </a:extLst>
              </a:tr>
              <a:tr h="348101">
                <a:tc>
                  <a:txBody>
                    <a:bodyPr/>
                    <a:lstStyle/>
                    <a:p>
                      <a:pPr marL="0" marR="0">
                        <a:lnSpc>
                          <a:spcPct val="107000"/>
                        </a:lnSpc>
                        <a:spcBef>
                          <a:spcPts val="0"/>
                        </a:spcBef>
                        <a:spcAft>
                          <a:spcPts val="0"/>
                        </a:spcAft>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Pro-British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Pro-French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35847908"/>
                  </a:ext>
                </a:extLst>
              </a:tr>
            </a:tbl>
          </a:graphicData>
        </a:graphic>
      </p:graphicFrame>
    </p:spTree>
    <p:extLst>
      <p:ext uri="{BB962C8B-B14F-4D97-AF65-F5344CB8AC3E}">
        <p14:creationId xmlns:p14="http://schemas.microsoft.com/office/powerpoint/2010/main" val="192138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Washington Administration</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Foreign Policy Achievements:</a:t>
            </a:r>
          </a:p>
          <a:p>
            <a:r>
              <a:rPr lang="en-US" u="sng" dirty="0"/>
              <a:t>Proclamation of Neutrality (1793) </a:t>
            </a:r>
            <a:r>
              <a:rPr lang="en-US" dirty="0"/>
              <a:t>– America’s first foreign policy, which sought a non-alliance system with Europe. </a:t>
            </a:r>
            <a:r>
              <a:rPr lang="en-US"/>
              <a:t>It lasted </a:t>
            </a:r>
            <a:r>
              <a:rPr lang="en-US" dirty="0"/>
              <a:t>124 years.</a:t>
            </a:r>
          </a:p>
          <a:p>
            <a:r>
              <a:rPr lang="en-US" dirty="0"/>
              <a:t>Signed the </a:t>
            </a:r>
            <a:r>
              <a:rPr lang="en-US" u="sng" dirty="0"/>
              <a:t>Jay Treaty (1795) </a:t>
            </a:r>
            <a:r>
              <a:rPr lang="en-US" dirty="0"/>
              <a:t>– dealt with issues involving Great Britain.</a:t>
            </a:r>
          </a:p>
          <a:p>
            <a:r>
              <a:rPr lang="en-US" dirty="0"/>
              <a:t>Signed the </a:t>
            </a:r>
            <a:r>
              <a:rPr lang="en-US" u="sng" dirty="0"/>
              <a:t>Treaty of San Lorenzo (1795) </a:t>
            </a:r>
            <a:r>
              <a:rPr lang="en-US" dirty="0"/>
              <a:t>involving Spain and access to the port of New Orleans.</a:t>
            </a:r>
          </a:p>
          <a:p>
            <a:r>
              <a:rPr lang="en-US" dirty="0"/>
              <a:t>Vermont, Kentucky, and Tennessee become new states admitted to the country.</a:t>
            </a:r>
          </a:p>
          <a:p>
            <a:endParaRPr lang="en-US" dirty="0"/>
          </a:p>
          <a:p>
            <a:endParaRPr lang="en-US" dirty="0"/>
          </a:p>
        </p:txBody>
      </p:sp>
    </p:spTree>
    <p:extLst>
      <p:ext uri="{BB962C8B-B14F-4D97-AF65-F5344CB8AC3E}">
        <p14:creationId xmlns:p14="http://schemas.microsoft.com/office/powerpoint/2010/main" val="3555835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Washington Administration</a:t>
            </a:r>
          </a:p>
        </p:txBody>
      </p:sp>
      <p:sp>
        <p:nvSpPr>
          <p:cNvPr id="3" name="Content Placeholder 2"/>
          <p:cNvSpPr>
            <a:spLocks noGrp="1"/>
          </p:cNvSpPr>
          <p:nvPr>
            <p:ph idx="1"/>
          </p:nvPr>
        </p:nvSpPr>
        <p:spPr>
          <a:xfrm>
            <a:off x="457200" y="1417638"/>
            <a:ext cx="8229600" cy="5287962"/>
          </a:xfrm>
        </p:spPr>
        <p:txBody>
          <a:bodyPr>
            <a:normAutofit fontScale="77500" lnSpcReduction="20000"/>
          </a:bodyPr>
          <a:lstStyle/>
          <a:p>
            <a:pPr marL="0" indent="0">
              <a:buNone/>
            </a:pPr>
            <a:r>
              <a:rPr lang="en-US" b="1" u="sng" dirty="0"/>
              <a:t>Precedents</a:t>
            </a:r>
            <a:r>
              <a:rPr lang="en-US" dirty="0"/>
              <a:t> – Political features performed that are not written into the constitution, but exist in governing the country.</a:t>
            </a:r>
          </a:p>
          <a:p>
            <a:pPr marL="514350" indent="-514350">
              <a:buFont typeface="+mj-lt"/>
              <a:buAutoNum type="arabicPeriod"/>
            </a:pPr>
            <a:r>
              <a:rPr lang="en-US" dirty="0"/>
              <a:t>The Cabinet = advisors to the president</a:t>
            </a:r>
          </a:p>
          <a:p>
            <a:pPr marL="514350" indent="-514350">
              <a:buFont typeface="+mj-lt"/>
              <a:buAutoNum type="arabicPeriod"/>
            </a:pPr>
            <a:r>
              <a:rPr lang="en-US" dirty="0"/>
              <a:t>Executive Orders – actions taken by the president without congressional input.</a:t>
            </a:r>
          </a:p>
          <a:p>
            <a:pPr marL="514350" indent="-514350">
              <a:buFont typeface="+mj-lt"/>
              <a:buAutoNum type="arabicPeriod"/>
            </a:pPr>
            <a:r>
              <a:rPr lang="en-US" dirty="0"/>
              <a:t>Executive privilege – documents and/or information secret from legislative and/or judicial oversight.</a:t>
            </a:r>
          </a:p>
          <a:p>
            <a:pPr marL="514350" indent="-514350">
              <a:buFont typeface="+mj-lt"/>
              <a:buAutoNum type="arabicPeriod"/>
            </a:pPr>
            <a:r>
              <a:rPr lang="en-US" dirty="0"/>
              <a:t>2 term presidency – relinquish power after two terms.</a:t>
            </a:r>
          </a:p>
          <a:p>
            <a:pPr marL="514350" indent="-514350">
              <a:buFont typeface="+mj-lt"/>
              <a:buAutoNum type="arabicPeriod"/>
            </a:pPr>
            <a:r>
              <a:rPr lang="en-US" dirty="0"/>
              <a:t>Loose-interpretation – adoption of implied powers in the constitution providing greater governing power and flexibility.</a:t>
            </a:r>
          </a:p>
          <a:p>
            <a:pPr marL="514350" indent="-514350">
              <a:buFont typeface="+mj-lt"/>
              <a:buAutoNum type="arabicPeriod"/>
            </a:pPr>
            <a:r>
              <a:rPr lang="en-US" dirty="0"/>
              <a:t>Farewell Address (1796) – Provide advice for the successor president and nation.</a:t>
            </a:r>
          </a:p>
          <a:p>
            <a:pPr marL="0" indent="0">
              <a:buNone/>
            </a:pPr>
            <a:endParaRPr lang="en-US" dirty="0"/>
          </a:p>
          <a:p>
            <a:pPr marL="0" indent="0">
              <a:buNone/>
            </a:pPr>
            <a:r>
              <a:rPr lang="en-US" i="1" u="sng" dirty="0"/>
              <a:t>Precedent</a:t>
            </a:r>
            <a:r>
              <a:rPr lang="en-US" dirty="0"/>
              <a:t> = custom = tradition = </a:t>
            </a:r>
            <a:r>
              <a:rPr lang="en-US" i="1" u="sng" dirty="0"/>
              <a:t>Unwritten Constitution</a:t>
            </a:r>
          </a:p>
        </p:txBody>
      </p:sp>
    </p:spTree>
    <p:extLst>
      <p:ext uri="{BB962C8B-B14F-4D97-AF65-F5344CB8AC3E}">
        <p14:creationId xmlns:p14="http://schemas.microsoft.com/office/powerpoint/2010/main" val="1391306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CDDAC-0B94-4F96-883E-2EF074000570}"/>
              </a:ext>
            </a:extLst>
          </p:cNvPr>
          <p:cNvSpPr>
            <a:spLocks noGrp="1"/>
          </p:cNvSpPr>
          <p:nvPr>
            <p:ph type="title"/>
          </p:nvPr>
        </p:nvSpPr>
        <p:spPr/>
        <p:txBody>
          <a:bodyPr>
            <a:normAutofit fontScale="90000"/>
          </a:bodyPr>
          <a:lstStyle/>
          <a:p>
            <a:r>
              <a:rPr lang="en-US" dirty="0"/>
              <a:t>Washington’s Farewell Address </a:t>
            </a:r>
            <a:br>
              <a:rPr lang="en-US" dirty="0"/>
            </a:br>
            <a:r>
              <a:rPr lang="en-US" dirty="0"/>
              <a:t>(1796)</a:t>
            </a:r>
          </a:p>
        </p:txBody>
      </p:sp>
      <p:sp>
        <p:nvSpPr>
          <p:cNvPr id="3" name="Content Placeholder 2">
            <a:extLst>
              <a:ext uri="{FF2B5EF4-FFF2-40B4-BE49-F238E27FC236}">
                <a16:creationId xmlns:a16="http://schemas.microsoft.com/office/drawing/2014/main" id="{D080623B-7B1D-4DF5-8388-53261CD28FA8}"/>
              </a:ext>
            </a:extLst>
          </p:cNvPr>
          <p:cNvSpPr>
            <a:spLocks noGrp="1"/>
          </p:cNvSpPr>
          <p:nvPr>
            <p:ph idx="1"/>
          </p:nvPr>
        </p:nvSpPr>
        <p:spPr/>
        <p:txBody>
          <a:bodyPr>
            <a:normAutofit fontScale="70000" lnSpcReduction="20000"/>
          </a:bodyPr>
          <a:lstStyle/>
          <a:p>
            <a:pPr marL="0" indent="0" fontAlgn="base">
              <a:buNone/>
            </a:pPr>
            <a:r>
              <a:rPr lang="en-US" dirty="0"/>
              <a:t>Friends &amp; Fellow Citizens,	</a:t>
            </a:r>
          </a:p>
          <a:p>
            <a:pPr marL="0" indent="0" fontAlgn="base">
              <a:buNone/>
            </a:pPr>
            <a:r>
              <a:rPr lang="en-US" dirty="0"/>
              <a:t>“…In looking forward to the moment which is intended to terminate the career of my public life, my feelings do not permit me to suspend the deep acknowledgment of that debt of gratitude which I owe to my beloved country for the many honors it has conferred upon me…</a:t>
            </a:r>
            <a:br>
              <a:rPr lang="en-US" dirty="0"/>
            </a:br>
            <a:endParaRPr lang="en-US" dirty="0"/>
          </a:p>
          <a:p>
            <a:pPr marL="0" indent="0" fontAlgn="base">
              <a:buNone/>
            </a:pPr>
            <a:r>
              <a:rPr lang="en-US" dirty="0"/>
              <a:t>I have already intimated to you the danger of parties in the State, with particular reference to the founding of them on geographical discriminations. Let me now take a more comprehensive view, and warn you in the most solemn manner against the baneful effects of the spirit of party generally…</a:t>
            </a:r>
          </a:p>
          <a:p>
            <a:pPr marL="0" indent="0" fontAlgn="base">
              <a:buNone/>
            </a:pPr>
            <a:endParaRPr lang="en-US" dirty="0"/>
          </a:p>
          <a:p>
            <a:pPr marL="0" indent="0" fontAlgn="base">
              <a:buNone/>
            </a:pPr>
            <a:r>
              <a:rPr lang="en-US" dirty="0"/>
              <a:t>The great rule of conduct for us in regard to foreign nations is in extending our commercial relations, to have with them as little political connection as </a:t>
            </a:r>
            <a:r>
              <a:rPr lang="en-US"/>
              <a:t>possible…”</a:t>
            </a:r>
            <a:endParaRPr lang="en-US" dirty="0"/>
          </a:p>
          <a:p>
            <a:pPr fontAlgn="base"/>
            <a:endParaRPr lang="en-US" dirty="0"/>
          </a:p>
          <a:p>
            <a:pPr fontAlgn="base"/>
            <a:endParaRPr lang="en-US" dirty="0"/>
          </a:p>
        </p:txBody>
      </p:sp>
    </p:spTree>
    <p:extLst>
      <p:ext uri="{BB962C8B-B14F-4D97-AF65-F5344CB8AC3E}">
        <p14:creationId xmlns:p14="http://schemas.microsoft.com/office/powerpoint/2010/main" val="382345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Washington Administration</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947986"/>
            <a:ext cx="2438400" cy="376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592518"/>
            <a:ext cx="3301438"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43200"/>
            <a:ext cx="2905125" cy="2194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3191" y="1295400"/>
            <a:ext cx="177281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827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 of 1796</a:t>
            </a:r>
          </a:p>
        </p:txBody>
      </p:sp>
      <p:sp>
        <p:nvSpPr>
          <p:cNvPr id="3" name="Content Placeholder 2"/>
          <p:cNvSpPr>
            <a:spLocks noGrp="1"/>
          </p:cNvSpPr>
          <p:nvPr>
            <p:ph idx="1"/>
          </p:nvPr>
        </p:nvSpPr>
        <p:spPr>
          <a:xfrm>
            <a:off x="457200" y="1219200"/>
            <a:ext cx="8229600" cy="5410200"/>
          </a:xfrm>
        </p:spPr>
        <p:txBody>
          <a:bodyPr>
            <a:noAutofit/>
          </a:bodyPr>
          <a:lstStyle/>
          <a:p>
            <a:pPr marL="0" indent="0">
              <a:buNone/>
            </a:pPr>
            <a:r>
              <a:rPr lang="en-US" sz="2400" dirty="0"/>
              <a:t>With Washington not running for a third term, the Election of 1796 can been viewed as the first “real” election in American history.</a:t>
            </a:r>
          </a:p>
          <a:p>
            <a:r>
              <a:rPr lang="en-US" sz="2400" dirty="0"/>
              <a:t>John Adams (Vice President) (Ma) – Federalist</a:t>
            </a:r>
          </a:p>
          <a:p>
            <a:r>
              <a:rPr lang="en-US" sz="2400" dirty="0"/>
              <a:t>Thomas Jefferson (Secretary of State) (</a:t>
            </a:r>
            <a:r>
              <a:rPr lang="en-US" sz="2400" dirty="0" err="1"/>
              <a:t>Va</a:t>
            </a:r>
            <a:r>
              <a:rPr lang="en-US" sz="2400" dirty="0"/>
              <a:t>) – Democratic-Republican</a:t>
            </a:r>
          </a:p>
          <a:p>
            <a:r>
              <a:rPr lang="en-US" sz="2400" dirty="0"/>
              <a:t>Thomas Pinckney (SC) – Federalist</a:t>
            </a:r>
          </a:p>
          <a:p>
            <a:r>
              <a:rPr lang="en-US" sz="2400" dirty="0"/>
              <a:t>Aaron Burr (NY) – Democratic Republican</a:t>
            </a:r>
          </a:p>
          <a:p>
            <a:pPr marL="0" indent="0">
              <a:buNone/>
            </a:pPr>
            <a:r>
              <a:rPr lang="en-US" sz="2400" dirty="0"/>
              <a:t>Voting citizen = 21, property owner, white, male</a:t>
            </a:r>
          </a:p>
          <a:p>
            <a:pPr marL="0" indent="0">
              <a:buNone/>
            </a:pPr>
            <a:r>
              <a:rPr lang="en-US" sz="1800" dirty="0"/>
              <a:t>*There were some exceptions as with women and free blacks on a state by state basis.</a:t>
            </a:r>
          </a:p>
          <a:p>
            <a:pPr marL="0" indent="0">
              <a:buNone/>
            </a:pPr>
            <a:endParaRPr lang="en-US" sz="2400" dirty="0"/>
          </a:p>
          <a:p>
            <a:pPr marL="0" indent="0">
              <a:buNone/>
            </a:pPr>
            <a:r>
              <a:rPr lang="en-US" sz="2400" dirty="0"/>
              <a:t>It’s significance would be the first transfer of power between two people that were not related to each other.</a:t>
            </a:r>
          </a:p>
        </p:txBody>
      </p:sp>
    </p:spTree>
    <p:extLst>
      <p:ext uri="{BB962C8B-B14F-4D97-AF65-F5344CB8AC3E}">
        <p14:creationId xmlns:p14="http://schemas.microsoft.com/office/powerpoint/2010/main" val="4181241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 of 1796 </a:t>
            </a:r>
          </a:p>
        </p:txBody>
      </p:sp>
      <p:sp>
        <p:nvSpPr>
          <p:cNvPr id="3" name="Content Placeholder 2"/>
          <p:cNvSpPr>
            <a:spLocks noGrp="1"/>
          </p:cNvSpPr>
          <p:nvPr>
            <p:ph idx="1"/>
          </p:nvPr>
        </p:nvSpPr>
        <p:spPr/>
        <p:txBody>
          <a:bodyPr/>
          <a:lstStyle/>
          <a:p>
            <a:pPr marL="0" indent="0">
              <a:buNone/>
            </a:pPr>
            <a:r>
              <a:rPr lang="en-US" dirty="0"/>
              <a:t>Under the constitution, the winner became the president and the runner up became the vice-president. The results were as follows:</a:t>
            </a:r>
          </a:p>
          <a:p>
            <a:pPr marL="514350" indent="-514350">
              <a:buFont typeface="+mj-lt"/>
              <a:buAutoNum type="arabicPeriod"/>
            </a:pPr>
            <a:r>
              <a:rPr lang="en-US" dirty="0"/>
              <a:t>John Adams (F) = President</a:t>
            </a:r>
          </a:p>
          <a:p>
            <a:pPr marL="514350" indent="-514350">
              <a:buFont typeface="+mj-lt"/>
              <a:buAutoNum type="arabicPeriod"/>
            </a:pPr>
            <a:r>
              <a:rPr lang="en-US" dirty="0"/>
              <a:t>Thomas Jefferson (DR) = Vice-President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428338"/>
            <a:ext cx="3505200" cy="214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509743"/>
            <a:ext cx="1575938" cy="198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4506789"/>
            <a:ext cx="1813281" cy="206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34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Nation (1789-1848)</a:t>
            </a:r>
          </a:p>
        </p:txBody>
      </p:sp>
      <p:sp>
        <p:nvSpPr>
          <p:cNvPr id="3" name="Content Placeholder 2"/>
          <p:cNvSpPr>
            <a:spLocks noGrp="1"/>
          </p:cNvSpPr>
          <p:nvPr>
            <p:ph idx="1"/>
          </p:nvPr>
        </p:nvSpPr>
        <p:spPr/>
        <p:txBody>
          <a:bodyPr/>
          <a:lstStyle/>
          <a:p>
            <a:pPr marL="0" indent="0">
              <a:buNone/>
            </a:pPr>
            <a:r>
              <a:rPr lang="en-US" dirty="0"/>
              <a:t>The period in American history in which the Constitution was ratified, went into effect, and tested as elected leaders of the three branches sought to govern through precedent, action, and the rule of law; while the nation expanded westward.</a:t>
            </a:r>
          </a:p>
          <a:p>
            <a:r>
              <a:rPr lang="en-US" dirty="0"/>
              <a:t>republic to democracy</a:t>
            </a:r>
          </a:p>
          <a:p>
            <a:r>
              <a:rPr lang="en-US" dirty="0"/>
              <a:t>Atlantic to Pacific</a:t>
            </a:r>
          </a:p>
          <a:p>
            <a:endParaRPr lang="en-US" dirty="0"/>
          </a:p>
        </p:txBody>
      </p:sp>
    </p:spTree>
    <p:extLst>
      <p:ext uri="{BB962C8B-B14F-4D97-AF65-F5344CB8AC3E}">
        <p14:creationId xmlns:p14="http://schemas.microsoft.com/office/powerpoint/2010/main" val="2542502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Adams Administration (1797-1801)</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Sworn into office in Philadelphia, John Adams became the second President of the United States and would continue many of the policies George Washington put in place.</a:t>
            </a:r>
          </a:p>
          <a:p>
            <a:r>
              <a:rPr lang="en-US" dirty="0"/>
              <a:t>Considered as an “Average president”</a:t>
            </a:r>
          </a:p>
          <a:p>
            <a:pPr marL="0" indent="0">
              <a:buNone/>
            </a:pPr>
            <a:r>
              <a:rPr lang="en-US" dirty="0"/>
              <a:t>Domestic Policy:</a:t>
            </a:r>
          </a:p>
          <a:p>
            <a:r>
              <a:rPr lang="en-US" dirty="0"/>
              <a:t>Authorized the building of 6 new naval frigates to protect American sovereignty.</a:t>
            </a:r>
          </a:p>
          <a:p>
            <a:r>
              <a:rPr lang="en-US" dirty="0"/>
              <a:t>Appointed John Marshall as Chief Justice to the Supreme Court.</a:t>
            </a:r>
          </a:p>
          <a:p>
            <a:r>
              <a:rPr lang="en-US" dirty="0"/>
              <a:t>Signed the Alien &amp; Sedition Acts (1798)</a:t>
            </a:r>
          </a:p>
          <a:p>
            <a:pPr lvl="1"/>
            <a:r>
              <a:rPr lang="en-US" dirty="0"/>
              <a:t>Challenged by the Virginia &amp; Kentucky Resolutions</a:t>
            </a:r>
          </a:p>
          <a:p>
            <a:pPr marL="457200" lvl="1" indent="0">
              <a:buNone/>
            </a:pPr>
            <a:endParaRPr lang="en-US" dirty="0"/>
          </a:p>
        </p:txBody>
      </p:sp>
    </p:spTree>
    <p:extLst>
      <p:ext uri="{BB962C8B-B14F-4D97-AF65-F5344CB8AC3E}">
        <p14:creationId xmlns:p14="http://schemas.microsoft.com/office/powerpoint/2010/main" val="4085106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Adams Administration</a:t>
            </a:r>
          </a:p>
        </p:txBody>
      </p:sp>
      <p:sp>
        <p:nvSpPr>
          <p:cNvPr id="3" name="Content Placeholder 2"/>
          <p:cNvSpPr>
            <a:spLocks noGrp="1"/>
          </p:cNvSpPr>
          <p:nvPr>
            <p:ph idx="1"/>
          </p:nvPr>
        </p:nvSpPr>
        <p:spPr/>
        <p:txBody>
          <a:bodyPr/>
          <a:lstStyle/>
          <a:p>
            <a:pPr marL="0" indent="0">
              <a:buNone/>
            </a:pPr>
            <a:r>
              <a:rPr lang="en-US" dirty="0"/>
              <a:t>His greatest achievement came in foreign affairs by </a:t>
            </a:r>
            <a:r>
              <a:rPr lang="en-US" u="sng" dirty="0"/>
              <a:t>avoiding</a:t>
            </a:r>
            <a:r>
              <a:rPr lang="en-US" dirty="0"/>
              <a:t> a war with France (Neutrality).</a:t>
            </a:r>
          </a:p>
          <a:p>
            <a:r>
              <a:rPr lang="en-US" dirty="0"/>
              <a:t>Quasi-War with France</a:t>
            </a:r>
          </a:p>
          <a:p>
            <a:r>
              <a:rPr lang="en-US" dirty="0"/>
              <a:t>XYZ Affair</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199" y="3657600"/>
            <a:ext cx="173421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86200"/>
            <a:ext cx="20764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86237"/>
            <a:ext cx="285750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200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 of 1800</a:t>
            </a:r>
          </a:p>
        </p:txBody>
      </p:sp>
      <p:sp>
        <p:nvSpPr>
          <p:cNvPr id="3" name="Content Placeholder 2"/>
          <p:cNvSpPr>
            <a:spLocks noGrp="1"/>
          </p:cNvSpPr>
          <p:nvPr>
            <p:ph idx="1"/>
          </p:nvPr>
        </p:nvSpPr>
        <p:spPr/>
        <p:txBody>
          <a:bodyPr/>
          <a:lstStyle/>
          <a:p>
            <a:pPr marL="0" indent="0">
              <a:buNone/>
            </a:pPr>
            <a:r>
              <a:rPr lang="en-US" dirty="0"/>
              <a:t>The Election of 1800 was one of the most heated political campaigns in history with President Adams seeking reelection against sitting Vice-President Thomas Jefferson.</a:t>
            </a:r>
          </a:p>
          <a:p>
            <a:r>
              <a:rPr lang="en-US" dirty="0"/>
              <a:t>John Adams (Ma) Federalist</a:t>
            </a:r>
          </a:p>
          <a:p>
            <a:r>
              <a:rPr lang="en-US" dirty="0"/>
              <a:t>Thomas Jefferson (</a:t>
            </a:r>
            <a:r>
              <a:rPr lang="en-US" dirty="0" err="1"/>
              <a:t>Va</a:t>
            </a:r>
            <a:r>
              <a:rPr lang="en-US" dirty="0"/>
              <a:t>) Democratic-Republican</a:t>
            </a:r>
          </a:p>
          <a:p>
            <a:r>
              <a:rPr lang="en-US" dirty="0"/>
              <a:t>Thomas </a:t>
            </a:r>
            <a:r>
              <a:rPr lang="en-US" dirty="0" err="1"/>
              <a:t>Pinkney</a:t>
            </a:r>
            <a:r>
              <a:rPr lang="en-US" dirty="0"/>
              <a:t> (SC) Federalist</a:t>
            </a:r>
          </a:p>
          <a:p>
            <a:r>
              <a:rPr lang="en-US" dirty="0"/>
              <a:t>Aaron Burr (NY) Democratic-Republican</a:t>
            </a:r>
          </a:p>
        </p:txBody>
      </p:sp>
    </p:spTree>
    <p:extLst>
      <p:ext uri="{BB962C8B-B14F-4D97-AF65-F5344CB8AC3E}">
        <p14:creationId xmlns:p14="http://schemas.microsoft.com/office/powerpoint/2010/main" val="3273892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 of 1800</a:t>
            </a:r>
          </a:p>
        </p:txBody>
      </p:sp>
      <p:sp>
        <p:nvSpPr>
          <p:cNvPr id="3" name="Content Placeholder 2"/>
          <p:cNvSpPr>
            <a:spLocks noGrp="1"/>
          </p:cNvSpPr>
          <p:nvPr>
            <p:ph idx="1"/>
          </p:nvPr>
        </p:nvSpPr>
        <p:spPr/>
        <p:txBody>
          <a:bodyPr/>
          <a:lstStyle/>
          <a:p>
            <a:pPr marL="0"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2209800"/>
            <a:ext cx="4953000" cy="371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508" y="2209800"/>
            <a:ext cx="3407978" cy="363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89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 of 1800</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In what became known as the “Revolution of 1800,” Thomas Jefferson’s Democratic-Republicans won in a landslide winning both congress and the presidency.</a:t>
            </a:r>
          </a:p>
          <a:p>
            <a:r>
              <a:rPr lang="en-US" dirty="0"/>
              <a:t>Jefferson and Burr tied in the Electoral College at 73 electoral votes causing a constitutional crisis.</a:t>
            </a:r>
          </a:p>
          <a:p>
            <a:r>
              <a:rPr lang="en-US" dirty="0"/>
              <a:t>The House of Representatives chose Thomas Jefferson to be the 3</a:t>
            </a:r>
            <a:r>
              <a:rPr lang="en-US" baseline="30000" dirty="0"/>
              <a:t>rd</a:t>
            </a:r>
            <a:r>
              <a:rPr lang="en-US" dirty="0"/>
              <a:t> President of the United States.</a:t>
            </a:r>
          </a:p>
          <a:p>
            <a:r>
              <a:rPr lang="en-US" dirty="0"/>
              <a:t>The 12</a:t>
            </a:r>
            <a:r>
              <a:rPr lang="en-US" baseline="30000" dirty="0"/>
              <a:t>th</a:t>
            </a:r>
            <a:r>
              <a:rPr lang="en-US" dirty="0"/>
              <a:t> Amendment would later be added to the constitution changing the method of electing presidents by separating the ballots as a ticket President/Vice-President.</a:t>
            </a:r>
          </a:p>
          <a:p>
            <a:pPr marL="0" indent="0">
              <a:buNone/>
            </a:pPr>
            <a:endParaRPr lang="en-US" dirty="0"/>
          </a:p>
          <a:p>
            <a:pPr marL="0" indent="0">
              <a:buNone/>
            </a:pPr>
            <a:r>
              <a:rPr lang="en-US" dirty="0"/>
              <a:t>This election would mark the first successful transfer of political power from one political party to another.</a:t>
            </a:r>
          </a:p>
        </p:txBody>
      </p:sp>
    </p:spTree>
    <p:extLst>
      <p:ext uri="{BB962C8B-B14F-4D97-AF65-F5344CB8AC3E}">
        <p14:creationId xmlns:p14="http://schemas.microsoft.com/office/powerpoint/2010/main" val="982696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Jefferson Administration (1801-1809)</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958" y="1828799"/>
            <a:ext cx="239077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447800"/>
            <a:ext cx="2066567" cy="265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979" y="1443037"/>
            <a:ext cx="285750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453" y="4789572"/>
            <a:ext cx="3257550" cy="201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8979" y="4495800"/>
            <a:ext cx="284797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719637"/>
            <a:ext cx="1414463"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978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Jefferson Administration (1801-1809)</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Thomas Jefferson became the first president inaugurated in the new capital Washington D.C.</a:t>
            </a:r>
          </a:p>
          <a:p>
            <a:r>
              <a:rPr lang="en-US" dirty="0"/>
              <a:t>“We are all Federalists, we are all Democratic-Republicans…”</a:t>
            </a:r>
          </a:p>
          <a:p>
            <a:r>
              <a:rPr lang="en-US" dirty="0"/>
              <a:t>Considered among historians as a “Near Great” president.</a:t>
            </a:r>
          </a:p>
          <a:p>
            <a:pPr marL="0" indent="0">
              <a:buNone/>
            </a:pPr>
            <a:r>
              <a:rPr lang="en-US" u="sng" dirty="0"/>
              <a:t>Domestic Policies</a:t>
            </a:r>
            <a:r>
              <a:rPr lang="en-US" dirty="0"/>
              <a:t>:</a:t>
            </a:r>
          </a:p>
          <a:p>
            <a:r>
              <a:rPr lang="en-US" dirty="0"/>
              <a:t>Expired the controversial Alien &amp; Sedition Acts</a:t>
            </a:r>
          </a:p>
          <a:p>
            <a:r>
              <a:rPr lang="en-US" dirty="0"/>
              <a:t>Maintained a balance budget</a:t>
            </a:r>
          </a:p>
          <a:p>
            <a:r>
              <a:rPr lang="en-US" dirty="0"/>
              <a:t>Established the United States Military Academy = West Point in 1802</a:t>
            </a:r>
          </a:p>
          <a:p>
            <a:r>
              <a:rPr lang="en-US" dirty="0"/>
              <a:t>Lewis &amp; Clark Expedition – Ordered the exploration and mapping of the West.</a:t>
            </a:r>
          </a:p>
          <a:p>
            <a:endParaRPr lang="en-US" dirty="0"/>
          </a:p>
        </p:txBody>
      </p:sp>
    </p:spTree>
    <p:extLst>
      <p:ext uri="{BB962C8B-B14F-4D97-AF65-F5344CB8AC3E}">
        <p14:creationId xmlns:p14="http://schemas.microsoft.com/office/powerpoint/2010/main" val="3132407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Jefferson Administration</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a:t>Foreign Policies:</a:t>
            </a:r>
          </a:p>
          <a:p>
            <a:r>
              <a:rPr lang="en-US" dirty="0"/>
              <a:t>Louisiana Purchase (1803) – Bought land from France for $15 million.</a:t>
            </a:r>
          </a:p>
          <a:p>
            <a:pPr>
              <a:buFont typeface="Wingdings" pitchFamily="2" charset="2"/>
              <a:buChar char="Ø"/>
            </a:pPr>
            <a:r>
              <a:rPr lang="en-US" dirty="0"/>
              <a:t>Doubled the size of the United States from the Mississippi River to the Rocky Mountains</a:t>
            </a:r>
          </a:p>
          <a:p>
            <a:pPr>
              <a:buFont typeface="Wingdings" pitchFamily="2" charset="2"/>
              <a:buChar char="Ø"/>
            </a:pPr>
            <a:r>
              <a:rPr lang="en-US" dirty="0"/>
              <a:t>.04 cents per acre = great land deal.</a:t>
            </a:r>
          </a:p>
          <a:p>
            <a:pPr>
              <a:buFont typeface="Wingdings" pitchFamily="2" charset="2"/>
              <a:buChar char="Ø"/>
            </a:pPr>
            <a:r>
              <a:rPr lang="en-US" dirty="0"/>
              <a:t>Contained the port city of New Orleans</a:t>
            </a:r>
          </a:p>
          <a:p>
            <a:pPr>
              <a:buFont typeface="Wingdings" pitchFamily="2" charset="2"/>
              <a:buChar char="Ø"/>
            </a:pPr>
            <a:r>
              <a:rPr lang="en-US" dirty="0"/>
              <a:t>Access to the Gulf of Mexico</a:t>
            </a:r>
          </a:p>
          <a:p>
            <a:pPr>
              <a:buFont typeface="Wingdings" pitchFamily="2" charset="2"/>
              <a:buChar char="Ø"/>
            </a:pPr>
            <a:r>
              <a:rPr lang="en-US" dirty="0"/>
              <a:t>Contains the Great Plains = flat grasslands</a:t>
            </a:r>
          </a:p>
          <a:p>
            <a:r>
              <a:rPr lang="en-US" dirty="0"/>
              <a:t>Barbary Pirates – Ordered the navy to defend and attack northern African pirates if they attempt to seize American ship or enslave American soldiers.</a:t>
            </a:r>
          </a:p>
          <a:p>
            <a:r>
              <a:rPr lang="en-US" dirty="0"/>
              <a:t>Barbary Wars (1801-1805) – conflicts between the United States and the Barbary states of northern Africa over tribute of shipping.</a:t>
            </a:r>
          </a:p>
        </p:txBody>
      </p:sp>
    </p:spTree>
    <p:extLst>
      <p:ext uri="{BB962C8B-B14F-4D97-AF65-F5344CB8AC3E}">
        <p14:creationId xmlns:p14="http://schemas.microsoft.com/office/powerpoint/2010/main" val="203585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Louisiana Purchase (1803)</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848600" cy="467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137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Lewis &amp; Clark Expedition (1804-1806)</a:t>
            </a:r>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200400"/>
            <a:ext cx="5491163" cy="34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359" y="1295400"/>
            <a:ext cx="210206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355270"/>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1503701"/>
            <a:ext cx="1809750" cy="14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4245597"/>
            <a:ext cx="1202531" cy="120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171" y="4256483"/>
            <a:ext cx="1217837" cy="12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5675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Nation (1789-1848)</a:t>
            </a:r>
          </a:p>
        </p:txBody>
      </p:sp>
      <p:sp>
        <p:nvSpPr>
          <p:cNvPr id="3" name="Content Placeholder 2"/>
          <p:cNvSpPr>
            <a:spLocks noGrp="1"/>
          </p:cNvSpPr>
          <p:nvPr>
            <p:ph idx="1"/>
          </p:nvPr>
        </p:nvSpPr>
        <p:spPr/>
        <p:txBody>
          <a:bodyPr/>
          <a:lstStyle/>
          <a:p>
            <a:pPr marL="0" indent="0" algn="ctr">
              <a:buNone/>
            </a:pPr>
            <a:r>
              <a:rPr lang="en-US" dirty="0"/>
              <a:t>Early republic (1789-1829)</a:t>
            </a:r>
          </a:p>
          <a:p>
            <a:pPr marL="0" indent="0" algn="ctr">
              <a:buNone/>
            </a:pPr>
            <a:endParaRPr lang="en-US" dirty="0"/>
          </a:p>
          <a:p>
            <a:pPr marL="0" indent="0" algn="ctr">
              <a:buNone/>
            </a:pPr>
            <a:r>
              <a:rPr lang="en-US" dirty="0"/>
              <a:t>War of 1812</a:t>
            </a:r>
          </a:p>
          <a:p>
            <a:pPr marL="0" indent="0" algn="ctr">
              <a:buNone/>
            </a:pPr>
            <a:endParaRPr lang="en-US" dirty="0"/>
          </a:p>
          <a:p>
            <a:pPr marL="0" indent="0" algn="ctr">
              <a:buNone/>
            </a:pPr>
            <a:r>
              <a:rPr lang="en-US" dirty="0" err="1"/>
              <a:t>Jacksonian</a:t>
            </a:r>
            <a:r>
              <a:rPr lang="en-US" dirty="0"/>
              <a:t> democracy (1829-1840’s)</a:t>
            </a:r>
          </a:p>
          <a:p>
            <a:pPr marL="0" indent="0" algn="ctr">
              <a:buNone/>
            </a:pPr>
            <a:endParaRPr lang="en-US" dirty="0"/>
          </a:p>
          <a:p>
            <a:pPr marL="0" indent="0" algn="ctr">
              <a:buNone/>
            </a:pPr>
            <a:r>
              <a:rPr lang="en-US" dirty="0"/>
              <a:t>Manifest Destiny (1803-1848)</a:t>
            </a:r>
          </a:p>
        </p:txBody>
      </p:sp>
      <p:sp>
        <p:nvSpPr>
          <p:cNvPr id="4" name="Down Arrow 3"/>
          <p:cNvSpPr/>
          <p:nvPr/>
        </p:nvSpPr>
        <p:spPr>
          <a:xfrm>
            <a:off x="4191000" y="2264229"/>
            <a:ext cx="836785" cy="48920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217751" y="3352800"/>
            <a:ext cx="693366"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057" y="4495800"/>
            <a:ext cx="76835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385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Jefferson Administration</a:t>
            </a:r>
          </a:p>
        </p:txBody>
      </p:sp>
      <p:sp>
        <p:nvSpPr>
          <p:cNvPr id="3" name="Content Placeholder 2"/>
          <p:cNvSpPr>
            <a:spLocks noGrp="1"/>
          </p:cNvSpPr>
          <p:nvPr>
            <p:ph idx="1"/>
          </p:nvPr>
        </p:nvSpPr>
        <p:spPr/>
        <p:txBody>
          <a:bodyPr/>
          <a:lstStyle/>
          <a:p>
            <a:pPr marL="0" indent="0">
              <a:buNone/>
            </a:pPr>
            <a:r>
              <a:rPr lang="en-US" dirty="0"/>
              <a:t>Jefferson’s lasting legacy as president is as follows:</a:t>
            </a:r>
          </a:p>
          <a:p>
            <a:r>
              <a:rPr lang="en-US" dirty="0"/>
              <a:t>Expands the country westward.</a:t>
            </a:r>
          </a:p>
          <a:p>
            <a:r>
              <a:rPr lang="en-US" dirty="0"/>
              <a:t>Increases the popularity of the Democratic-Republican party by getting successor presidents James Madison and James Monroe elected president = Virginia Dynasty.</a:t>
            </a:r>
          </a:p>
          <a:p>
            <a:r>
              <a:rPr lang="en-US" dirty="0"/>
              <a:t>Confronts foreign adversaries.</a:t>
            </a:r>
          </a:p>
        </p:txBody>
      </p:sp>
    </p:spTree>
    <p:extLst>
      <p:ext uri="{BB962C8B-B14F-4D97-AF65-F5344CB8AC3E}">
        <p14:creationId xmlns:p14="http://schemas.microsoft.com/office/powerpoint/2010/main" val="4286675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Marshall Court (1801-1835)</a:t>
            </a:r>
          </a:p>
        </p:txBody>
      </p:sp>
      <p:sp>
        <p:nvSpPr>
          <p:cNvPr id="3" name="Content Placeholder 2"/>
          <p:cNvSpPr>
            <a:spLocks noGrp="1"/>
          </p:cNvSpPr>
          <p:nvPr>
            <p:ph idx="1"/>
          </p:nvPr>
        </p:nvSpPr>
        <p:spPr/>
        <p:txBody>
          <a:bodyPr>
            <a:normAutofit fontScale="55000" lnSpcReduction="20000"/>
          </a:bodyPr>
          <a:lstStyle/>
          <a:p>
            <a:pPr marL="0" indent="0">
              <a:buNone/>
            </a:pPr>
            <a:r>
              <a:rPr lang="en-US" dirty="0"/>
              <a:t>The Marshall Court is considered one of the most important Supreme Courts in American history due to its ruling and interpretations from court cases that arose during this time.</a:t>
            </a:r>
          </a:p>
          <a:p>
            <a:r>
              <a:rPr lang="en-US" dirty="0"/>
              <a:t>John Marshall was the 4</a:t>
            </a:r>
            <a:r>
              <a:rPr lang="en-US" baseline="30000" dirty="0"/>
              <a:t>th</a:t>
            </a:r>
            <a:r>
              <a:rPr lang="en-US" dirty="0"/>
              <a:t> Chief Justice appointed by president John Adams. He is considered the greatest of all Chief Justices. He served 34 years on the Supreme Court.</a:t>
            </a:r>
          </a:p>
          <a:p>
            <a:r>
              <a:rPr lang="en-US" dirty="0"/>
              <a:t>His opinions sought to strengthen the federal governments authority.</a:t>
            </a:r>
          </a:p>
          <a:p>
            <a:pPr marL="514350" indent="-514350">
              <a:buFont typeface="+mj-lt"/>
              <a:buAutoNum type="arabicPeriod"/>
            </a:pPr>
            <a:r>
              <a:rPr lang="en-US" u="sng" dirty="0"/>
              <a:t>Marbury vs. Madison (1803)</a:t>
            </a:r>
            <a:r>
              <a:rPr lang="en-US" dirty="0"/>
              <a:t> – Established the implied power of Judicial Review for the Supreme Court, thus enabling it to “check &amp; balance” the other two branches for effectively.</a:t>
            </a:r>
          </a:p>
          <a:p>
            <a:pPr marL="514350" indent="-514350">
              <a:buFont typeface="+mj-lt"/>
              <a:buAutoNum type="arabicPeriod"/>
            </a:pPr>
            <a:r>
              <a:rPr lang="en-US" u="sng" dirty="0"/>
              <a:t>McCullough vs. Maryland (1819)</a:t>
            </a:r>
            <a:r>
              <a:rPr lang="en-US" dirty="0"/>
              <a:t> – Ruled that the National Bank proposed by Alexander Hamilton via the Necessary &amp; Proper clause was constitutional, thus supporting loose-interpretation of the constitution.</a:t>
            </a:r>
          </a:p>
          <a:p>
            <a:pPr marL="514350" indent="-514350">
              <a:buFont typeface="+mj-lt"/>
              <a:buAutoNum type="arabicPeriod"/>
            </a:pPr>
            <a:r>
              <a:rPr lang="en-US" u="sng" dirty="0"/>
              <a:t>Gibbons vs. Ogden (1824)</a:t>
            </a:r>
            <a:r>
              <a:rPr lang="en-US" dirty="0"/>
              <a:t> – Expanded the power of Congresses Interstate Commerce power by declaring that the water travel was “intercourse”, thus within the jurisdiction of congress to regulate.</a:t>
            </a:r>
          </a:p>
          <a:p>
            <a:pPr marL="514350" indent="-514350">
              <a:buFont typeface="+mj-lt"/>
              <a:buAutoNum type="arabicPeriod"/>
            </a:pPr>
            <a:r>
              <a:rPr lang="en-US" u="sng" dirty="0"/>
              <a:t>Worchester vs. Georgia (1835) </a:t>
            </a:r>
            <a:r>
              <a:rPr lang="en-US" dirty="0"/>
              <a:t>– Declared that Native American tribes had domestic sovereign autonomy from state jurisdiction on </a:t>
            </a:r>
            <a:r>
              <a:rPr lang="en-US"/>
              <a:t>tribal lands.</a:t>
            </a: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81462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Marshall</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800" y="129540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229100"/>
            <a:ext cx="3352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23" y="1569243"/>
            <a:ext cx="3493720"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267200"/>
            <a:ext cx="3295650" cy="247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5054" y="1908571"/>
            <a:ext cx="2203195" cy="163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4699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of 1812</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21267"/>
            <a:ext cx="6915150" cy="524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0012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of 1812 </a:t>
            </a:r>
          </a:p>
        </p:txBody>
      </p:sp>
      <p:sp>
        <p:nvSpPr>
          <p:cNvPr id="3" name="Content Placeholder 2"/>
          <p:cNvSpPr>
            <a:spLocks noGrp="1"/>
          </p:cNvSpPr>
          <p:nvPr>
            <p:ph idx="1"/>
          </p:nvPr>
        </p:nvSpPr>
        <p:spPr/>
        <p:txBody>
          <a:bodyPr/>
          <a:lstStyle/>
          <a:p>
            <a:pPr marL="0" indent="0">
              <a:buNone/>
            </a:pPr>
            <a:r>
              <a:rPr lang="en-US" dirty="0"/>
              <a:t>The War of 1812 was the first declared war under the US Constitution.</a:t>
            </a:r>
          </a:p>
          <a:p>
            <a:r>
              <a:rPr lang="en-US" dirty="0"/>
              <a:t>The United States vs. Great Britain</a:t>
            </a:r>
          </a:p>
          <a:p>
            <a:r>
              <a:rPr lang="en-US" dirty="0"/>
              <a:t>The war is sometimes referred to as the “Second War of Independence.”</a:t>
            </a:r>
          </a:p>
          <a:p>
            <a:r>
              <a:rPr lang="en-US" dirty="0"/>
              <a:t>James Madison was president during the conflict.</a:t>
            </a:r>
          </a:p>
          <a:p>
            <a:r>
              <a:rPr lang="en-US" dirty="0"/>
              <a:t>War ended as a stalemate = tie</a:t>
            </a:r>
          </a:p>
        </p:txBody>
      </p:sp>
    </p:spTree>
    <p:extLst>
      <p:ext uri="{BB962C8B-B14F-4D97-AF65-F5344CB8AC3E}">
        <p14:creationId xmlns:p14="http://schemas.microsoft.com/office/powerpoint/2010/main" val="344996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of 1812</a:t>
            </a:r>
          </a:p>
        </p:txBody>
      </p:sp>
      <p:sp>
        <p:nvSpPr>
          <p:cNvPr id="3" name="Content Placeholder 2"/>
          <p:cNvSpPr>
            <a:spLocks noGrp="1"/>
          </p:cNvSpPr>
          <p:nvPr>
            <p:ph idx="1"/>
          </p:nvPr>
        </p:nvSpPr>
        <p:spPr/>
        <p:txBody>
          <a:bodyPr/>
          <a:lstStyle/>
          <a:p>
            <a:pPr marL="0" indent="0">
              <a:buNone/>
            </a:pPr>
            <a:r>
              <a:rPr lang="en-US" u="sng" dirty="0"/>
              <a:t>Causes</a:t>
            </a:r>
            <a:r>
              <a:rPr lang="en-US" dirty="0"/>
              <a:t> of the War of 1812</a:t>
            </a:r>
          </a:p>
          <a:p>
            <a:pPr marL="0" indent="0">
              <a:buNone/>
            </a:pPr>
            <a:r>
              <a:rPr lang="en-US" dirty="0"/>
              <a:t>Impressment of sailors on the high seas.</a:t>
            </a:r>
          </a:p>
          <a:p>
            <a:r>
              <a:rPr lang="en-US" dirty="0"/>
              <a:t>Impressment = forced service of sailors into the British Navy.</a:t>
            </a:r>
          </a:p>
          <a:p>
            <a:pPr marL="0" indent="0">
              <a:buNone/>
            </a:pPr>
            <a:r>
              <a:rPr lang="en-US" dirty="0"/>
              <a:t>Unresolved issues pertaining to the Treaty of Paris (1783) </a:t>
            </a:r>
          </a:p>
          <a:p>
            <a:r>
              <a:rPr lang="en-US" dirty="0"/>
              <a:t>British forts remained in the American Northwest from the American Revolution.</a:t>
            </a:r>
          </a:p>
        </p:txBody>
      </p:sp>
    </p:spTree>
    <p:extLst>
      <p:ext uri="{BB962C8B-B14F-4D97-AF65-F5344CB8AC3E}">
        <p14:creationId xmlns:p14="http://schemas.microsoft.com/office/powerpoint/2010/main" val="1868903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of 1812</a:t>
            </a: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718" y="2139500"/>
            <a:ext cx="4042682" cy="421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73" y="3657600"/>
            <a:ext cx="2644548" cy="274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73" y="2268990"/>
            <a:ext cx="277177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15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of 1812</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The War of 1812 has many battles</a:t>
            </a:r>
          </a:p>
          <a:p>
            <a:r>
              <a:rPr lang="en-US" dirty="0"/>
              <a:t>The United States invaded Canada, which failed in its aims.</a:t>
            </a:r>
          </a:p>
          <a:p>
            <a:r>
              <a:rPr lang="en-US" dirty="0"/>
              <a:t>Washington D.C. was sacked and the White House and Capitol buildings were burned.</a:t>
            </a:r>
          </a:p>
          <a:p>
            <a:r>
              <a:rPr lang="en-US" dirty="0"/>
              <a:t>Battles of Lake Erie and Tippecanoe</a:t>
            </a:r>
          </a:p>
          <a:p>
            <a:r>
              <a:rPr lang="en-US" dirty="0"/>
              <a:t>Defense of Fort McHenry (1814)</a:t>
            </a:r>
          </a:p>
          <a:p>
            <a:pPr lvl="1">
              <a:buFont typeface="Wingdings" pitchFamily="2" charset="2"/>
              <a:buChar char="Ø"/>
            </a:pPr>
            <a:r>
              <a:rPr lang="en-US" dirty="0"/>
              <a:t>The Star Spangled Banner was written by Francis Scott Key to commemorate the event.</a:t>
            </a:r>
          </a:p>
          <a:p>
            <a:r>
              <a:rPr lang="en-US" dirty="0"/>
              <a:t>Battle of New Orleans (1814)</a:t>
            </a:r>
          </a:p>
          <a:p>
            <a:pPr lvl="1">
              <a:buFont typeface="Wingdings" pitchFamily="2" charset="2"/>
              <a:buChar char="Ø"/>
            </a:pPr>
            <a:r>
              <a:rPr lang="en-US" dirty="0"/>
              <a:t>General Andrew Jackson becomes a national hero in routing British forces.</a:t>
            </a:r>
          </a:p>
        </p:txBody>
      </p:sp>
    </p:spTree>
    <p:extLst>
      <p:ext uri="{BB962C8B-B14F-4D97-AF65-F5344CB8AC3E}">
        <p14:creationId xmlns:p14="http://schemas.microsoft.com/office/powerpoint/2010/main" val="2675701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of 1812</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6600" y="2819400"/>
            <a:ext cx="2595675" cy="164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614217"/>
            <a:ext cx="28479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777" y="4572000"/>
            <a:ext cx="351692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6863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6863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614217"/>
            <a:ext cx="2933699" cy="164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9752" y="1614217"/>
            <a:ext cx="1458523" cy="114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805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of 1812</a:t>
            </a:r>
          </a:p>
        </p:txBody>
      </p:sp>
      <p:sp>
        <p:nvSpPr>
          <p:cNvPr id="3" name="Content Placeholder 2"/>
          <p:cNvSpPr>
            <a:spLocks noGrp="1"/>
          </p:cNvSpPr>
          <p:nvPr>
            <p:ph idx="1"/>
          </p:nvPr>
        </p:nvSpPr>
        <p:spPr/>
        <p:txBody>
          <a:bodyPr/>
          <a:lstStyle/>
          <a:p>
            <a:pPr marL="0" indent="0">
              <a:buNone/>
            </a:pPr>
            <a:r>
              <a:rPr lang="en-US" dirty="0"/>
              <a:t>The Star Spangled Banner is born from the battle of Ft. McHenry.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657" y="2141232"/>
            <a:ext cx="324802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2895600"/>
            <a:ext cx="4981575" cy="324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134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republic</a:t>
            </a:r>
          </a:p>
        </p:txBody>
      </p:sp>
      <p:sp>
        <p:nvSpPr>
          <p:cNvPr id="3" name="Content Placeholder 2"/>
          <p:cNvSpPr>
            <a:spLocks noGrp="1"/>
          </p:cNvSpPr>
          <p:nvPr>
            <p:ph idx="1"/>
          </p:nvPr>
        </p:nvSpPr>
        <p:spPr/>
        <p:txBody>
          <a:bodyPr/>
          <a:lstStyle/>
          <a:p>
            <a:pPr marL="0" indent="0">
              <a:buNone/>
            </a:pPr>
            <a:r>
              <a:rPr lang="en-US" dirty="0"/>
              <a:t>On March 4, 1789 the Constitution went into effect as newly elected congressmen convened in the new nation’s capital New York City. </a:t>
            </a:r>
          </a:p>
          <a:p>
            <a:r>
              <a:rPr lang="en-US" dirty="0"/>
              <a:t>On April 30, 1789 George Washington was inaugurated as the first President of the United States.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343400"/>
            <a:ext cx="3019425" cy="237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343400"/>
            <a:ext cx="1513915" cy="228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257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of 1812</a:t>
            </a:r>
          </a:p>
        </p:txBody>
      </p:sp>
      <p:sp>
        <p:nvSpPr>
          <p:cNvPr id="3" name="Content Placeholder 2"/>
          <p:cNvSpPr>
            <a:spLocks noGrp="1"/>
          </p:cNvSpPr>
          <p:nvPr>
            <p:ph idx="1"/>
          </p:nvPr>
        </p:nvSpPr>
        <p:spPr/>
        <p:txBody>
          <a:bodyPr>
            <a:normAutofit fontScale="85000" lnSpcReduction="10000"/>
          </a:bodyPr>
          <a:lstStyle/>
          <a:p>
            <a:pPr marL="0" indent="0">
              <a:buNone/>
            </a:pPr>
            <a:r>
              <a:rPr lang="en-US" u="sng" dirty="0"/>
              <a:t>Results</a:t>
            </a:r>
          </a:p>
          <a:p>
            <a:pPr marL="0" indent="0">
              <a:buNone/>
            </a:pPr>
            <a:r>
              <a:rPr lang="en-US" dirty="0"/>
              <a:t>The War of 1812 officially came to an end with the Treaty of Ghent (1814)</a:t>
            </a:r>
          </a:p>
          <a:p>
            <a:r>
              <a:rPr lang="en-US" dirty="0"/>
              <a:t>Ghent is located in Belgium</a:t>
            </a:r>
          </a:p>
          <a:p>
            <a:r>
              <a:rPr lang="en-US" dirty="0"/>
              <a:t>Impressment of sailors was banned</a:t>
            </a:r>
          </a:p>
          <a:p>
            <a:r>
              <a:rPr lang="en-US" dirty="0"/>
              <a:t>British forts in the American Northwest were removed</a:t>
            </a:r>
          </a:p>
          <a:p>
            <a:r>
              <a:rPr lang="en-US" dirty="0"/>
              <a:t>British reparations were resolved for the American Revolution</a:t>
            </a:r>
          </a:p>
          <a:p>
            <a:r>
              <a:rPr lang="en-US" dirty="0"/>
              <a:t>Americans gained a nationalistic spirit for holding their own against England without any European assistance.</a:t>
            </a:r>
          </a:p>
        </p:txBody>
      </p:sp>
    </p:spTree>
    <p:extLst>
      <p:ext uri="{BB962C8B-B14F-4D97-AF65-F5344CB8AC3E}">
        <p14:creationId xmlns:p14="http://schemas.microsoft.com/office/powerpoint/2010/main" val="350529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Era of Good Feelings</a:t>
            </a:r>
          </a:p>
        </p:txBody>
      </p:sp>
      <p:sp>
        <p:nvSpPr>
          <p:cNvPr id="3" name="Content Placeholder 2"/>
          <p:cNvSpPr>
            <a:spLocks noGrp="1"/>
          </p:cNvSpPr>
          <p:nvPr>
            <p:ph idx="1"/>
          </p:nvPr>
        </p:nvSpPr>
        <p:spPr>
          <a:xfrm>
            <a:off x="457200" y="1219200"/>
            <a:ext cx="8229600" cy="5562600"/>
          </a:xfrm>
        </p:spPr>
        <p:txBody>
          <a:bodyPr>
            <a:normAutofit fontScale="85000" lnSpcReduction="10000"/>
          </a:bodyPr>
          <a:lstStyle/>
          <a:p>
            <a:pPr marL="0" indent="0">
              <a:buNone/>
            </a:pPr>
            <a:r>
              <a:rPr lang="en-US" dirty="0"/>
              <a:t>As the War of 1812 came to an end, a renewed spirit of nationalism and unity swept the nation, as Americans sought to concentrate on domestic affairs.</a:t>
            </a:r>
          </a:p>
          <a:p>
            <a:r>
              <a:rPr lang="en-US" dirty="0"/>
              <a:t>The Federalists and Democratic-Republicans vanished</a:t>
            </a:r>
          </a:p>
          <a:p>
            <a:r>
              <a:rPr lang="en-US" dirty="0"/>
              <a:t>Congress proposed the American System, which was the development of canals, roads, and bridges to connect the country’s infrastructure.</a:t>
            </a:r>
          </a:p>
          <a:p>
            <a:pPr lvl="1"/>
            <a:r>
              <a:rPr lang="en-US" dirty="0"/>
              <a:t>Erie Canal (1825) – Man made canal connecting the Hudson River to Lake Erie (</a:t>
            </a:r>
            <a:r>
              <a:rPr lang="en-US"/>
              <a:t>Great Lakes</a:t>
            </a:r>
            <a:r>
              <a:rPr lang="en-US" dirty="0"/>
              <a:t>)</a:t>
            </a:r>
          </a:p>
          <a:p>
            <a:r>
              <a:rPr lang="en-US" dirty="0"/>
              <a:t>The Second National Bank was created for a 20 year charter.</a:t>
            </a:r>
          </a:p>
          <a:p>
            <a:r>
              <a:rPr lang="en-US" dirty="0"/>
              <a:t>The United States bought Florida from Spain for $5 million.</a:t>
            </a:r>
          </a:p>
        </p:txBody>
      </p:sp>
    </p:spTree>
    <p:extLst>
      <p:ext uri="{BB962C8B-B14F-4D97-AF65-F5344CB8AC3E}">
        <p14:creationId xmlns:p14="http://schemas.microsoft.com/office/powerpoint/2010/main" val="680818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Monroe Administration (1817-1825)</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a:t>The last of the Virginia Dynasty presidents whose foreign policy contributions greatly added to American power. He is considered by most historians as a “Near Great” president.</a:t>
            </a:r>
          </a:p>
          <a:p>
            <a:pPr marL="0" indent="0">
              <a:buNone/>
            </a:pPr>
            <a:endParaRPr lang="en-US" dirty="0"/>
          </a:p>
          <a:p>
            <a:pPr marL="0" indent="0">
              <a:buNone/>
            </a:pPr>
            <a:r>
              <a:rPr lang="en-US" dirty="0"/>
              <a:t>Foreign Policies:</a:t>
            </a:r>
          </a:p>
          <a:p>
            <a:pPr marL="514350" indent="-514350">
              <a:buFont typeface="+mj-lt"/>
              <a:buAutoNum type="arabicPeriod"/>
            </a:pPr>
            <a:r>
              <a:rPr lang="en-US" dirty="0"/>
              <a:t>Adams-</a:t>
            </a:r>
            <a:r>
              <a:rPr lang="en-US" dirty="0" err="1"/>
              <a:t>Onis</a:t>
            </a:r>
            <a:r>
              <a:rPr lang="en-US" dirty="0"/>
              <a:t> Treaty (1819) – Purchased Florida from Spain for $5 million.</a:t>
            </a:r>
          </a:p>
          <a:p>
            <a:pPr marL="514350" indent="-514350">
              <a:buFont typeface="+mj-lt"/>
              <a:buAutoNum type="arabicPeriod"/>
            </a:pPr>
            <a:r>
              <a:rPr lang="en-US" dirty="0"/>
              <a:t>Monroe Doctrine (1823) – A policy designed to assist newly independent Latin American nations by informing European nations that the “Americas” are not to be colonized and that any attempt to do so interferes with United States’ “sphere of influence” that would result in American military action.</a:t>
            </a:r>
          </a:p>
          <a:p>
            <a:pPr lvl="2">
              <a:buFont typeface="Wingdings" pitchFamily="2" charset="2"/>
              <a:buChar char="Ø"/>
            </a:pPr>
            <a:r>
              <a:rPr lang="en-US" dirty="0"/>
              <a:t>Monroe Doctrine = Latin America = Western Hemisphere</a:t>
            </a:r>
          </a:p>
          <a:p>
            <a:pPr lvl="2">
              <a:buFont typeface="Wingdings" pitchFamily="2" charset="2"/>
              <a:buChar char="Ø"/>
            </a:pPr>
            <a:r>
              <a:rPr lang="en-US" dirty="0"/>
              <a:t>Still considered legal foreign policy today.</a:t>
            </a:r>
          </a:p>
          <a:p>
            <a:pPr marL="914400" lvl="2"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20000" y="5105400"/>
            <a:ext cx="1296543"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461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Monroe Doctrine (1823)</a:t>
            </a:r>
          </a:p>
        </p:txBody>
      </p:sp>
      <p:sp>
        <p:nvSpPr>
          <p:cNvPr id="3" name="Content Placeholder 2"/>
          <p:cNvSpPr>
            <a:spLocks noGrp="1"/>
          </p:cNvSpPr>
          <p:nvPr>
            <p:ph idx="1"/>
          </p:nvPr>
        </p:nvSpPr>
        <p:spPr/>
        <p:txBody>
          <a:bodyPr/>
          <a:lstStyle/>
          <a:p>
            <a:pPr marL="0" indent="0">
              <a:buNone/>
            </a:pP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0"/>
            <a:ext cx="28575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782131"/>
            <a:ext cx="3810000" cy="285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475388"/>
            <a:ext cx="1956852" cy="2166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447799"/>
            <a:ext cx="3831771" cy="218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09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 of 1824</a:t>
            </a:r>
          </a:p>
        </p:txBody>
      </p:sp>
      <p:sp>
        <p:nvSpPr>
          <p:cNvPr id="3" name="Content Placeholder 2"/>
          <p:cNvSpPr>
            <a:spLocks noGrp="1"/>
          </p:cNvSpPr>
          <p:nvPr>
            <p:ph idx="1"/>
          </p:nvPr>
        </p:nvSpPr>
        <p:spPr/>
        <p:txBody>
          <a:bodyPr>
            <a:normAutofit fontScale="55000" lnSpcReduction="20000"/>
          </a:bodyPr>
          <a:lstStyle/>
          <a:p>
            <a:pPr marL="0" indent="0">
              <a:buNone/>
            </a:pPr>
            <a:r>
              <a:rPr lang="en-US" dirty="0"/>
              <a:t>The Era of Good Feelings ended with the Election of 1824. This election became known as the corrupt bargain of 1824.</a:t>
            </a:r>
          </a:p>
          <a:p>
            <a:pPr marL="0" indent="0">
              <a:buNone/>
            </a:pPr>
            <a:r>
              <a:rPr lang="en-US" dirty="0"/>
              <a:t>4 candidates ran for president:</a:t>
            </a:r>
          </a:p>
          <a:p>
            <a:pPr marL="514350" indent="-514350">
              <a:buFont typeface="+mj-lt"/>
              <a:buAutoNum type="arabicPeriod"/>
            </a:pPr>
            <a:r>
              <a:rPr lang="en-US" dirty="0"/>
              <a:t>Andrew Jackson (TN) - General</a:t>
            </a:r>
          </a:p>
          <a:p>
            <a:pPr marL="514350" indent="-514350">
              <a:buFont typeface="+mj-lt"/>
              <a:buAutoNum type="arabicPeriod"/>
            </a:pPr>
            <a:r>
              <a:rPr lang="en-US" dirty="0"/>
              <a:t>John Q. Adams (MA) – Secretary of State</a:t>
            </a:r>
          </a:p>
          <a:p>
            <a:pPr marL="514350" indent="-514350">
              <a:buFont typeface="+mj-lt"/>
              <a:buAutoNum type="arabicPeriod"/>
            </a:pPr>
            <a:r>
              <a:rPr lang="en-US" dirty="0"/>
              <a:t>William Crawford (GA) – Secretary of Treasury</a:t>
            </a:r>
          </a:p>
          <a:p>
            <a:pPr marL="514350" indent="-514350">
              <a:buFont typeface="+mj-lt"/>
              <a:buAutoNum type="arabicPeriod"/>
            </a:pPr>
            <a:r>
              <a:rPr lang="en-US" dirty="0"/>
              <a:t>Henry Clay (KY) – Speaker of the House</a:t>
            </a:r>
          </a:p>
          <a:p>
            <a:pPr marL="0" indent="0">
              <a:buNone/>
            </a:pPr>
            <a:endParaRPr lang="en-US" dirty="0"/>
          </a:p>
          <a:p>
            <a:pPr marL="0" indent="0">
              <a:buNone/>
            </a:pPr>
            <a:r>
              <a:rPr lang="en-US" dirty="0"/>
              <a:t>When the voting was finished, Andrew Jackson won a plurality of the Electoral College and the popular vote, but not a majority, thus the winner would be decided by House of Representatives from the top three vote recipients.</a:t>
            </a:r>
          </a:p>
          <a:p>
            <a:pPr marL="0" indent="0">
              <a:buNone/>
            </a:pPr>
            <a:endParaRPr lang="en-US" dirty="0"/>
          </a:p>
          <a:p>
            <a:pPr marL="0" indent="0">
              <a:buNone/>
            </a:pPr>
            <a:r>
              <a:rPr lang="en-US" dirty="0"/>
              <a:t>With Henry Clay dropping out of the race, he used his influence to get John Q. Adams selected as president of the United States. Upon becoming president, John Q. Adams nominated Henry Clay to be his new Secretary of State. Andrew Jackson cried foul and labeled the election…The Corrupt Bargain of 1824 and created a new party known as the Democrat Party to take back governance in the next election.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970314"/>
            <a:ext cx="2209800" cy="1662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861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Jackson Administration (1829-1837)</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True to his word, Andrew Jackson ran against President John Q. Adams in the election </a:t>
            </a:r>
            <a:r>
              <a:rPr lang="en-US"/>
              <a:t>of 1828 </a:t>
            </a:r>
            <a:r>
              <a:rPr lang="en-US" dirty="0"/>
              <a:t>and won. His new Democrat Party sought to represent the “common man” as he modeled himself after George Washington and Thomas Jefferson.</a:t>
            </a:r>
          </a:p>
          <a:p>
            <a:r>
              <a:rPr lang="en-US" dirty="0"/>
              <a:t>First president from a state elected outside the original 13 states. He resided from Tennessee.</a:t>
            </a:r>
          </a:p>
          <a:p>
            <a:r>
              <a:rPr lang="en-US" dirty="0"/>
              <a:t>Jackson’s presidency was a transformative one earning it the title “</a:t>
            </a:r>
            <a:r>
              <a:rPr lang="en-US" dirty="0" err="1"/>
              <a:t>Jacksonian</a:t>
            </a:r>
            <a:r>
              <a:rPr lang="en-US" dirty="0"/>
              <a:t> Democracy.”</a:t>
            </a:r>
          </a:p>
          <a:p>
            <a:endParaRPr lang="en-US" dirty="0"/>
          </a:p>
        </p:txBody>
      </p:sp>
    </p:spTree>
    <p:extLst>
      <p:ext uri="{BB962C8B-B14F-4D97-AF65-F5344CB8AC3E}">
        <p14:creationId xmlns:p14="http://schemas.microsoft.com/office/powerpoint/2010/main" val="257446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Jackson Administration (1829-1837)</a:t>
            </a:r>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71600"/>
            <a:ext cx="246697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84797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1792770"/>
            <a:ext cx="2254704" cy="326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337" y="4495800"/>
            <a:ext cx="28575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0862" y="5327196"/>
            <a:ext cx="28479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044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Jacksonian</a:t>
            </a:r>
            <a:r>
              <a:rPr lang="en-US" dirty="0"/>
              <a:t> Democracy</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President Andrew Jackson sought to represent the “little man” and proposed policies that would make him popular.</a:t>
            </a:r>
          </a:p>
          <a:p>
            <a:r>
              <a:rPr lang="en-US" dirty="0"/>
              <a:t>Universal White Male Suffrage = Poor whites became eligible to vote.</a:t>
            </a:r>
          </a:p>
          <a:p>
            <a:r>
              <a:rPr lang="en-US" dirty="0"/>
              <a:t>Spoils System = Patronage = government jobs became available for those that supported the Democrat Party.</a:t>
            </a:r>
          </a:p>
          <a:p>
            <a:r>
              <a:rPr lang="en-US" dirty="0"/>
              <a:t>Party Convention – A meeting of Democrats who nominate a candidate.</a:t>
            </a:r>
          </a:p>
          <a:p>
            <a:r>
              <a:rPr lang="en-US" dirty="0"/>
              <a:t>Renewal of the two party system:</a:t>
            </a:r>
          </a:p>
          <a:p>
            <a:pPr marL="514350" indent="-514350">
              <a:buFont typeface="+mj-lt"/>
              <a:buAutoNum type="arabicPeriod"/>
            </a:pPr>
            <a:r>
              <a:rPr lang="en-US" dirty="0"/>
              <a:t>Democrat Party = Party of slavery, farmers, poor white men and state-rights.</a:t>
            </a:r>
          </a:p>
          <a:p>
            <a:pPr marL="514350" indent="-514350">
              <a:buFont typeface="+mj-lt"/>
              <a:buAutoNum type="arabicPeriod"/>
            </a:pPr>
            <a:r>
              <a:rPr lang="en-US" dirty="0"/>
              <a:t>Whig Party = Party of business, stronger central authority, western farmers</a:t>
            </a:r>
          </a:p>
        </p:txBody>
      </p:sp>
    </p:spTree>
    <p:extLst>
      <p:ext uri="{BB962C8B-B14F-4D97-AF65-F5344CB8AC3E}">
        <p14:creationId xmlns:p14="http://schemas.microsoft.com/office/powerpoint/2010/main" val="3148045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Jacksonian</a:t>
            </a:r>
            <a:r>
              <a:rPr lang="en-US" dirty="0"/>
              <a:t> Democracy</a:t>
            </a:r>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461334"/>
            <a:ext cx="4005262" cy="267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55" y="4267199"/>
            <a:ext cx="3875604"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969" y="4219575"/>
            <a:ext cx="33147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133600"/>
            <a:ext cx="1600200" cy="157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756" y="2282790"/>
            <a:ext cx="1937802" cy="150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094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Jackson Administration (1829-1837)</a:t>
            </a:r>
          </a:p>
        </p:txBody>
      </p:sp>
      <p:sp>
        <p:nvSpPr>
          <p:cNvPr id="3" name="Content Placeholder 2"/>
          <p:cNvSpPr>
            <a:spLocks noGrp="1"/>
          </p:cNvSpPr>
          <p:nvPr>
            <p:ph idx="1"/>
          </p:nvPr>
        </p:nvSpPr>
        <p:spPr/>
        <p:txBody>
          <a:bodyPr>
            <a:normAutofit fontScale="62500" lnSpcReduction="20000"/>
          </a:bodyPr>
          <a:lstStyle/>
          <a:p>
            <a:pPr marL="0" indent="0">
              <a:buNone/>
            </a:pPr>
            <a:r>
              <a:rPr lang="en-US" dirty="0"/>
              <a:t>Andrew Jackson transformed the presidency and is often evaluated as a “Near Great” president.</a:t>
            </a:r>
          </a:p>
          <a:p>
            <a:r>
              <a:rPr lang="en-US" dirty="0"/>
              <a:t>He is only one of three presidents to have his vice president succeed him as a duly elected president.</a:t>
            </a:r>
          </a:p>
          <a:p>
            <a:pPr marL="0" indent="0">
              <a:buNone/>
            </a:pPr>
            <a:endParaRPr lang="en-US" dirty="0"/>
          </a:p>
          <a:p>
            <a:pPr marL="0" indent="0">
              <a:buNone/>
            </a:pPr>
            <a:r>
              <a:rPr lang="en-US" dirty="0"/>
              <a:t>Domestic Policies:</a:t>
            </a:r>
          </a:p>
          <a:p>
            <a:r>
              <a:rPr lang="en-US" dirty="0"/>
              <a:t>Vetoes the </a:t>
            </a:r>
            <a:r>
              <a:rPr lang="en-US" dirty="0" err="1"/>
              <a:t>rechartering</a:t>
            </a:r>
            <a:r>
              <a:rPr lang="en-US" dirty="0"/>
              <a:t> of the second National Bank.</a:t>
            </a:r>
          </a:p>
          <a:p>
            <a:pPr lvl="1">
              <a:buFont typeface="Wingdings" pitchFamily="2" charset="2"/>
              <a:buChar char="Ø"/>
            </a:pPr>
            <a:r>
              <a:rPr lang="en-US" dirty="0"/>
              <a:t>Establishes precedent of vetoing laws for political, not constitutional reasons.</a:t>
            </a:r>
          </a:p>
          <a:p>
            <a:r>
              <a:rPr lang="en-US" dirty="0"/>
              <a:t>Indian Removal Act (1830) – Signed the law and enforced the removal of 5 tribes from the American Southeast to west of the Mississippi.</a:t>
            </a:r>
          </a:p>
          <a:p>
            <a:pPr lvl="1">
              <a:buFont typeface="Wingdings" pitchFamily="2" charset="2"/>
              <a:buChar char="Ø"/>
            </a:pPr>
            <a:r>
              <a:rPr lang="en-US" dirty="0"/>
              <a:t>This led to the Trail of Tears that would force the westward migration of Native American tribes from the American southeast to west of the Mississippi River (Oklahoma).</a:t>
            </a:r>
          </a:p>
          <a:p>
            <a:r>
              <a:rPr lang="en-US" dirty="0"/>
              <a:t>Opposed the nullification attempts by Southern states of federal tariffs.</a:t>
            </a:r>
          </a:p>
          <a:p>
            <a:endParaRPr lang="en-US" dirty="0"/>
          </a:p>
          <a:p>
            <a:pPr marL="0" indent="0">
              <a:buNone/>
            </a:pPr>
            <a:endParaRPr lang="en-US" dirty="0"/>
          </a:p>
        </p:txBody>
      </p:sp>
    </p:spTree>
    <p:extLst>
      <p:ext uri="{BB962C8B-B14F-4D97-AF65-F5344CB8AC3E}">
        <p14:creationId xmlns:p14="http://schemas.microsoft.com/office/powerpoint/2010/main" val="3552567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republic</a:t>
            </a:r>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895600"/>
            <a:ext cx="2895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83533"/>
            <a:ext cx="1219200" cy="150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24600" y="3951514"/>
            <a:ext cx="2074779" cy="268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0565" y="3886200"/>
            <a:ext cx="2354548"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1818" y="1474735"/>
            <a:ext cx="1013295" cy="115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324600" y="1321198"/>
            <a:ext cx="1233544" cy="149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311183"/>
            <a:ext cx="1196737" cy="150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343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Trail of Tears</a:t>
            </a:r>
          </a:p>
        </p:txBody>
      </p:sp>
      <p:sp>
        <p:nvSpPr>
          <p:cNvPr id="3" name="Content Placeholder 2"/>
          <p:cNvSpPr>
            <a:spLocks noGrp="1"/>
          </p:cNvSpPr>
          <p:nvPr>
            <p:ph idx="1"/>
          </p:nvPr>
        </p:nvSpPr>
        <p:spPr/>
        <p:txBody>
          <a:bodyPr>
            <a:normAutofit fontScale="5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t>Cherokee</a:t>
            </a:r>
          </a:p>
          <a:p>
            <a:r>
              <a:rPr lang="en-US" dirty="0"/>
              <a:t>Creek</a:t>
            </a:r>
          </a:p>
          <a:p>
            <a:r>
              <a:rPr lang="en-US" dirty="0"/>
              <a:t>Choctaw</a:t>
            </a:r>
          </a:p>
          <a:p>
            <a:r>
              <a:rPr lang="en-US" dirty="0"/>
              <a:t>Chickasaw</a:t>
            </a:r>
          </a:p>
          <a:p>
            <a:r>
              <a:rPr lang="en-US" dirty="0"/>
              <a:t>Seminole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53938" y="1371600"/>
            <a:ext cx="6678232" cy="316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680857"/>
            <a:ext cx="2449286" cy="199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724400"/>
            <a:ext cx="204838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B356D3AA-0BFF-4DA1-A314-6ACC659A037A}"/>
              </a:ext>
            </a:extLst>
          </p:cNvPr>
          <p:cNvSpPr/>
          <p:nvPr/>
        </p:nvSpPr>
        <p:spPr>
          <a:xfrm>
            <a:off x="2353508" y="3244334"/>
            <a:ext cx="4436984" cy="369332"/>
          </a:xfrm>
          <a:prstGeom prst="rect">
            <a:avLst/>
          </a:prstGeom>
        </p:spPr>
        <p:txBody>
          <a:bodyPr wrap="none">
            <a:spAutoFit/>
          </a:bodyPr>
          <a:lstStyle/>
          <a:p>
            <a:r>
              <a:rPr lang="en-US" i="1" dirty="0">
                <a:solidFill>
                  <a:srgbClr val="4D4C4A"/>
                </a:solidFill>
                <a:latin typeface="starling"/>
              </a:rPr>
              <a:t>Westward the Course of Empire Takes its Way</a:t>
            </a:r>
            <a:endParaRPr lang="en-US" dirty="0"/>
          </a:p>
        </p:txBody>
      </p:sp>
      <p:sp>
        <p:nvSpPr>
          <p:cNvPr id="5" name="Rectangle 4">
            <a:extLst>
              <a:ext uri="{FF2B5EF4-FFF2-40B4-BE49-F238E27FC236}">
                <a16:creationId xmlns:a16="http://schemas.microsoft.com/office/drawing/2014/main" id="{A624C3F3-8F35-45D7-9D9F-15FC6C83088D}"/>
              </a:ext>
            </a:extLst>
          </p:cNvPr>
          <p:cNvSpPr/>
          <p:nvPr/>
        </p:nvSpPr>
        <p:spPr>
          <a:xfrm>
            <a:off x="2353508" y="3244334"/>
            <a:ext cx="4436984" cy="369332"/>
          </a:xfrm>
          <a:prstGeom prst="rect">
            <a:avLst/>
          </a:prstGeom>
        </p:spPr>
        <p:txBody>
          <a:bodyPr wrap="none">
            <a:spAutoFit/>
          </a:bodyPr>
          <a:lstStyle/>
          <a:p>
            <a:r>
              <a:rPr lang="en-US" i="1" dirty="0">
                <a:solidFill>
                  <a:srgbClr val="4D4C4A"/>
                </a:solidFill>
                <a:latin typeface="starling"/>
              </a:rPr>
              <a:t>Westward the Course of Empire Takes its Way</a:t>
            </a:r>
            <a:endParaRPr lang="en-US" dirty="0"/>
          </a:p>
        </p:txBody>
      </p:sp>
    </p:spTree>
    <p:extLst>
      <p:ext uri="{BB962C8B-B14F-4D97-AF65-F5344CB8AC3E}">
        <p14:creationId xmlns:p14="http://schemas.microsoft.com/office/powerpoint/2010/main" val="4005400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Manifest Destiny</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 United States expanded westward and in 59 years since Washington’s presidency broadened its borders from the Atlantic to the Pacific Oceans.</a:t>
            </a:r>
          </a:p>
          <a:p>
            <a:r>
              <a:rPr lang="en-US" dirty="0"/>
              <a:t>Manifest Destiny = westward expansion</a:t>
            </a:r>
          </a:p>
          <a:p>
            <a:r>
              <a:rPr lang="en-US" dirty="0"/>
              <a:t>“By Purchase, Treaty, Annexation, and War.”</a:t>
            </a:r>
          </a:p>
          <a:p>
            <a:endParaRPr lang="en-US" dirty="0"/>
          </a:p>
          <a:p>
            <a:pPr marL="0" indent="0">
              <a:buNone/>
            </a:pPr>
            <a:r>
              <a:rPr lang="en-US" dirty="0"/>
              <a:t>Manifest Destiny was the belief that it was America’s destiny through divine intervention to conquer the North American continent.</a:t>
            </a:r>
          </a:p>
        </p:txBody>
      </p:sp>
    </p:spTree>
    <p:extLst>
      <p:ext uri="{BB962C8B-B14F-4D97-AF65-F5344CB8AC3E}">
        <p14:creationId xmlns:p14="http://schemas.microsoft.com/office/powerpoint/2010/main" val="140684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Manifest Destiny (1803-1848)</a:t>
            </a:r>
          </a:p>
        </p:txBody>
      </p:sp>
      <p:sp>
        <p:nvSpPr>
          <p:cNvPr id="3" name="Content Placeholder 2"/>
          <p:cNvSpPr>
            <a:spLocks noGrp="1"/>
          </p:cNvSpPr>
          <p:nvPr>
            <p:ph idx="1"/>
          </p:nvPr>
        </p:nvSpPr>
        <p:spPr/>
        <p:txBody>
          <a:bodyPr/>
          <a:lstStyle/>
          <a:p>
            <a:pPr marL="0" indent="0">
              <a:buNone/>
            </a:pPr>
            <a:r>
              <a:rPr lang="en-US" dirty="0"/>
              <a:t>The growth of the United States came in a series sectional territorial annexations that gave rise to the present day continental country that we identify today.</a:t>
            </a:r>
          </a:p>
          <a:p>
            <a:r>
              <a:rPr lang="en-US" dirty="0"/>
              <a:t>Louisiana Purchase (1803)</a:t>
            </a:r>
          </a:p>
          <a:p>
            <a:r>
              <a:rPr lang="en-US" dirty="0"/>
              <a:t>Texas Annexation (1845)</a:t>
            </a:r>
          </a:p>
          <a:p>
            <a:r>
              <a:rPr lang="en-US" dirty="0"/>
              <a:t>Oregon Country (1846)</a:t>
            </a:r>
          </a:p>
          <a:p>
            <a:r>
              <a:rPr lang="en-US" dirty="0"/>
              <a:t>Mexican Cession (1848)</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100" y="3385457"/>
            <a:ext cx="3556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619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Manifest Destiny (1803-1848)</a:t>
            </a:r>
          </a:p>
        </p:txBody>
      </p:sp>
      <p:sp>
        <p:nvSpPr>
          <p:cNvPr id="3" name="Content Placeholder 2"/>
          <p:cNvSpPr>
            <a:spLocks noGrp="1"/>
          </p:cNvSpPr>
          <p:nvPr>
            <p:ph idx="1"/>
          </p:nvPr>
        </p:nvSpPr>
        <p:spPr/>
        <p:txBody>
          <a:bodyPr/>
          <a:lstStyle/>
          <a:p>
            <a:pPr marL="0" indent="0">
              <a:buNone/>
            </a:pPr>
            <a:r>
              <a:rPr lang="en-US" dirty="0"/>
              <a:t>Presidents Thomas Jefferson and James K. Polk would contribute the most in acquiring territory necessary to achieve manifest destiny.</a:t>
            </a:r>
          </a:p>
          <a:p>
            <a:r>
              <a:rPr lang="en-US" dirty="0"/>
              <a:t>Thomas Jefferson (1801-1809) (VA) (DR)</a:t>
            </a:r>
          </a:p>
          <a:p>
            <a:r>
              <a:rPr lang="en-US" dirty="0"/>
              <a:t>James K. Polk (1845-1849) (TN) (D)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918" y="4545803"/>
            <a:ext cx="1751900" cy="211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43000" y="4419598"/>
            <a:ext cx="1721827"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4672011"/>
            <a:ext cx="2198509"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994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Manifest Destiny (1803-1848)</a:t>
            </a:r>
          </a:p>
        </p:txBody>
      </p:sp>
      <p:pic>
        <p:nvPicPr>
          <p:cNvPr id="4" name="Content Placeholder 3">
            <a:extLst>
              <a:ext uri="{FF2B5EF4-FFF2-40B4-BE49-F238E27FC236}">
                <a16:creationId xmlns:a16="http://schemas.microsoft.com/office/drawing/2014/main" id="{CDC14118-2656-4E39-809D-7902095CE470}"/>
              </a:ext>
            </a:extLst>
          </p:cNvPr>
          <p:cNvPicPr>
            <a:picLocks noGrp="1" noChangeAspect="1"/>
          </p:cNvPicPr>
          <p:nvPr>
            <p:ph idx="1"/>
          </p:nvPr>
        </p:nvPicPr>
        <p:blipFill>
          <a:blip r:embed="rId2"/>
          <a:stretch>
            <a:fillRect/>
          </a:stretch>
        </p:blipFill>
        <p:spPr>
          <a:xfrm>
            <a:off x="762000" y="1219200"/>
            <a:ext cx="7403105" cy="5488169"/>
          </a:xfrm>
          <a:prstGeom prst="rect">
            <a:avLst/>
          </a:prstGeom>
        </p:spPr>
      </p:pic>
    </p:spTree>
    <p:extLst>
      <p:ext uri="{BB962C8B-B14F-4D97-AF65-F5344CB8AC3E}">
        <p14:creationId xmlns:p14="http://schemas.microsoft.com/office/powerpoint/2010/main" val="1916239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Manifest Destiny (1803-1848)</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654" y="1676400"/>
            <a:ext cx="825292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4434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7F92F-830A-4319-8C0C-531FA5EF2E64}"/>
              </a:ext>
            </a:extLst>
          </p:cNvPr>
          <p:cNvSpPr>
            <a:spLocks noGrp="1"/>
          </p:cNvSpPr>
          <p:nvPr>
            <p:ph type="title"/>
          </p:nvPr>
        </p:nvSpPr>
        <p:spPr/>
        <p:txBody>
          <a:bodyPr>
            <a:normAutofit fontScale="90000"/>
          </a:bodyPr>
          <a:lstStyle/>
          <a:p>
            <a:r>
              <a:rPr lang="en-US" dirty="0"/>
              <a:t>Fredrick Jackson Turner:</a:t>
            </a:r>
            <a:br>
              <a:rPr lang="en-US" dirty="0"/>
            </a:br>
            <a:r>
              <a:rPr lang="en-US" sz="2800" b="1" u="sng" dirty="0"/>
              <a:t>The Significance of the Frontier in American Society</a:t>
            </a:r>
          </a:p>
        </p:txBody>
      </p:sp>
      <p:sp>
        <p:nvSpPr>
          <p:cNvPr id="3" name="Content Placeholder 2">
            <a:extLst>
              <a:ext uri="{FF2B5EF4-FFF2-40B4-BE49-F238E27FC236}">
                <a16:creationId xmlns:a16="http://schemas.microsoft.com/office/drawing/2014/main" id="{DD00745C-9A64-411C-9DC9-28E4BB21D365}"/>
              </a:ext>
            </a:extLst>
          </p:cNvPr>
          <p:cNvSpPr>
            <a:spLocks noGrp="1"/>
          </p:cNvSpPr>
          <p:nvPr>
            <p:ph idx="1"/>
          </p:nvPr>
        </p:nvSpPr>
        <p:spPr/>
        <p:txBody>
          <a:bodyPr/>
          <a:lstStyle/>
          <a:p>
            <a:pPr marL="0" indent="0">
              <a:buNone/>
            </a:pPr>
            <a:r>
              <a:rPr lang="en-US" sz="2800" dirty="0"/>
              <a:t>“…Thus American development has exhibited not merely advance along a single line, but a return to primitive conditions on a continually advancing </a:t>
            </a:r>
            <a:r>
              <a:rPr lang="en-US" sz="2800" b="1" i="1" dirty="0"/>
              <a:t>frontier</a:t>
            </a:r>
            <a:r>
              <a:rPr lang="en-US" sz="2800" dirty="0"/>
              <a:t> line, and a new development for that area. </a:t>
            </a:r>
            <a:r>
              <a:rPr lang="en-US" sz="2800" b="1" i="1" dirty="0"/>
              <a:t>American social development has been continually beginning governing again on the frontier</a:t>
            </a:r>
            <a:r>
              <a:rPr lang="en-US" sz="2800" dirty="0"/>
              <a:t>. This perennial rebirth, this fluidity of American life, </a:t>
            </a:r>
            <a:r>
              <a:rPr lang="en-US" sz="2800" b="1" i="1" dirty="0"/>
              <a:t>this expansion westward with its new opportunities</a:t>
            </a:r>
            <a:r>
              <a:rPr lang="en-US" sz="2800" dirty="0"/>
              <a:t>, its continuous touch with the simplicity of primitive society, furnish the forces </a:t>
            </a:r>
            <a:r>
              <a:rPr lang="en-US" sz="2800" b="1" i="1" dirty="0"/>
              <a:t>dominating American character</a:t>
            </a:r>
            <a:r>
              <a:rPr lang="en-US" sz="2800" dirty="0"/>
              <a:t>.” (1893)</a:t>
            </a:r>
          </a:p>
        </p:txBody>
      </p:sp>
    </p:spTree>
    <p:extLst>
      <p:ext uri="{BB962C8B-B14F-4D97-AF65-F5344CB8AC3E}">
        <p14:creationId xmlns:p14="http://schemas.microsoft.com/office/powerpoint/2010/main" val="1686350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Manifest Destiny (1803-1848)</a:t>
            </a:r>
          </a:p>
        </p:txBody>
      </p:sp>
      <p:sp>
        <p:nvSpPr>
          <p:cNvPr id="3" name="Content Placeholder 2"/>
          <p:cNvSpPr>
            <a:spLocks noGrp="1"/>
          </p:cNvSpPr>
          <p:nvPr>
            <p:ph idx="1"/>
          </p:nvPr>
        </p:nvSpPr>
        <p:spPr/>
        <p:txBody>
          <a:bodyPr/>
          <a:lstStyle/>
          <a:p>
            <a:pPr marL="0" indent="0">
              <a:buNone/>
            </a:pPr>
            <a:r>
              <a:rPr lang="en-US" dirty="0"/>
              <a:t>Louisiana Purchase (1803)</a:t>
            </a:r>
          </a:p>
          <a:p>
            <a:pPr marL="0" indent="0">
              <a:buNone/>
            </a:pPr>
            <a:r>
              <a:rPr lang="en-US" dirty="0"/>
              <a:t>President Jefferson bought land from </a:t>
            </a:r>
            <a:r>
              <a:rPr lang="en-US"/>
              <a:t>France that </a:t>
            </a:r>
            <a:r>
              <a:rPr lang="en-US" dirty="0"/>
              <a:t>would double the size of the United States.</a:t>
            </a:r>
          </a:p>
          <a:p>
            <a:r>
              <a:rPr lang="en-US" dirty="0"/>
              <a:t>The Lewis &amp; Clark expedition would explore and map the unknown region.</a:t>
            </a:r>
          </a:p>
          <a:p>
            <a:r>
              <a:rPr lang="en-US" dirty="0"/>
              <a:t>St. Louis would mark the gateway to the west.</a:t>
            </a:r>
          </a:p>
        </p:txBody>
      </p:sp>
      <p:pic>
        <p:nvPicPr>
          <p:cNvPr id="4" name="Picture 3">
            <a:extLst>
              <a:ext uri="{FF2B5EF4-FFF2-40B4-BE49-F238E27FC236}">
                <a16:creationId xmlns:a16="http://schemas.microsoft.com/office/drawing/2014/main" id="{A1DEAFBA-0B13-40B8-8367-36D3EE4A01C7}"/>
              </a:ext>
            </a:extLst>
          </p:cNvPr>
          <p:cNvPicPr>
            <a:picLocks noChangeAspect="1"/>
          </p:cNvPicPr>
          <p:nvPr/>
        </p:nvPicPr>
        <p:blipFill>
          <a:blip r:embed="rId2"/>
          <a:stretch>
            <a:fillRect/>
          </a:stretch>
        </p:blipFill>
        <p:spPr>
          <a:xfrm>
            <a:off x="2971800" y="5029200"/>
            <a:ext cx="2609850" cy="1752600"/>
          </a:xfrm>
          <a:prstGeom prst="rect">
            <a:avLst/>
          </a:prstGeom>
        </p:spPr>
      </p:pic>
    </p:spTree>
    <p:extLst>
      <p:ext uri="{BB962C8B-B14F-4D97-AF65-F5344CB8AC3E}">
        <p14:creationId xmlns:p14="http://schemas.microsoft.com/office/powerpoint/2010/main" val="4192776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Manifest Destiny (1803-1848)</a:t>
            </a:r>
          </a:p>
        </p:txBody>
      </p:sp>
      <p:sp>
        <p:nvSpPr>
          <p:cNvPr id="3" name="Content Placeholder 2"/>
          <p:cNvSpPr>
            <a:spLocks noGrp="1"/>
          </p:cNvSpPr>
          <p:nvPr>
            <p:ph idx="1"/>
          </p:nvPr>
        </p:nvSpPr>
        <p:spPr>
          <a:xfrm>
            <a:off x="457200" y="1295400"/>
            <a:ext cx="8229600" cy="5410200"/>
          </a:xfrm>
        </p:spPr>
        <p:txBody>
          <a:bodyPr>
            <a:normAutofit lnSpcReduction="10000"/>
          </a:bodyPr>
          <a:lstStyle/>
          <a:p>
            <a:pPr marL="0" indent="0">
              <a:buNone/>
            </a:pPr>
            <a:r>
              <a:rPr lang="en-US" dirty="0"/>
              <a:t>Texas Annexation (1845)</a:t>
            </a:r>
          </a:p>
          <a:p>
            <a:pPr marL="0" indent="0">
              <a:buNone/>
            </a:pPr>
            <a:r>
              <a:rPr lang="en-US" dirty="0"/>
              <a:t>In 1845, the United States annexed the independent country of Texas making it the largest state at that time. </a:t>
            </a:r>
          </a:p>
          <a:p>
            <a:r>
              <a:rPr lang="en-US" dirty="0"/>
              <a:t>Texas was an independent country from 1836-1845).</a:t>
            </a:r>
          </a:p>
          <a:p>
            <a:r>
              <a:rPr lang="en-US" dirty="0"/>
              <a:t>Mexico objected claiming it was theirs.</a:t>
            </a:r>
          </a:p>
          <a:p>
            <a:r>
              <a:rPr lang="en-US" dirty="0"/>
              <a:t>Texas became a slave state.</a:t>
            </a:r>
          </a:p>
          <a:p>
            <a:r>
              <a:rPr lang="en-US" dirty="0"/>
              <a:t>Texas is known as the “Lone Star State.”</a:t>
            </a:r>
          </a:p>
          <a:p>
            <a:r>
              <a:rPr lang="en-US" dirty="0"/>
              <a:t>President Polk pushed Congress for approval.</a:t>
            </a:r>
          </a:p>
          <a:p>
            <a:pPr marL="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5310" y="4000500"/>
            <a:ext cx="1470772"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88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Texas Annexation (1845)</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38943"/>
            <a:ext cx="28575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0"/>
            <a:ext cx="5715000"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0"/>
            <a:ext cx="27051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857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republic</a:t>
            </a:r>
          </a:p>
        </p:txBody>
      </p:sp>
      <p:sp>
        <p:nvSpPr>
          <p:cNvPr id="3" name="Content Placeholder 2"/>
          <p:cNvSpPr>
            <a:spLocks noGrp="1"/>
          </p:cNvSpPr>
          <p:nvPr>
            <p:ph idx="1"/>
          </p:nvPr>
        </p:nvSpPr>
        <p:spPr/>
        <p:txBody>
          <a:bodyPr>
            <a:normAutofit lnSpcReduction="10000"/>
          </a:bodyPr>
          <a:lstStyle/>
          <a:p>
            <a:pPr marL="0" indent="0">
              <a:buNone/>
            </a:pPr>
            <a:r>
              <a:rPr lang="en-US" dirty="0"/>
              <a:t>Virginia Dynasty – 4 of the first 6 presidents came from the state of Virginia.</a:t>
            </a:r>
          </a:p>
          <a:p>
            <a:pPr marL="514350" indent="-514350">
              <a:buFont typeface="+mj-lt"/>
              <a:buAutoNum type="arabicPeriod"/>
            </a:pPr>
            <a:r>
              <a:rPr lang="en-US" dirty="0"/>
              <a:t>George Washington (1789-1797) (</a:t>
            </a:r>
            <a:r>
              <a:rPr lang="en-US" dirty="0" err="1"/>
              <a:t>Va</a:t>
            </a:r>
            <a:r>
              <a:rPr lang="en-US" dirty="0"/>
              <a:t>)</a:t>
            </a:r>
          </a:p>
          <a:p>
            <a:pPr marL="514350" indent="-514350">
              <a:buFont typeface="+mj-lt"/>
              <a:buAutoNum type="arabicPeriod"/>
            </a:pPr>
            <a:r>
              <a:rPr lang="en-US" dirty="0"/>
              <a:t>John Adams (1797-1801) (Ma) (F)</a:t>
            </a:r>
          </a:p>
          <a:p>
            <a:pPr marL="514350" indent="-514350">
              <a:buFont typeface="+mj-lt"/>
              <a:buAutoNum type="arabicPeriod"/>
            </a:pPr>
            <a:r>
              <a:rPr lang="en-US" dirty="0"/>
              <a:t>Thomas Jefferson (1801-1809) (</a:t>
            </a:r>
            <a:r>
              <a:rPr lang="en-US" dirty="0" err="1"/>
              <a:t>Va</a:t>
            </a:r>
            <a:r>
              <a:rPr lang="en-US" dirty="0"/>
              <a:t>) (DR)</a:t>
            </a:r>
          </a:p>
          <a:p>
            <a:pPr marL="514350" indent="-514350">
              <a:buFont typeface="+mj-lt"/>
              <a:buAutoNum type="arabicPeriod"/>
            </a:pPr>
            <a:r>
              <a:rPr lang="en-US" dirty="0"/>
              <a:t>James Madison (1809-1817) (</a:t>
            </a:r>
            <a:r>
              <a:rPr lang="en-US" dirty="0" err="1"/>
              <a:t>Va</a:t>
            </a:r>
            <a:r>
              <a:rPr lang="en-US" dirty="0"/>
              <a:t>) (DR)</a:t>
            </a:r>
          </a:p>
          <a:p>
            <a:pPr marL="514350" indent="-514350">
              <a:buFont typeface="+mj-lt"/>
              <a:buAutoNum type="arabicPeriod"/>
            </a:pPr>
            <a:r>
              <a:rPr lang="en-US" dirty="0"/>
              <a:t>James Monroe (1817-1825) (</a:t>
            </a:r>
            <a:r>
              <a:rPr lang="en-US" dirty="0" err="1"/>
              <a:t>Va</a:t>
            </a:r>
            <a:r>
              <a:rPr lang="en-US" dirty="0"/>
              <a:t>) (DR)</a:t>
            </a:r>
          </a:p>
          <a:p>
            <a:pPr marL="514350" indent="-514350">
              <a:buFont typeface="+mj-lt"/>
              <a:buAutoNum type="arabicPeriod"/>
            </a:pPr>
            <a:r>
              <a:rPr lang="en-US" dirty="0"/>
              <a:t>John Quincy Adams (1825-1829) (Ma) (NR)</a:t>
            </a:r>
          </a:p>
        </p:txBody>
      </p:sp>
    </p:spTree>
    <p:extLst>
      <p:ext uri="{BB962C8B-B14F-4D97-AF65-F5344CB8AC3E}">
        <p14:creationId xmlns:p14="http://schemas.microsoft.com/office/powerpoint/2010/main" val="1810212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381000"/>
            <a:ext cx="8229600" cy="1143000"/>
          </a:xfrm>
        </p:spPr>
        <p:txBody>
          <a:bodyPr/>
          <a:lstStyle/>
          <a:p>
            <a:r>
              <a:rPr lang="en-US" dirty="0"/>
              <a:t>Manifest Destiny (1803-1848)</a:t>
            </a:r>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pPr marL="0" indent="0">
              <a:buNone/>
            </a:pPr>
            <a:r>
              <a:rPr lang="en-US" dirty="0"/>
              <a:t>Oregon Country (1846)</a:t>
            </a:r>
          </a:p>
          <a:p>
            <a:r>
              <a:rPr lang="en-US" dirty="0"/>
              <a:t>President Polk made a treaty with Great Britain called, </a:t>
            </a:r>
            <a:r>
              <a:rPr lang="en-US" u="sng" dirty="0"/>
              <a:t>The Treaty of Oregon</a:t>
            </a:r>
            <a:r>
              <a:rPr lang="en-US" dirty="0"/>
              <a:t>, that secured the American Northwest and formed the northern border between Canada and the United States at the 49</a:t>
            </a:r>
            <a:r>
              <a:rPr lang="en-US" baseline="30000" dirty="0"/>
              <a:t>th</a:t>
            </a:r>
            <a:r>
              <a:rPr lang="en-US" dirty="0"/>
              <a:t> parallel.</a:t>
            </a:r>
          </a:p>
          <a:p>
            <a:r>
              <a:rPr lang="en-US" dirty="0"/>
              <a:t>Polk campaigned on the slogan “54’40 or fight!”</a:t>
            </a:r>
          </a:p>
          <a:p>
            <a:r>
              <a:rPr lang="en-US" dirty="0"/>
              <a:t>New Englanders sought better farmland migrated westward along the Oregon Trail.</a:t>
            </a:r>
          </a:p>
          <a:p>
            <a:r>
              <a:rPr lang="en-US" dirty="0"/>
              <a:t>This migration was known as “Oregon Fever!”</a:t>
            </a:r>
          </a:p>
        </p:txBody>
      </p:sp>
    </p:spTree>
    <p:extLst>
      <p:ext uri="{BB962C8B-B14F-4D97-AF65-F5344CB8AC3E}">
        <p14:creationId xmlns:p14="http://schemas.microsoft.com/office/powerpoint/2010/main" val="1689935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Oregon Country (1846)</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87249"/>
            <a:ext cx="284797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486" y="4343400"/>
            <a:ext cx="4156302" cy="235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349149"/>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8644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Manifest Destiny (1803-1848)</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a:t>Mexican Cession (1848)</a:t>
            </a:r>
          </a:p>
          <a:p>
            <a:pPr marL="0" indent="0">
              <a:buNone/>
            </a:pPr>
            <a:r>
              <a:rPr lang="en-US" dirty="0"/>
              <a:t>In 1846, the United States declared war with Mexico over a border dispute with Texas (Rio Grande vs. </a:t>
            </a:r>
            <a:r>
              <a:rPr lang="en-US"/>
              <a:t>Nueces Rivers). </a:t>
            </a:r>
            <a:endParaRPr lang="en-US" dirty="0"/>
          </a:p>
          <a:p>
            <a:r>
              <a:rPr lang="en-US" dirty="0"/>
              <a:t>Second declared war in US history under the constitution.</a:t>
            </a:r>
          </a:p>
          <a:p>
            <a:r>
              <a:rPr lang="en-US" dirty="0"/>
              <a:t>President Polk acting as commander-in-chief, selected General Winfred Scott to lead American military forces.</a:t>
            </a:r>
          </a:p>
          <a:p>
            <a:r>
              <a:rPr lang="en-US" dirty="0"/>
              <a:t>The United States invaded Mexico and occupied Mexico City.</a:t>
            </a:r>
          </a:p>
          <a:p>
            <a:r>
              <a:rPr lang="en-US" dirty="0"/>
              <a:t>Mexico surrendered.</a:t>
            </a:r>
          </a:p>
          <a:p>
            <a:r>
              <a:rPr lang="en-US" dirty="0"/>
              <a:t>The Treaty of Guadalupe Hidalgo  (1848) ended the war.</a:t>
            </a:r>
          </a:p>
          <a:p>
            <a:pPr lvl="1">
              <a:buFont typeface="Wingdings" pitchFamily="2" charset="2"/>
              <a:buChar char="Ø"/>
            </a:pPr>
            <a:r>
              <a:rPr lang="en-US" dirty="0"/>
              <a:t>Mexico ceded the American southwest: CA, NV, AZ, NM, UT, CO.</a:t>
            </a:r>
          </a:p>
          <a:p>
            <a:pPr lvl="1">
              <a:buFont typeface="Wingdings" pitchFamily="2" charset="2"/>
              <a:buChar char="Ø"/>
            </a:pPr>
            <a:r>
              <a:rPr lang="en-US" dirty="0"/>
              <a:t>The United States paid Mexico $15 Million.</a:t>
            </a:r>
          </a:p>
          <a:p>
            <a:pPr lvl="1">
              <a:buFont typeface="Wingdings" pitchFamily="2" charset="2"/>
              <a:buChar char="Ø"/>
            </a:pPr>
            <a:r>
              <a:rPr lang="en-US" dirty="0"/>
              <a:t>Secured the Mexican-Texas border at the Rio Grande river.</a:t>
            </a:r>
          </a:p>
        </p:txBody>
      </p:sp>
    </p:spTree>
    <p:extLst>
      <p:ext uri="{BB962C8B-B14F-4D97-AF65-F5344CB8AC3E}">
        <p14:creationId xmlns:p14="http://schemas.microsoft.com/office/powerpoint/2010/main" val="2424343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Mexican Cession (1848)</a:t>
            </a:r>
          </a:p>
        </p:txBody>
      </p:sp>
      <p:sp>
        <p:nvSpPr>
          <p:cNvPr id="3" name="Content Placeholder 2"/>
          <p:cNvSpPr>
            <a:spLocks noGrp="1"/>
          </p:cNvSpPr>
          <p:nvPr>
            <p:ph idx="1"/>
          </p:nvPr>
        </p:nvSpPr>
        <p:spPr/>
        <p:txBody>
          <a:bodyPr/>
          <a:lstStyle/>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2644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29059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Manifest Destiny Achieved</a:t>
            </a:r>
            <a:br>
              <a:rPr lang="en-US" dirty="0"/>
            </a:br>
            <a:r>
              <a:rPr lang="en-US" dirty="0"/>
              <a:t>Atlantic to Pacific</a:t>
            </a:r>
          </a:p>
        </p:txBody>
      </p:sp>
      <p:sp>
        <p:nvSpPr>
          <p:cNvPr id="3" name="Content Placeholder 2"/>
          <p:cNvSpPr>
            <a:spLocks noGrp="1"/>
          </p:cNvSpPr>
          <p:nvPr>
            <p:ph idx="1"/>
          </p:nvPr>
        </p:nvSpPr>
        <p:spPr/>
        <p:txBody>
          <a:bodyPr/>
          <a:lstStyle/>
          <a:p>
            <a:pPr marL="0" indent="0">
              <a:buNone/>
            </a:pP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05844"/>
            <a:ext cx="6827772" cy="509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06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A3E4-B400-4129-B0DA-52667D05388D}"/>
              </a:ext>
            </a:extLst>
          </p:cNvPr>
          <p:cNvSpPr>
            <a:spLocks noGrp="1"/>
          </p:cNvSpPr>
          <p:nvPr>
            <p:ph type="title"/>
          </p:nvPr>
        </p:nvSpPr>
        <p:spPr/>
        <p:txBody>
          <a:bodyPr/>
          <a:lstStyle/>
          <a:p>
            <a:r>
              <a:rPr lang="en-US" dirty="0"/>
              <a:t>Essential Questions</a:t>
            </a:r>
          </a:p>
        </p:txBody>
      </p:sp>
      <p:sp>
        <p:nvSpPr>
          <p:cNvPr id="3" name="Content Placeholder 2">
            <a:extLst>
              <a:ext uri="{FF2B5EF4-FFF2-40B4-BE49-F238E27FC236}">
                <a16:creationId xmlns:a16="http://schemas.microsoft.com/office/drawing/2014/main" id="{B23F8632-D77D-46C8-8A40-B4C800CFECAE}"/>
              </a:ext>
            </a:extLst>
          </p:cNvPr>
          <p:cNvSpPr>
            <a:spLocks noGrp="1"/>
          </p:cNvSpPr>
          <p:nvPr>
            <p:ph idx="1"/>
          </p:nvPr>
        </p:nvSpPr>
        <p:spPr>
          <a:xfrm>
            <a:off x="457200" y="1219200"/>
            <a:ext cx="8229600" cy="5486400"/>
          </a:xfrm>
        </p:spPr>
        <p:txBody>
          <a:bodyPr>
            <a:normAutofit fontScale="77500" lnSpcReduction="20000"/>
          </a:bodyPr>
          <a:lstStyle/>
          <a:p>
            <a:pPr marL="514350" indent="-514350">
              <a:buFont typeface="+mj-lt"/>
              <a:buAutoNum type="arabicPeriod"/>
            </a:pPr>
            <a:r>
              <a:rPr lang="en-US" dirty="0"/>
              <a:t>Why do historians refer to George Washington as the “President of Precedent?”</a:t>
            </a:r>
          </a:p>
          <a:p>
            <a:pPr marL="514350" indent="-514350">
              <a:buFont typeface="+mj-lt"/>
              <a:buAutoNum type="arabicPeriod"/>
            </a:pPr>
            <a:r>
              <a:rPr lang="en-US" dirty="0"/>
              <a:t>What were </a:t>
            </a:r>
            <a:r>
              <a:rPr lang="en-US" i="1" u="sng" dirty="0"/>
              <a:t>three</a:t>
            </a:r>
            <a:r>
              <a:rPr lang="en-US" dirty="0"/>
              <a:t> precedents Washington established during his presidency? Explain their significance.</a:t>
            </a:r>
          </a:p>
          <a:p>
            <a:pPr marL="514350" indent="-514350">
              <a:buFont typeface="+mj-lt"/>
              <a:buAutoNum type="arabicPeriod"/>
            </a:pPr>
            <a:r>
              <a:rPr lang="en-US" dirty="0"/>
              <a:t>Who do you believe had the better vision for America…Hamilton or Jefferson? Explain.</a:t>
            </a:r>
          </a:p>
          <a:p>
            <a:pPr marL="514350" indent="-514350">
              <a:buFont typeface="+mj-lt"/>
              <a:buAutoNum type="arabicPeriod"/>
            </a:pPr>
            <a:r>
              <a:rPr lang="en-US" dirty="0"/>
              <a:t>Why was John Marshall significant for America’s judiciary?</a:t>
            </a:r>
          </a:p>
          <a:p>
            <a:pPr marL="514350" indent="-514350">
              <a:buFont typeface="+mj-lt"/>
              <a:buAutoNum type="arabicPeriod"/>
            </a:pPr>
            <a:r>
              <a:rPr lang="en-US" dirty="0"/>
              <a:t>What was the Monroe Doctrine and what part of the world did it </a:t>
            </a:r>
            <a:r>
              <a:rPr lang="en-US"/>
              <a:t>apply toward?</a:t>
            </a:r>
            <a:endParaRPr lang="en-US" dirty="0"/>
          </a:p>
          <a:p>
            <a:pPr marL="514350" indent="-514350">
              <a:buFont typeface="+mj-lt"/>
              <a:buAutoNum type="arabicPeriod"/>
            </a:pPr>
            <a:r>
              <a:rPr lang="en-US" dirty="0"/>
              <a:t>How did president Andrew Jackson transform the presidency?</a:t>
            </a:r>
          </a:p>
          <a:p>
            <a:pPr marL="514350" indent="-514350">
              <a:buFont typeface="+mj-lt"/>
              <a:buAutoNum type="arabicPeriod"/>
            </a:pPr>
            <a:r>
              <a:rPr lang="en-US" dirty="0"/>
              <a:t>What was manifest destiny and explain its geographic significance for the United States?</a:t>
            </a:r>
          </a:p>
          <a:p>
            <a:pPr marL="514350" indent="-514350">
              <a:buFont typeface="+mj-lt"/>
              <a:buAutoNum type="arabicPeriod"/>
            </a:pPr>
            <a:r>
              <a:rPr lang="en-US" dirty="0"/>
              <a:t>What were the “good” and “bad” aspects of Manifest Destiny and explain each?</a:t>
            </a:r>
          </a:p>
          <a:p>
            <a:pPr marL="514350" indent="-514350">
              <a:buFont typeface="+mj-lt"/>
              <a:buAutoNum type="arabicPeriod"/>
            </a:pPr>
            <a:endParaRPr lang="en-US" dirty="0"/>
          </a:p>
        </p:txBody>
      </p:sp>
    </p:spTree>
    <p:extLst>
      <p:ext uri="{BB962C8B-B14F-4D97-AF65-F5344CB8AC3E}">
        <p14:creationId xmlns:p14="http://schemas.microsoft.com/office/powerpoint/2010/main" val="3818821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Washington Administration (1789-1797)</a:t>
            </a:r>
          </a:p>
        </p:txBody>
      </p:sp>
      <p:sp>
        <p:nvSpPr>
          <p:cNvPr id="3" name="Content Placeholder 2"/>
          <p:cNvSpPr>
            <a:spLocks noGrp="1"/>
          </p:cNvSpPr>
          <p:nvPr>
            <p:ph idx="1"/>
          </p:nvPr>
        </p:nvSpPr>
        <p:spPr>
          <a:xfrm>
            <a:off x="457200" y="1219200"/>
            <a:ext cx="8229600" cy="5364162"/>
          </a:xfrm>
        </p:spPr>
        <p:txBody>
          <a:bodyPr>
            <a:normAutofit fontScale="77500" lnSpcReduction="20000"/>
          </a:bodyPr>
          <a:lstStyle/>
          <a:p>
            <a:pPr marL="0" indent="0">
              <a:buNone/>
            </a:pPr>
            <a:r>
              <a:rPr lang="en-US" dirty="0"/>
              <a:t>As the nation’s first president, George Washington shaped the role of the president through executive action and precedent on domestic and foreign policy issues facing the nation.</a:t>
            </a:r>
          </a:p>
          <a:p>
            <a:r>
              <a:rPr lang="en-US" dirty="0"/>
              <a:t>“I walk on </a:t>
            </a:r>
            <a:r>
              <a:rPr lang="en-US" dirty="0" err="1"/>
              <a:t>untrodden</a:t>
            </a:r>
            <a:r>
              <a:rPr lang="en-US" dirty="0"/>
              <a:t> ground.”</a:t>
            </a:r>
          </a:p>
          <a:p>
            <a:r>
              <a:rPr lang="en-US" dirty="0"/>
              <a:t>Only president to win a unanimous Electoral College.</a:t>
            </a:r>
          </a:p>
          <a:p>
            <a:r>
              <a:rPr lang="en-US" dirty="0"/>
              <a:t>Only President to not belong to a political party.</a:t>
            </a:r>
          </a:p>
          <a:p>
            <a:r>
              <a:rPr lang="en-US" dirty="0"/>
              <a:t>Among historians, Washington ranks “great” as the 2</a:t>
            </a:r>
            <a:r>
              <a:rPr lang="en-US" baseline="30000" dirty="0"/>
              <a:t>nd</a:t>
            </a:r>
            <a:r>
              <a:rPr lang="en-US" dirty="0"/>
              <a:t> greatest president.</a:t>
            </a:r>
          </a:p>
          <a:p>
            <a:r>
              <a:rPr lang="en-US" dirty="0"/>
              <a:t>Domestic Policy – Decisions within the country.</a:t>
            </a:r>
          </a:p>
          <a:p>
            <a:r>
              <a:rPr lang="en-US" dirty="0"/>
              <a:t>Foreign Policy – Decisions outside the country.</a:t>
            </a:r>
          </a:p>
          <a:p>
            <a:r>
              <a:rPr lang="en-US" dirty="0"/>
              <a:t>Precedent = customs = traditions = unwritten constitution</a:t>
            </a:r>
          </a:p>
          <a:p>
            <a:r>
              <a:rPr lang="en-US" dirty="0"/>
              <a:t>“First in War, First in Peace, and First in the Hearts of His Countrymen.” – “Father of the Country”</a:t>
            </a:r>
          </a:p>
        </p:txBody>
      </p:sp>
    </p:spTree>
    <p:extLst>
      <p:ext uri="{BB962C8B-B14F-4D97-AF65-F5344CB8AC3E}">
        <p14:creationId xmlns:p14="http://schemas.microsoft.com/office/powerpoint/2010/main" val="187640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Washington Administration</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Domestic Policy Achievements:</a:t>
            </a:r>
          </a:p>
          <a:p>
            <a:r>
              <a:rPr lang="en-US" dirty="0"/>
              <a:t>Signed the first law under the Constitution – The Judiciary Act of 1789.</a:t>
            </a:r>
          </a:p>
          <a:p>
            <a:r>
              <a:rPr lang="en-US" dirty="0"/>
              <a:t>Appointed 6 Justices to the Supreme Court.</a:t>
            </a:r>
          </a:p>
          <a:p>
            <a:r>
              <a:rPr lang="en-US" dirty="0"/>
              <a:t>Established the Cabinet of advisors (1789).</a:t>
            </a:r>
          </a:p>
          <a:p>
            <a:r>
              <a:rPr lang="en-US" dirty="0"/>
              <a:t>Signed into law the 4 point financial plan (1791).</a:t>
            </a:r>
          </a:p>
          <a:p>
            <a:r>
              <a:rPr lang="en-US" dirty="0"/>
              <a:t>Suppressed the Whiskey Rebellion (1794).</a:t>
            </a:r>
          </a:p>
          <a:p>
            <a:r>
              <a:rPr lang="en-US" dirty="0"/>
              <a:t>Issued the first veto based on “constitutionality” reasons (1792).</a:t>
            </a:r>
          </a:p>
          <a:p>
            <a:r>
              <a:rPr lang="en-US" dirty="0"/>
              <a:t>Chose the site for a new capital to be named, “District of Columbia.” 10 Square miles in size.</a:t>
            </a:r>
          </a:p>
        </p:txBody>
      </p:sp>
    </p:spTree>
    <p:extLst>
      <p:ext uri="{BB962C8B-B14F-4D97-AF65-F5344CB8AC3E}">
        <p14:creationId xmlns:p14="http://schemas.microsoft.com/office/powerpoint/2010/main" val="1350079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Washington’s Cabinet</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In order to organize and effectively administer the laws, Washington proposed and Congress approved the executive cabinet, which are advisors to the president. </a:t>
            </a:r>
          </a:p>
          <a:p>
            <a:pPr marL="514350" indent="-514350">
              <a:buFont typeface="+mj-lt"/>
              <a:buAutoNum type="arabicPeriod"/>
            </a:pPr>
            <a:r>
              <a:rPr lang="en-US" dirty="0"/>
              <a:t>Secretary of State = Thomas Jefferson (</a:t>
            </a:r>
            <a:r>
              <a:rPr lang="en-US" dirty="0" err="1"/>
              <a:t>Va</a:t>
            </a:r>
            <a:r>
              <a:rPr lang="en-US" dirty="0"/>
              <a:t>)</a:t>
            </a:r>
          </a:p>
          <a:p>
            <a:pPr marL="514350" indent="-514350">
              <a:buFont typeface="+mj-lt"/>
              <a:buAutoNum type="arabicPeriod"/>
            </a:pPr>
            <a:r>
              <a:rPr lang="en-US" dirty="0"/>
              <a:t>Secretary of the Treasury = Alexander Hamilton (NY)</a:t>
            </a:r>
          </a:p>
          <a:p>
            <a:pPr marL="514350" indent="-514350">
              <a:buFont typeface="+mj-lt"/>
              <a:buAutoNum type="arabicPeriod"/>
            </a:pPr>
            <a:r>
              <a:rPr lang="en-US" dirty="0"/>
              <a:t>Secretary of War = Henry Knox (Pa)</a:t>
            </a:r>
          </a:p>
          <a:p>
            <a:pPr marL="514350" indent="-514350">
              <a:buFont typeface="+mj-lt"/>
              <a:buAutoNum type="arabicPeriod"/>
            </a:pPr>
            <a:r>
              <a:rPr lang="en-US" dirty="0"/>
              <a:t>Attorney General = Edmund Randolph (</a:t>
            </a:r>
            <a:r>
              <a:rPr lang="en-US" dirty="0" err="1"/>
              <a:t>Va</a:t>
            </a:r>
            <a:r>
              <a:rPr lang="en-US" dirty="0"/>
              <a:t>)</a:t>
            </a:r>
          </a:p>
          <a:p>
            <a:pPr marL="0" indent="0">
              <a:buNone/>
            </a:pPr>
            <a:endParaRPr lang="en-US" dirty="0"/>
          </a:p>
          <a:p>
            <a:pPr marL="0" indent="0">
              <a:buNone/>
            </a:pPr>
            <a:r>
              <a:rPr lang="en-US" dirty="0"/>
              <a:t>Each cabinet secretary is an expert in their respective field as they enforce the laws and manage their agencies. They serve at the pleasure of the president by being appointed by the president and approved by the Senate.</a:t>
            </a:r>
          </a:p>
        </p:txBody>
      </p:sp>
    </p:spTree>
    <p:extLst>
      <p:ext uri="{BB962C8B-B14F-4D97-AF65-F5344CB8AC3E}">
        <p14:creationId xmlns:p14="http://schemas.microsoft.com/office/powerpoint/2010/main" val="3166314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4518</TotalTime>
  <Words>3823</Words>
  <Application>Microsoft Office PowerPoint</Application>
  <PresentationFormat>On-screen Show (4:3)</PresentationFormat>
  <Paragraphs>351</Paragraphs>
  <Slides>65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starling</vt:lpstr>
      <vt:lpstr>Times New Roman</vt:lpstr>
      <vt:lpstr>Wingdings</vt:lpstr>
      <vt:lpstr>Office Theme</vt:lpstr>
      <vt:lpstr>Building a Nation (1789-1848)</vt:lpstr>
      <vt:lpstr>Building a Nation (1789-1848)</vt:lpstr>
      <vt:lpstr>Building a Nation (1789-1848)</vt:lpstr>
      <vt:lpstr>Early republic</vt:lpstr>
      <vt:lpstr>Early republic</vt:lpstr>
      <vt:lpstr>Early republic</vt:lpstr>
      <vt:lpstr>Washington Administration (1789-1797)</vt:lpstr>
      <vt:lpstr>Washington Administration</vt:lpstr>
      <vt:lpstr>Washington’s Cabinet</vt:lpstr>
      <vt:lpstr>Washington’s Cabinet</vt:lpstr>
      <vt:lpstr>Hamilton’s 4 Point Financial Plan</vt:lpstr>
      <vt:lpstr>The Rise of Political Parties</vt:lpstr>
      <vt:lpstr>The Two Party System</vt:lpstr>
      <vt:lpstr>Washington Administration</vt:lpstr>
      <vt:lpstr>Washington Administration</vt:lpstr>
      <vt:lpstr>Washington’s Farewell Address  (1796)</vt:lpstr>
      <vt:lpstr>Washington Administration</vt:lpstr>
      <vt:lpstr>Election of 1796</vt:lpstr>
      <vt:lpstr>Election of 1796 </vt:lpstr>
      <vt:lpstr>Adams Administration (1797-1801)</vt:lpstr>
      <vt:lpstr>Adams Administration</vt:lpstr>
      <vt:lpstr>Election of 1800</vt:lpstr>
      <vt:lpstr>Election of 1800</vt:lpstr>
      <vt:lpstr>Election of 1800</vt:lpstr>
      <vt:lpstr>Jefferson Administration (1801-1809)</vt:lpstr>
      <vt:lpstr>Jefferson Administration (1801-1809)</vt:lpstr>
      <vt:lpstr>Jefferson Administration</vt:lpstr>
      <vt:lpstr>Louisiana Purchase (1803)</vt:lpstr>
      <vt:lpstr>Lewis &amp; Clark Expedition (1804-1806)</vt:lpstr>
      <vt:lpstr>Jefferson Administration</vt:lpstr>
      <vt:lpstr>The Marshall Court (1801-1835)</vt:lpstr>
      <vt:lpstr>John Marshall</vt:lpstr>
      <vt:lpstr>War of 1812</vt:lpstr>
      <vt:lpstr>War of 1812 </vt:lpstr>
      <vt:lpstr>War of 1812</vt:lpstr>
      <vt:lpstr>War of 1812</vt:lpstr>
      <vt:lpstr>War of 1812</vt:lpstr>
      <vt:lpstr>War of 1812</vt:lpstr>
      <vt:lpstr>War of 1812</vt:lpstr>
      <vt:lpstr>War of 1812</vt:lpstr>
      <vt:lpstr>The Era of Good Feelings</vt:lpstr>
      <vt:lpstr>Monroe Administration (1817-1825)</vt:lpstr>
      <vt:lpstr>Monroe Doctrine (1823)</vt:lpstr>
      <vt:lpstr>Election of 1824</vt:lpstr>
      <vt:lpstr>Jackson Administration (1829-1837)</vt:lpstr>
      <vt:lpstr>Jackson Administration (1829-1837)</vt:lpstr>
      <vt:lpstr>Jacksonian Democracy</vt:lpstr>
      <vt:lpstr>Jacksonian Democracy</vt:lpstr>
      <vt:lpstr>Jackson Administration (1829-1837)</vt:lpstr>
      <vt:lpstr>Trail of Tears</vt:lpstr>
      <vt:lpstr>Manifest Destiny</vt:lpstr>
      <vt:lpstr>Manifest Destiny (1803-1848)</vt:lpstr>
      <vt:lpstr>Manifest Destiny (1803-1848)</vt:lpstr>
      <vt:lpstr>Manifest Destiny (1803-1848)</vt:lpstr>
      <vt:lpstr>Manifest Destiny (1803-1848)</vt:lpstr>
      <vt:lpstr>Fredrick Jackson Turner: The Significance of the Frontier in American Society</vt:lpstr>
      <vt:lpstr>Manifest Destiny (1803-1848)</vt:lpstr>
      <vt:lpstr>Manifest Destiny (1803-1848)</vt:lpstr>
      <vt:lpstr>Texas Annexation (1845)</vt:lpstr>
      <vt:lpstr>Manifest Destiny (1803-1848)</vt:lpstr>
      <vt:lpstr>Oregon Country (1846)</vt:lpstr>
      <vt:lpstr>Manifest Destiny (1803-1848)</vt:lpstr>
      <vt:lpstr>Mexican Cession (1848)</vt:lpstr>
      <vt:lpstr>Manifest Destiny Achieved Atlantic to Pacific</vt:lpstr>
      <vt:lpstr>Essential Questions</vt:lpstr>
    </vt:vector>
  </TitlesOfParts>
  <Company>Yonkers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Nation (1789-1848)</dc:title>
  <dc:creator>admin</dc:creator>
  <cp:lastModifiedBy>BORDAS, DAVID</cp:lastModifiedBy>
  <cp:revision>91</cp:revision>
  <dcterms:created xsi:type="dcterms:W3CDTF">2015-06-16T13:09:12Z</dcterms:created>
  <dcterms:modified xsi:type="dcterms:W3CDTF">2024-12-10T16:00:19Z</dcterms:modified>
</cp:coreProperties>
</file>