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717" r:id="rId2"/>
  </p:sldMasterIdLst>
  <p:sldIdLst>
    <p:sldId id="256" r:id="rId3"/>
    <p:sldId id="259" r:id="rId4"/>
    <p:sldId id="260" r:id="rId5"/>
    <p:sldId id="257" r:id="rId6"/>
    <p:sldId id="258" r:id="rId7"/>
    <p:sldId id="263" r:id="rId8"/>
    <p:sldId id="302" r:id="rId9"/>
    <p:sldId id="265" r:id="rId10"/>
    <p:sldId id="268" r:id="rId11"/>
    <p:sldId id="303" r:id="rId12"/>
    <p:sldId id="304" r:id="rId13"/>
    <p:sldId id="261" r:id="rId14"/>
    <p:sldId id="264" r:id="rId15"/>
    <p:sldId id="266" r:id="rId16"/>
    <p:sldId id="267" r:id="rId17"/>
    <p:sldId id="269" r:id="rId18"/>
    <p:sldId id="270" r:id="rId19"/>
    <p:sldId id="305" r:id="rId20"/>
    <p:sldId id="272" r:id="rId21"/>
    <p:sldId id="273" r:id="rId22"/>
    <p:sldId id="274" r:id="rId23"/>
    <p:sldId id="275" r:id="rId24"/>
    <p:sldId id="276" r:id="rId25"/>
    <p:sldId id="277" r:id="rId26"/>
    <p:sldId id="278" r:id="rId27"/>
    <p:sldId id="279" r:id="rId28"/>
    <p:sldId id="280" r:id="rId29"/>
    <p:sldId id="281" r:id="rId30"/>
    <p:sldId id="283" r:id="rId31"/>
    <p:sldId id="282" r:id="rId32"/>
    <p:sldId id="284" r:id="rId33"/>
    <p:sldId id="311" r:id="rId34"/>
    <p:sldId id="307" r:id="rId35"/>
    <p:sldId id="285" r:id="rId36"/>
    <p:sldId id="286" r:id="rId37"/>
    <p:sldId id="306" r:id="rId38"/>
    <p:sldId id="287" r:id="rId39"/>
    <p:sldId id="288" r:id="rId40"/>
    <p:sldId id="289" r:id="rId41"/>
    <p:sldId id="290" r:id="rId42"/>
    <p:sldId id="291" r:id="rId43"/>
    <p:sldId id="293" r:id="rId44"/>
    <p:sldId id="292" r:id="rId45"/>
    <p:sldId id="294" r:id="rId46"/>
    <p:sldId id="295" r:id="rId47"/>
    <p:sldId id="308" r:id="rId48"/>
    <p:sldId id="296" r:id="rId49"/>
    <p:sldId id="297" r:id="rId50"/>
    <p:sldId id="298" r:id="rId51"/>
    <p:sldId id="299" r:id="rId52"/>
    <p:sldId id="300" r:id="rId53"/>
    <p:sldId id="301" r:id="rId54"/>
    <p:sldId id="262" r:id="rId55"/>
    <p:sldId id="309" r:id="rId56"/>
    <p:sldId id="310" r:id="rId57"/>
    <p:sldId id="271"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AE93E6-0D0C-D3B3-DBAD-65B1B9E01D10}" v="83" dt="2023-02-04T18:15:58.044"/>
    <p1510:client id="{540F562E-2E0E-E6D6-4DA3-40C499C81399}" v="10" dt="2023-02-06T00:51:46.995"/>
    <p1510:client id="{64684541-A194-1B59-9CB7-544F1BAC7E87}" v="15" dt="2023-02-07T14:49:35.099"/>
    <p1510:client id="{67332D2D-A7DE-8113-5564-EF000355ABED}" v="87" dt="2023-02-04T15:44:20.818"/>
    <p1510:client id="{A68BD16D-425B-5C98-E96E-8C01E5EF41DD}" v="281" dt="2023-02-05T23:51:32.160"/>
    <p1510:client id="{BEDC82DD-65C9-5528-F297-E51BF96ED1DD}" v="853" dt="2023-01-30T02:34:29.828"/>
    <p1510:client id="{F805A2A3-96E2-252A-6656-43BB5C8B1C25}" v="3" dt="2023-02-09T14:53:45.642"/>
    <p1510:client id="{F8CDEF98-D419-44F7-B33E-88A48B0B6B8B}" v="139" dt="2023-01-27T21:55:25.0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2A1E-1E6B-43B3-A922-A529399C80EE}"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736EAF0-B7F2-4DCD-901B-81794A64C3A5}">
      <dgm:prSet/>
      <dgm:spPr/>
      <dgm:t>
        <a:bodyPr/>
        <a:lstStyle/>
        <a:p>
          <a:r>
            <a:rPr lang="en-US"/>
            <a:t>In Europe, in the mid-1600s to late 1700s scholars inspired by the Scientific Revolution started to ask questions like, </a:t>
          </a:r>
        </a:p>
      </dgm:t>
    </dgm:pt>
    <dgm:pt modelId="{1681D946-F6BE-4AAD-9219-F23AB180C1F1}" type="parTrans" cxnId="{1E068FE6-91C0-4C6D-BC6F-EE5678949836}">
      <dgm:prSet/>
      <dgm:spPr/>
      <dgm:t>
        <a:bodyPr/>
        <a:lstStyle/>
        <a:p>
          <a:endParaRPr lang="en-US"/>
        </a:p>
      </dgm:t>
    </dgm:pt>
    <dgm:pt modelId="{117519EB-EBC7-418D-8FBE-C7DED50535CA}" type="sibTrans" cxnId="{1E068FE6-91C0-4C6D-BC6F-EE5678949836}">
      <dgm:prSet/>
      <dgm:spPr/>
      <dgm:t>
        <a:bodyPr/>
        <a:lstStyle/>
        <a:p>
          <a:endParaRPr lang="en-US"/>
        </a:p>
      </dgm:t>
    </dgm:pt>
    <dgm:pt modelId="{5FEEEE85-DD1E-48DB-9611-72BD32649972}">
      <dgm:prSet/>
      <dgm:spPr/>
      <dgm:t>
        <a:bodyPr/>
        <a:lstStyle/>
        <a:p>
          <a:r>
            <a:rPr lang="en-US" i="1"/>
            <a:t>“</a:t>
          </a:r>
          <a:r>
            <a:rPr lang="en-US" b="1" i="1"/>
            <a:t>What is the purpose of government?</a:t>
          </a:r>
          <a:r>
            <a:rPr lang="en-US" i="1"/>
            <a:t>,” </a:t>
          </a:r>
          <a:endParaRPr lang="en-US"/>
        </a:p>
      </dgm:t>
    </dgm:pt>
    <dgm:pt modelId="{A07A163A-A8FB-4981-A00C-B62C35AE0FBA}" type="parTrans" cxnId="{1F8843B8-5FA5-43D4-B27D-52CBBE8E0240}">
      <dgm:prSet/>
      <dgm:spPr/>
      <dgm:t>
        <a:bodyPr/>
        <a:lstStyle/>
        <a:p>
          <a:endParaRPr lang="en-US"/>
        </a:p>
      </dgm:t>
    </dgm:pt>
    <dgm:pt modelId="{5FAB6427-FE5D-4669-8387-C73D5E1D270B}" type="sibTrans" cxnId="{1F8843B8-5FA5-43D4-B27D-52CBBE8E0240}">
      <dgm:prSet/>
      <dgm:spPr/>
      <dgm:t>
        <a:bodyPr/>
        <a:lstStyle/>
        <a:p>
          <a:endParaRPr lang="en-US"/>
        </a:p>
      </dgm:t>
    </dgm:pt>
    <dgm:pt modelId="{1C700822-0D59-48A4-ADE4-BD46E8E28ACF}">
      <dgm:prSet/>
      <dgm:spPr/>
      <dgm:t>
        <a:bodyPr/>
        <a:lstStyle/>
        <a:p>
          <a:r>
            <a:rPr lang="en-US" i="1"/>
            <a:t>“</a:t>
          </a:r>
          <a:r>
            <a:rPr lang="en-US" b="1" i="1"/>
            <a:t>What is the best way for a government to rule its people?,</a:t>
          </a:r>
          <a:r>
            <a:rPr lang="en-US" i="1"/>
            <a:t>” </a:t>
          </a:r>
          <a:endParaRPr lang="en-US"/>
        </a:p>
      </dgm:t>
    </dgm:pt>
    <dgm:pt modelId="{6CAF8D00-4E85-4074-8AD4-472736D1C5CA}" type="parTrans" cxnId="{FE87F21E-6E20-4730-AB9A-C7F6274724DB}">
      <dgm:prSet/>
      <dgm:spPr/>
      <dgm:t>
        <a:bodyPr/>
        <a:lstStyle/>
        <a:p>
          <a:endParaRPr lang="en-US"/>
        </a:p>
      </dgm:t>
    </dgm:pt>
    <dgm:pt modelId="{A280BE29-A16B-47CE-80B9-A91E7C366D9F}" type="sibTrans" cxnId="{FE87F21E-6E20-4730-AB9A-C7F6274724DB}">
      <dgm:prSet/>
      <dgm:spPr/>
      <dgm:t>
        <a:bodyPr/>
        <a:lstStyle/>
        <a:p>
          <a:endParaRPr lang="en-US"/>
        </a:p>
      </dgm:t>
    </dgm:pt>
    <dgm:pt modelId="{C90A7713-08F9-4061-B583-BDA17533D84E}">
      <dgm:prSet/>
      <dgm:spPr/>
      <dgm:t>
        <a:bodyPr/>
        <a:lstStyle/>
        <a:p>
          <a:r>
            <a:rPr lang="en-US" i="1"/>
            <a:t>“</a:t>
          </a:r>
          <a:r>
            <a:rPr lang="en-US" b="1" i="1"/>
            <a:t>Are people born with rights? If so, should they be protected by a government?</a:t>
          </a:r>
          <a:r>
            <a:rPr lang="en-US" i="1"/>
            <a:t>”</a:t>
          </a:r>
          <a:endParaRPr lang="en-US"/>
        </a:p>
      </dgm:t>
    </dgm:pt>
    <dgm:pt modelId="{3A3D94D2-7871-45DD-AEF1-A532371FCAA4}" type="parTrans" cxnId="{44E9EB4C-3D0C-4753-BF83-7141E3588D5F}">
      <dgm:prSet/>
      <dgm:spPr/>
      <dgm:t>
        <a:bodyPr/>
        <a:lstStyle/>
        <a:p>
          <a:endParaRPr lang="en-US"/>
        </a:p>
      </dgm:t>
    </dgm:pt>
    <dgm:pt modelId="{DBDC93A8-D4B2-463D-82F0-44F82673D529}" type="sibTrans" cxnId="{44E9EB4C-3D0C-4753-BF83-7141E3588D5F}">
      <dgm:prSet/>
      <dgm:spPr/>
      <dgm:t>
        <a:bodyPr/>
        <a:lstStyle/>
        <a:p>
          <a:endParaRPr lang="en-US"/>
        </a:p>
      </dgm:t>
    </dgm:pt>
    <dgm:pt modelId="{DB753585-8D97-448B-ADD0-2EC42F214D0D}">
      <dgm:prSet/>
      <dgm:spPr/>
      <dgm:t>
        <a:bodyPr/>
        <a:lstStyle/>
        <a:p>
          <a:r>
            <a:rPr lang="en-US"/>
            <a:t>The philosophers writing about these questions were part of the Enlightenment. </a:t>
          </a:r>
        </a:p>
      </dgm:t>
    </dgm:pt>
    <dgm:pt modelId="{49B3A46F-20F9-459E-AAB4-AE30C8481514}" type="parTrans" cxnId="{3113D277-E6F8-42ED-AC67-BDA35E95D9E7}">
      <dgm:prSet/>
      <dgm:spPr/>
      <dgm:t>
        <a:bodyPr/>
        <a:lstStyle/>
        <a:p>
          <a:endParaRPr lang="en-US"/>
        </a:p>
      </dgm:t>
    </dgm:pt>
    <dgm:pt modelId="{AD4918DF-7FB3-42E2-9566-A142C743C01C}" type="sibTrans" cxnId="{3113D277-E6F8-42ED-AC67-BDA35E95D9E7}">
      <dgm:prSet/>
      <dgm:spPr/>
      <dgm:t>
        <a:bodyPr/>
        <a:lstStyle/>
        <a:p>
          <a:endParaRPr lang="en-US"/>
        </a:p>
      </dgm:t>
    </dgm:pt>
    <dgm:pt modelId="{655508EB-B6A1-4C53-9474-9FE09038ABF5}" type="pres">
      <dgm:prSet presAssocID="{63082A1E-1E6B-43B3-A922-A529399C80EE}" presName="vert0" presStyleCnt="0">
        <dgm:presLayoutVars>
          <dgm:dir/>
          <dgm:animOne val="branch"/>
          <dgm:animLvl val="lvl"/>
        </dgm:presLayoutVars>
      </dgm:prSet>
      <dgm:spPr/>
    </dgm:pt>
    <dgm:pt modelId="{46168F37-E225-49C5-895E-1AEA7B68A10C}" type="pres">
      <dgm:prSet presAssocID="{D736EAF0-B7F2-4DCD-901B-81794A64C3A5}" presName="thickLine" presStyleLbl="alignNode1" presStyleIdx="0" presStyleCnt="1"/>
      <dgm:spPr/>
    </dgm:pt>
    <dgm:pt modelId="{E4217373-99DF-4815-BC0B-A3FAA53C6D1F}" type="pres">
      <dgm:prSet presAssocID="{D736EAF0-B7F2-4DCD-901B-81794A64C3A5}" presName="horz1" presStyleCnt="0"/>
      <dgm:spPr/>
    </dgm:pt>
    <dgm:pt modelId="{AD96F805-1278-4D6D-9937-DA677145C336}" type="pres">
      <dgm:prSet presAssocID="{D736EAF0-B7F2-4DCD-901B-81794A64C3A5}" presName="tx1" presStyleLbl="revTx" presStyleIdx="0" presStyleCnt="5"/>
      <dgm:spPr/>
    </dgm:pt>
    <dgm:pt modelId="{5EFFB488-20F9-4761-86F0-DACA079BEE7E}" type="pres">
      <dgm:prSet presAssocID="{D736EAF0-B7F2-4DCD-901B-81794A64C3A5}" presName="vert1" presStyleCnt="0"/>
      <dgm:spPr/>
    </dgm:pt>
    <dgm:pt modelId="{B41167C3-6412-46EA-A202-EABC76CC8459}" type="pres">
      <dgm:prSet presAssocID="{5FEEEE85-DD1E-48DB-9611-72BD32649972}" presName="vertSpace2a" presStyleCnt="0"/>
      <dgm:spPr/>
    </dgm:pt>
    <dgm:pt modelId="{AC0C44E9-5E57-4B96-AD4F-8DC6F6290E6C}" type="pres">
      <dgm:prSet presAssocID="{5FEEEE85-DD1E-48DB-9611-72BD32649972}" presName="horz2" presStyleCnt="0"/>
      <dgm:spPr/>
    </dgm:pt>
    <dgm:pt modelId="{A13A6FD7-BADC-4972-9F66-CAC9C887817E}" type="pres">
      <dgm:prSet presAssocID="{5FEEEE85-DD1E-48DB-9611-72BD32649972}" presName="horzSpace2" presStyleCnt="0"/>
      <dgm:spPr/>
    </dgm:pt>
    <dgm:pt modelId="{DAABAE3F-E333-42D5-921F-AE7F8682C1C9}" type="pres">
      <dgm:prSet presAssocID="{5FEEEE85-DD1E-48DB-9611-72BD32649972}" presName="tx2" presStyleLbl="revTx" presStyleIdx="1" presStyleCnt="5"/>
      <dgm:spPr/>
    </dgm:pt>
    <dgm:pt modelId="{2592DF99-F312-4101-A283-3F6FAB965647}" type="pres">
      <dgm:prSet presAssocID="{5FEEEE85-DD1E-48DB-9611-72BD32649972}" presName="vert2" presStyleCnt="0"/>
      <dgm:spPr/>
    </dgm:pt>
    <dgm:pt modelId="{5F258347-A5E8-48CA-A333-77BBD9C3590C}" type="pres">
      <dgm:prSet presAssocID="{5FEEEE85-DD1E-48DB-9611-72BD32649972}" presName="thinLine2b" presStyleLbl="callout" presStyleIdx="0" presStyleCnt="4"/>
      <dgm:spPr/>
    </dgm:pt>
    <dgm:pt modelId="{BA1AFCE1-9CD5-4351-B0C1-DF4E1D9295BB}" type="pres">
      <dgm:prSet presAssocID="{5FEEEE85-DD1E-48DB-9611-72BD32649972}" presName="vertSpace2b" presStyleCnt="0"/>
      <dgm:spPr/>
    </dgm:pt>
    <dgm:pt modelId="{4F19CCAE-D1DD-4F72-A7F6-A116D02766D0}" type="pres">
      <dgm:prSet presAssocID="{1C700822-0D59-48A4-ADE4-BD46E8E28ACF}" presName="horz2" presStyleCnt="0"/>
      <dgm:spPr/>
    </dgm:pt>
    <dgm:pt modelId="{A58252CC-1A6C-4ACD-9B25-83C2B0FE44F4}" type="pres">
      <dgm:prSet presAssocID="{1C700822-0D59-48A4-ADE4-BD46E8E28ACF}" presName="horzSpace2" presStyleCnt="0"/>
      <dgm:spPr/>
    </dgm:pt>
    <dgm:pt modelId="{682F301A-F156-4B1D-A77D-7A7B5E708BF3}" type="pres">
      <dgm:prSet presAssocID="{1C700822-0D59-48A4-ADE4-BD46E8E28ACF}" presName="tx2" presStyleLbl="revTx" presStyleIdx="2" presStyleCnt="5"/>
      <dgm:spPr/>
    </dgm:pt>
    <dgm:pt modelId="{7147A460-423C-4675-A88B-90D6A016FD57}" type="pres">
      <dgm:prSet presAssocID="{1C700822-0D59-48A4-ADE4-BD46E8E28ACF}" presName="vert2" presStyleCnt="0"/>
      <dgm:spPr/>
    </dgm:pt>
    <dgm:pt modelId="{5D15BEA0-A82C-400E-989B-98BD116D276F}" type="pres">
      <dgm:prSet presAssocID="{1C700822-0D59-48A4-ADE4-BD46E8E28ACF}" presName="thinLine2b" presStyleLbl="callout" presStyleIdx="1" presStyleCnt="4"/>
      <dgm:spPr/>
    </dgm:pt>
    <dgm:pt modelId="{DF9D8422-EA0C-493D-A5FD-DCB63B5FEA9D}" type="pres">
      <dgm:prSet presAssocID="{1C700822-0D59-48A4-ADE4-BD46E8E28ACF}" presName="vertSpace2b" presStyleCnt="0"/>
      <dgm:spPr/>
    </dgm:pt>
    <dgm:pt modelId="{D800B27C-D40A-4BBB-8899-42124475C853}" type="pres">
      <dgm:prSet presAssocID="{C90A7713-08F9-4061-B583-BDA17533D84E}" presName="horz2" presStyleCnt="0"/>
      <dgm:spPr/>
    </dgm:pt>
    <dgm:pt modelId="{90623B9F-4800-4E6F-8024-24E12A00664D}" type="pres">
      <dgm:prSet presAssocID="{C90A7713-08F9-4061-B583-BDA17533D84E}" presName="horzSpace2" presStyleCnt="0"/>
      <dgm:spPr/>
    </dgm:pt>
    <dgm:pt modelId="{8EA0B974-0AD6-4297-9A65-64A6C4D3912A}" type="pres">
      <dgm:prSet presAssocID="{C90A7713-08F9-4061-B583-BDA17533D84E}" presName="tx2" presStyleLbl="revTx" presStyleIdx="3" presStyleCnt="5"/>
      <dgm:spPr/>
    </dgm:pt>
    <dgm:pt modelId="{A4A8B49A-C688-49FC-9107-CE15659756DD}" type="pres">
      <dgm:prSet presAssocID="{C90A7713-08F9-4061-B583-BDA17533D84E}" presName="vert2" presStyleCnt="0"/>
      <dgm:spPr/>
    </dgm:pt>
    <dgm:pt modelId="{4A2295EF-2C13-46B1-8F15-DEB7CB586AFC}" type="pres">
      <dgm:prSet presAssocID="{C90A7713-08F9-4061-B583-BDA17533D84E}" presName="thinLine2b" presStyleLbl="callout" presStyleIdx="2" presStyleCnt="4"/>
      <dgm:spPr/>
    </dgm:pt>
    <dgm:pt modelId="{B80BD08D-1F01-4018-A7B2-19B7932C96CD}" type="pres">
      <dgm:prSet presAssocID="{C90A7713-08F9-4061-B583-BDA17533D84E}" presName="vertSpace2b" presStyleCnt="0"/>
      <dgm:spPr/>
    </dgm:pt>
    <dgm:pt modelId="{81B2DF07-0879-48C3-9D2C-2AFAFD094C46}" type="pres">
      <dgm:prSet presAssocID="{DB753585-8D97-448B-ADD0-2EC42F214D0D}" presName="horz2" presStyleCnt="0"/>
      <dgm:spPr/>
    </dgm:pt>
    <dgm:pt modelId="{AB9BEBB9-CBC1-4D29-9EC7-19762AF614FA}" type="pres">
      <dgm:prSet presAssocID="{DB753585-8D97-448B-ADD0-2EC42F214D0D}" presName="horzSpace2" presStyleCnt="0"/>
      <dgm:spPr/>
    </dgm:pt>
    <dgm:pt modelId="{0AA58968-0F49-4BD3-9B22-9BFC15A6F29C}" type="pres">
      <dgm:prSet presAssocID="{DB753585-8D97-448B-ADD0-2EC42F214D0D}" presName="tx2" presStyleLbl="revTx" presStyleIdx="4" presStyleCnt="5"/>
      <dgm:spPr/>
    </dgm:pt>
    <dgm:pt modelId="{23C307EA-25D9-43FD-A6DB-D97571231550}" type="pres">
      <dgm:prSet presAssocID="{DB753585-8D97-448B-ADD0-2EC42F214D0D}" presName="vert2" presStyleCnt="0"/>
      <dgm:spPr/>
    </dgm:pt>
    <dgm:pt modelId="{A74F1FE6-9E0E-4129-B5F1-6D9B89B3A52C}" type="pres">
      <dgm:prSet presAssocID="{DB753585-8D97-448B-ADD0-2EC42F214D0D}" presName="thinLine2b" presStyleLbl="callout" presStyleIdx="3" presStyleCnt="4"/>
      <dgm:spPr/>
    </dgm:pt>
    <dgm:pt modelId="{14A403B7-7BAC-474C-8972-63406BF57D8D}" type="pres">
      <dgm:prSet presAssocID="{DB753585-8D97-448B-ADD0-2EC42F214D0D}" presName="vertSpace2b" presStyleCnt="0"/>
      <dgm:spPr/>
    </dgm:pt>
  </dgm:ptLst>
  <dgm:cxnLst>
    <dgm:cxn modelId="{94F38E00-87EB-4F75-A254-59DAC4E59737}" type="presOf" srcId="{5FEEEE85-DD1E-48DB-9611-72BD32649972}" destId="{DAABAE3F-E333-42D5-921F-AE7F8682C1C9}" srcOrd="0" destOrd="0" presId="urn:microsoft.com/office/officeart/2008/layout/LinedList"/>
    <dgm:cxn modelId="{FE87F21E-6E20-4730-AB9A-C7F6274724DB}" srcId="{D736EAF0-B7F2-4DCD-901B-81794A64C3A5}" destId="{1C700822-0D59-48A4-ADE4-BD46E8E28ACF}" srcOrd="1" destOrd="0" parTransId="{6CAF8D00-4E85-4074-8AD4-472736D1C5CA}" sibTransId="{A280BE29-A16B-47CE-80B9-A91E7C366D9F}"/>
    <dgm:cxn modelId="{4F382C43-AB3E-498E-9295-26A7D0D18714}" type="presOf" srcId="{DB753585-8D97-448B-ADD0-2EC42F214D0D}" destId="{0AA58968-0F49-4BD3-9B22-9BFC15A6F29C}" srcOrd="0" destOrd="0" presId="urn:microsoft.com/office/officeart/2008/layout/LinedList"/>
    <dgm:cxn modelId="{B0A33245-0B8D-428D-80B8-22F239472CC5}" type="presOf" srcId="{C90A7713-08F9-4061-B583-BDA17533D84E}" destId="{8EA0B974-0AD6-4297-9A65-64A6C4D3912A}" srcOrd="0" destOrd="0" presId="urn:microsoft.com/office/officeart/2008/layout/LinedList"/>
    <dgm:cxn modelId="{D002F04B-3A21-4FEC-9DC3-4502AEDB3E52}" type="presOf" srcId="{1C700822-0D59-48A4-ADE4-BD46E8E28ACF}" destId="{682F301A-F156-4B1D-A77D-7A7B5E708BF3}" srcOrd="0" destOrd="0" presId="urn:microsoft.com/office/officeart/2008/layout/LinedList"/>
    <dgm:cxn modelId="{44E9EB4C-3D0C-4753-BF83-7141E3588D5F}" srcId="{D736EAF0-B7F2-4DCD-901B-81794A64C3A5}" destId="{C90A7713-08F9-4061-B583-BDA17533D84E}" srcOrd="2" destOrd="0" parTransId="{3A3D94D2-7871-45DD-AEF1-A532371FCAA4}" sibTransId="{DBDC93A8-D4B2-463D-82F0-44F82673D529}"/>
    <dgm:cxn modelId="{3113D277-E6F8-42ED-AC67-BDA35E95D9E7}" srcId="{D736EAF0-B7F2-4DCD-901B-81794A64C3A5}" destId="{DB753585-8D97-448B-ADD0-2EC42F214D0D}" srcOrd="3" destOrd="0" parTransId="{49B3A46F-20F9-459E-AAB4-AE30C8481514}" sibTransId="{AD4918DF-7FB3-42E2-9566-A142C743C01C}"/>
    <dgm:cxn modelId="{1F8843B8-5FA5-43D4-B27D-52CBBE8E0240}" srcId="{D736EAF0-B7F2-4DCD-901B-81794A64C3A5}" destId="{5FEEEE85-DD1E-48DB-9611-72BD32649972}" srcOrd="0" destOrd="0" parTransId="{A07A163A-A8FB-4981-A00C-B62C35AE0FBA}" sibTransId="{5FAB6427-FE5D-4669-8387-C73D5E1D270B}"/>
    <dgm:cxn modelId="{7FB9D6BE-8399-4F74-B447-B2AAD4AEE5EF}" type="presOf" srcId="{63082A1E-1E6B-43B3-A922-A529399C80EE}" destId="{655508EB-B6A1-4C53-9474-9FE09038ABF5}" srcOrd="0" destOrd="0" presId="urn:microsoft.com/office/officeart/2008/layout/LinedList"/>
    <dgm:cxn modelId="{1E068FE6-91C0-4C6D-BC6F-EE5678949836}" srcId="{63082A1E-1E6B-43B3-A922-A529399C80EE}" destId="{D736EAF0-B7F2-4DCD-901B-81794A64C3A5}" srcOrd="0" destOrd="0" parTransId="{1681D946-F6BE-4AAD-9219-F23AB180C1F1}" sibTransId="{117519EB-EBC7-418D-8FBE-C7DED50535CA}"/>
    <dgm:cxn modelId="{9A58ADEF-012B-4AD5-BAB3-4641D8F57793}" type="presOf" srcId="{D736EAF0-B7F2-4DCD-901B-81794A64C3A5}" destId="{AD96F805-1278-4D6D-9937-DA677145C336}" srcOrd="0" destOrd="0" presId="urn:microsoft.com/office/officeart/2008/layout/LinedList"/>
    <dgm:cxn modelId="{632A2E7A-9ACE-406B-B5C2-5CF0116CB949}" type="presParOf" srcId="{655508EB-B6A1-4C53-9474-9FE09038ABF5}" destId="{46168F37-E225-49C5-895E-1AEA7B68A10C}" srcOrd="0" destOrd="0" presId="urn:microsoft.com/office/officeart/2008/layout/LinedList"/>
    <dgm:cxn modelId="{46654A0A-762E-4A48-B83E-95AC865D374D}" type="presParOf" srcId="{655508EB-B6A1-4C53-9474-9FE09038ABF5}" destId="{E4217373-99DF-4815-BC0B-A3FAA53C6D1F}" srcOrd="1" destOrd="0" presId="urn:microsoft.com/office/officeart/2008/layout/LinedList"/>
    <dgm:cxn modelId="{1E01725E-0E06-419E-BB6F-E172647D1F49}" type="presParOf" srcId="{E4217373-99DF-4815-BC0B-A3FAA53C6D1F}" destId="{AD96F805-1278-4D6D-9937-DA677145C336}" srcOrd="0" destOrd="0" presId="urn:microsoft.com/office/officeart/2008/layout/LinedList"/>
    <dgm:cxn modelId="{FED8694E-9453-4453-AA63-1E9D7A322F41}" type="presParOf" srcId="{E4217373-99DF-4815-BC0B-A3FAA53C6D1F}" destId="{5EFFB488-20F9-4761-86F0-DACA079BEE7E}" srcOrd="1" destOrd="0" presId="urn:microsoft.com/office/officeart/2008/layout/LinedList"/>
    <dgm:cxn modelId="{D7619AA9-56B5-43C9-82C3-51345A64C923}" type="presParOf" srcId="{5EFFB488-20F9-4761-86F0-DACA079BEE7E}" destId="{B41167C3-6412-46EA-A202-EABC76CC8459}" srcOrd="0" destOrd="0" presId="urn:microsoft.com/office/officeart/2008/layout/LinedList"/>
    <dgm:cxn modelId="{722D383D-0D55-4D02-BC8C-FFC731213C83}" type="presParOf" srcId="{5EFFB488-20F9-4761-86F0-DACA079BEE7E}" destId="{AC0C44E9-5E57-4B96-AD4F-8DC6F6290E6C}" srcOrd="1" destOrd="0" presId="urn:microsoft.com/office/officeart/2008/layout/LinedList"/>
    <dgm:cxn modelId="{838A84AB-D007-4D80-9E56-BB89D492076A}" type="presParOf" srcId="{AC0C44E9-5E57-4B96-AD4F-8DC6F6290E6C}" destId="{A13A6FD7-BADC-4972-9F66-CAC9C887817E}" srcOrd="0" destOrd="0" presId="urn:microsoft.com/office/officeart/2008/layout/LinedList"/>
    <dgm:cxn modelId="{825D2EB5-F315-41C3-85A0-4E1B9FCB4869}" type="presParOf" srcId="{AC0C44E9-5E57-4B96-AD4F-8DC6F6290E6C}" destId="{DAABAE3F-E333-42D5-921F-AE7F8682C1C9}" srcOrd="1" destOrd="0" presId="urn:microsoft.com/office/officeart/2008/layout/LinedList"/>
    <dgm:cxn modelId="{A018F3D4-AE73-40A6-B2D2-A7EB31066FAE}" type="presParOf" srcId="{AC0C44E9-5E57-4B96-AD4F-8DC6F6290E6C}" destId="{2592DF99-F312-4101-A283-3F6FAB965647}" srcOrd="2" destOrd="0" presId="urn:microsoft.com/office/officeart/2008/layout/LinedList"/>
    <dgm:cxn modelId="{31D9913F-4351-4562-8B6D-7D84A6EE60ED}" type="presParOf" srcId="{5EFFB488-20F9-4761-86F0-DACA079BEE7E}" destId="{5F258347-A5E8-48CA-A333-77BBD9C3590C}" srcOrd="2" destOrd="0" presId="urn:microsoft.com/office/officeart/2008/layout/LinedList"/>
    <dgm:cxn modelId="{D6B2049E-36FA-476B-AA31-A0BD7894F561}" type="presParOf" srcId="{5EFFB488-20F9-4761-86F0-DACA079BEE7E}" destId="{BA1AFCE1-9CD5-4351-B0C1-DF4E1D9295BB}" srcOrd="3" destOrd="0" presId="urn:microsoft.com/office/officeart/2008/layout/LinedList"/>
    <dgm:cxn modelId="{1E22274B-DD06-42C3-9749-67453C8F14F4}" type="presParOf" srcId="{5EFFB488-20F9-4761-86F0-DACA079BEE7E}" destId="{4F19CCAE-D1DD-4F72-A7F6-A116D02766D0}" srcOrd="4" destOrd="0" presId="urn:microsoft.com/office/officeart/2008/layout/LinedList"/>
    <dgm:cxn modelId="{0A9E0D58-A4C5-465B-A885-C1DB6E353549}" type="presParOf" srcId="{4F19CCAE-D1DD-4F72-A7F6-A116D02766D0}" destId="{A58252CC-1A6C-4ACD-9B25-83C2B0FE44F4}" srcOrd="0" destOrd="0" presId="urn:microsoft.com/office/officeart/2008/layout/LinedList"/>
    <dgm:cxn modelId="{3E07750A-8CC8-485A-96ED-488FA844CC6D}" type="presParOf" srcId="{4F19CCAE-D1DD-4F72-A7F6-A116D02766D0}" destId="{682F301A-F156-4B1D-A77D-7A7B5E708BF3}" srcOrd="1" destOrd="0" presId="urn:microsoft.com/office/officeart/2008/layout/LinedList"/>
    <dgm:cxn modelId="{184FA730-EA74-4333-AED4-BB97F60BA9CE}" type="presParOf" srcId="{4F19CCAE-D1DD-4F72-A7F6-A116D02766D0}" destId="{7147A460-423C-4675-A88B-90D6A016FD57}" srcOrd="2" destOrd="0" presId="urn:microsoft.com/office/officeart/2008/layout/LinedList"/>
    <dgm:cxn modelId="{F9A1E608-52CC-4C54-AF0A-DA07B283B771}" type="presParOf" srcId="{5EFFB488-20F9-4761-86F0-DACA079BEE7E}" destId="{5D15BEA0-A82C-400E-989B-98BD116D276F}" srcOrd="5" destOrd="0" presId="urn:microsoft.com/office/officeart/2008/layout/LinedList"/>
    <dgm:cxn modelId="{1CFBCCC1-6268-4F5D-A106-67FFD329BC16}" type="presParOf" srcId="{5EFFB488-20F9-4761-86F0-DACA079BEE7E}" destId="{DF9D8422-EA0C-493D-A5FD-DCB63B5FEA9D}" srcOrd="6" destOrd="0" presId="urn:microsoft.com/office/officeart/2008/layout/LinedList"/>
    <dgm:cxn modelId="{3A45B830-2080-43E3-886E-C6AA9721BBF1}" type="presParOf" srcId="{5EFFB488-20F9-4761-86F0-DACA079BEE7E}" destId="{D800B27C-D40A-4BBB-8899-42124475C853}" srcOrd="7" destOrd="0" presId="urn:microsoft.com/office/officeart/2008/layout/LinedList"/>
    <dgm:cxn modelId="{6EB4F804-C452-4B42-AD5D-6F4C348D32FE}" type="presParOf" srcId="{D800B27C-D40A-4BBB-8899-42124475C853}" destId="{90623B9F-4800-4E6F-8024-24E12A00664D}" srcOrd="0" destOrd="0" presId="urn:microsoft.com/office/officeart/2008/layout/LinedList"/>
    <dgm:cxn modelId="{F496DDA0-23C2-4B5A-9F4B-48EAEBCE108A}" type="presParOf" srcId="{D800B27C-D40A-4BBB-8899-42124475C853}" destId="{8EA0B974-0AD6-4297-9A65-64A6C4D3912A}" srcOrd="1" destOrd="0" presId="urn:microsoft.com/office/officeart/2008/layout/LinedList"/>
    <dgm:cxn modelId="{8CE9C9CB-8107-4BA5-BCF1-265ED5D78B63}" type="presParOf" srcId="{D800B27C-D40A-4BBB-8899-42124475C853}" destId="{A4A8B49A-C688-49FC-9107-CE15659756DD}" srcOrd="2" destOrd="0" presId="urn:microsoft.com/office/officeart/2008/layout/LinedList"/>
    <dgm:cxn modelId="{5F4D5E7B-0F71-479F-852A-9B2855B307F3}" type="presParOf" srcId="{5EFFB488-20F9-4761-86F0-DACA079BEE7E}" destId="{4A2295EF-2C13-46B1-8F15-DEB7CB586AFC}" srcOrd="8" destOrd="0" presId="urn:microsoft.com/office/officeart/2008/layout/LinedList"/>
    <dgm:cxn modelId="{FE928640-3B50-47AE-BEEF-3C4322A87453}" type="presParOf" srcId="{5EFFB488-20F9-4761-86F0-DACA079BEE7E}" destId="{B80BD08D-1F01-4018-A7B2-19B7932C96CD}" srcOrd="9" destOrd="0" presId="urn:microsoft.com/office/officeart/2008/layout/LinedList"/>
    <dgm:cxn modelId="{B6C39A26-3F5B-4A6D-A51C-151E23782023}" type="presParOf" srcId="{5EFFB488-20F9-4761-86F0-DACA079BEE7E}" destId="{81B2DF07-0879-48C3-9D2C-2AFAFD094C46}" srcOrd="10" destOrd="0" presId="urn:microsoft.com/office/officeart/2008/layout/LinedList"/>
    <dgm:cxn modelId="{334BEC27-A67B-4987-8A58-7A5D83F951C1}" type="presParOf" srcId="{81B2DF07-0879-48C3-9D2C-2AFAFD094C46}" destId="{AB9BEBB9-CBC1-4D29-9EC7-19762AF614FA}" srcOrd="0" destOrd="0" presId="urn:microsoft.com/office/officeart/2008/layout/LinedList"/>
    <dgm:cxn modelId="{CC91C368-EF2A-4F92-A476-E18E955233B0}" type="presParOf" srcId="{81B2DF07-0879-48C3-9D2C-2AFAFD094C46}" destId="{0AA58968-0F49-4BD3-9B22-9BFC15A6F29C}" srcOrd="1" destOrd="0" presId="urn:microsoft.com/office/officeart/2008/layout/LinedList"/>
    <dgm:cxn modelId="{92E349E6-3A8B-4A6A-8C02-DAAFFA0FD562}" type="presParOf" srcId="{81B2DF07-0879-48C3-9D2C-2AFAFD094C46}" destId="{23C307EA-25D9-43FD-A6DB-D97571231550}" srcOrd="2" destOrd="0" presId="urn:microsoft.com/office/officeart/2008/layout/LinedList"/>
    <dgm:cxn modelId="{9AE7EC92-6267-43B5-A099-55145CBFCE7A}" type="presParOf" srcId="{5EFFB488-20F9-4761-86F0-DACA079BEE7E}" destId="{A74F1FE6-9E0E-4129-B5F1-6D9B89B3A52C}" srcOrd="11" destOrd="0" presId="urn:microsoft.com/office/officeart/2008/layout/LinedList"/>
    <dgm:cxn modelId="{E2570D92-FEBF-46B8-A30F-19D7770DF25F}" type="presParOf" srcId="{5EFFB488-20F9-4761-86F0-DACA079BEE7E}" destId="{14A403B7-7BAC-474C-8972-63406BF57D8D}"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68F37-E225-49C5-895E-1AEA7B68A10C}">
      <dsp:nvSpPr>
        <dsp:cNvPr id="0" name=""/>
        <dsp:cNvSpPr/>
      </dsp:nvSpPr>
      <dsp:spPr>
        <a:xfrm>
          <a:off x="0" y="0"/>
          <a:ext cx="10244305"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96F805-1278-4D6D-9937-DA677145C336}">
      <dsp:nvSpPr>
        <dsp:cNvPr id="0" name=""/>
        <dsp:cNvSpPr/>
      </dsp:nvSpPr>
      <dsp:spPr>
        <a:xfrm>
          <a:off x="0" y="0"/>
          <a:ext cx="2048861" cy="5087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In Europe, in the mid-1600s to late 1700s scholars inspired by the Scientific Revolution started to ask questions like, </a:t>
          </a:r>
        </a:p>
      </dsp:txBody>
      <dsp:txXfrm>
        <a:off x="0" y="0"/>
        <a:ext cx="2048861" cy="5087324"/>
      </dsp:txXfrm>
    </dsp:sp>
    <dsp:sp modelId="{DAABAE3F-E333-42D5-921F-AE7F8682C1C9}">
      <dsp:nvSpPr>
        <dsp:cNvPr id="0" name=""/>
        <dsp:cNvSpPr/>
      </dsp:nvSpPr>
      <dsp:spPr>
        <a:xfrm>
          <a:off x="2202525" y="59803"/>
          <a:ext cx="8041779" cy="119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i="1" kern="1200"/>
            <a:t>“</a:t>
          </a:r>
          <a:r>
            <a:rPr lang="en-US" sz="3300" b="1" i="1" kern="1200"/>
            <a:t>What is the purpose of government?</a:t>
          </a:r>
          <a:r>
            <a:rPr lang="en-US" sz="3300" i="1" kern="1200"/>
            <a:t>,” </a:t>
          </a:r>
          <a:endParaRPr lang="en-US" sz="3300" kern="1200"/>
        </a:p>
      </dsp:txBody>
      <dsp:txXfrm>
        <a:off x="2202525" y="59803"/>
        <a:ext cx="8041779" cy="1196067"/>
      </dsp:txXfrm>
    </dsp:sp>
    <dsp:sp modelId="{5F258347-A5E8-48CA-A333-77BBD9C3590C}">
      <dsp:nvSpPr>
        <dsp:cNvPr id="0" name=""/>
        <dsp:cNvSpPr/>
      </dsp:nvSpPr>
      <dsp:spPr>
        <a:xfrm>
          <a:off x="2048861" y="1255871"/>
          <a:ext cx="8195444"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2F301A-F156-4B1D-A77D-7A7B5E708BF3}">
      <dsp:nvSpPr>
        <dsp:cNvPr id="0" name=""/>
        <dsp:cNvSpPr/>
      </dsp:nvSpPr>
      <dsp:spPr>
        <a:xfrm>
          <a:off x="2202525" y="1315674"/>
          <a:ext cx="8041779" cy="119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i="1" kern="1200"/>
            <a:t>“</a:t>
          </a:r>
          <a:r>
            <a:rPr lang="en-US" sz="3300" b="1" i="1" kern="1200"/>
            <a:t>What is the best way for a government to rule its people?,</a:t>
          </a:r>
          <a:r>
            <a:rPr lang="en-US" sz="3300" i="1" kern="1200"/>
            <a:t>” </a:t>
          </a:r>
          <a:endParaRPr lang="en-US" sz="3300" kern="1200"/>
        </a:p>
      </dsp:txBody>
      <dsp:txXfrm>
        <a:off x="2202525" y="1315674"/>
        <a:ext cx="8041779" cy="1196067"/>
      </dsp:txXfrm>
    </dsp:sp>
    <dsp:sp modelId="{5D15BEA0-A82C-400E-989B-98BD116D276F}">
      <dsp:nvSpPr>
        <dsp:cNvPr id="0" name=""/>
        <dsp:cNvSpPr/>
      </dsp:nvSpPr>
      <dsp:spPr>
        <a:xfrm>
          <a:off x="2048861" y="2511742"/>
          <a:ext cx="8195444"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A0B974-0AD6-4297-9A65-64A6C4D3912A}">
      <dsp:nvSpPr>
        <dsp:cNvPr id="0" name=""/>
        <dsp:cNvSpPr/>
      </dsp:nvSpPr>
      <dsp:spPr>
        <a:xfrm>
          <a:off x="2202525" y="2571545"/>
          <a:ext cx="8041779" cy="119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i="1" kern="1200"/>
            <a:t>“</a:t>
          </a:r>
          <a:r>
            <a:rPr lang="en-US" sz="3300" b="1" i="1" kern="1200"/>
            <a:t>Are people born with rights? If so, should they be protected by a government?</a:t>
          </a:r>
          <a:r>
            <a:rPr lang="en-US" sz="3300" i="1" kern="1200"/>
            <a:t>”</a:t>
          </a:r>
          <a:endParaRPr lang="en-US" sz="3300" kern="1200"/>
        </a:p>
      </dsp:txBody>
      <dsp:txXfrm>
        <a:off x="2202525" y="2571545"/>
        <a:ext cx="8041779" cy="1196067"/>
      </dsp:txXfrm>
    </dsp:sp>
    <dsp:sp modelId="{4A2295EF-2C13-46B1-8F15-DEB7CB586AFC}">
      <dsp:nvSpPr>
        <dsp:cNvPr id="0" name=""/>
        <dsp:cNvSpPr/>
      </dsp:nvSpPr>
      <dsp:spPr>
        <a:xfrm>
          <a:off x="2048861" y="3767613"/>
          <a:ext cx="8195444"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AA58968-0F49-4BD3-9B22-9BFC15A6F29C}">
      <dsp:nvSpPr>
        <dsp:cNvPr id="0" name=""/>
        <dsp:cNvSpPr/>
      </dsp:nvSpPr>
      <dsp:spPr>
        <a:xfrm>
          <a:off x="2202525" y="3827416"/>
          <a:ext cx="8041779" cy="1196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The philosophers writing about these questions were part of the Enlightenment. </a:t>
          </a:r>
        </a:p>
      </dsp:txBody>
      <dsp:txXfrm>
        <a:off x="2202525" y="3827416"/>
        <a:ext cx="8041779" cy="1196067"/>
      </dsp:txXfrm>
    </dsp:sp>
    <dsp:sp modelId="{A74F1FE6-9E0E-4129-B5F1-6D9B89B3A52C}">
      <dsp:nvSpPr>
        <dsp:cNvPr id="0" name=""/>
        <dsp:cNvSpPr/>
      </dsp:nvSpPr>
      <dsp:spPr>
        <a:xfrm>
          <a:off x="2048861" y="5023484"/>
          <a:ext cx="8195444" cy="0"/>
        </a:xfrm>
        <a:prstGeom prst="line">
          <a:avLst/>
        </a:prstGeom>
        <a:solidFill>
          <a:schemeClr val="accent2">
            <a:hueOff val="0"/>
            <a:satOff val="0"/>
            <a:lumOff val="0"/>
            <a:alphaOff val="0"/>
          </a:schemeClr>
        </a:solidFill>
        <a:ln w="10795"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612648" y="557783"/>
            <a:ext cx="10969752" cy="3130807"/>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612648" y="3902206"/>
            <a:ext cx="10969752" cy="2240529"/>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79C5A860-F335-4252-AA00-24FB67ED2982}" type="datetime1">
              <a:rPr lang="en-US" smtClean="0"/>
              <a:t>2/10/2023</a:t>
            </a:fld>
            <a:endParaRPr lang="en-US"/>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51581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46AB1048-0047-48CA-88BA-D69B470942CF}" type="datetime1">
              <a:rPr lang="en-US" smtClean="0"/>
              <a:t>2/10/2023</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574437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557784"/>
            <a:ext cx="2854452" cy="564342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612648" y="557784"/>
            <a:ext cx="7734300" cy="56434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5BD83879-648C-49A9-81A2-0EF5946532D0}" type="datetime1">
              <a:rPr lang="en-US" smtClean="0"/>
              <a:t>2/10/2023</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924472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586B75A-687E-405C-8A0B-8D00578BA2C3}"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42893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586B75A-687E-405C-8A0B-8D00578BA2C3}"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3282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07295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2/10/2023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63045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2/10/2023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252315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2/10/2023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03071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2/10/2023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757109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dirty="0"/>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2/10/2023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0092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D04BC802-30E3-4658-9CCA-F873646FEC67}" type="datetime1">
              <a:rPr lang="en-US" smtClean="0"/>
              <a:t>2/10/2023</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53070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dirty="0"/>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2/10/2023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66742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63571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2/10/2023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86038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612648" y="557784"/>
            <a:ext cx="10969752" cy="3146400"/>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612648" y="3902207"/>
            <a:ext cx="10969752" cy="2187443"/>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AB227A3-19CE-4153-81CE-64EB7AB094B3}" type="datetime1">
              <a:rPr lang="en-US" smtClean="0"/>
              <a:t>2/10/2023</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978519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609600"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2" y="2081369"/>
            <a:ext cx="5410200" cy="40955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B819A100-10F6-477E-8847-29D479EF1C92}" type="datetime1">
              <a:rPr lang="en-US" smtClean="0"/>
              <a:t>2/10/2023</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5056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609600" y="365125"/>
            <a:ext cx="10745788"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609600" y="1895096"/>
            <a:ext cx="5387975"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609600" y="2842211"/>
            <a:ext cx="5387975"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67890" y="1895096"/>
            <a:ext cx="5414510" cy="823912"/>
          </a:xfrm>
        </p:spPr>
        <p:txBody>
          <a:bodyPr anchor="b"/>
          <a:lstStyle>
            <a:lvl1pPr marL="0" indent="0">
              <a:buNone/>
              <a:defRPr sz="2400" b="0"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67890" y="2842211"/>
            <a:ext cx="5414510" cy="33474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5DF128AB-198A-495F-8475-FDB360C9873F}" type="datetime1">
              <a:rPr lang="en-US" smtClean="0"/>
              <a:t>2/10/2023</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6180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21A235E-F8FD-479F-9FC7-18BE84110877}" type="datetime1">
              <a:rPr lang="en-US" smtClean="0"/>
              <a:t>2/10/2023</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7602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E890F09B-68DA-462E-9DB4-4C9ADAB8CBCC}" type="datetime1">
              <a:rPr lang="en-US" smtClean="0"/>
              <a:t>2/10/2023</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858098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612649" y="457199"/>
            <a:ext cx="4970822" cy="2660205"/>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6096000" y="457200"/>
            <a:ext cx="5483352" cy="574400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612649" y="3329989"/>
            <a:ext cx="4970822" cy="287121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17AC4E36-FABE-47EB-AA7F-C19A93824617}" type="datetime1">
              <a:rPr lang="en-US" smtClean="0"/>
              <a:t>2/10/2023</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212481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612649" y="457199"/>
            <a:ext cx="4970822" cy="26674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6096000" y="457199"/>
            <a:ext cx="5483352" cy="54038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612649" y="3322708"/>
            <a:ext cx="4970822" cy="254628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F199CE6B-5DE6-4A2D-B72E-5E8969F9F56F}" type="datetime1">
              <a:rPr lang="en-US" smtClean="0"/>
              <a:t>2/10/2023</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3994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2E603F-28B7-4831-BF23-65FBAB13D5FB}"/>
              </a:ext>
            </a:extLst>
          </p:cNvPr>
          <p:cNvSpPr/>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609600" y="557784"/>
            <a:ext cx="109728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609600" y="2106204"/>
            <a:ext cx="10972800" cy="40365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609600" y="6356350"/>
            <a:ext cx="2743200" cy="365125"/>
          </a:xfrm>
          <a:prstGeom prst="rect">
            <a:avLst/>
          </a:prstGeom>
        </p:spPr>
        <p:txBody>
          <a:bodyPr vert="horz" lIns="91440" tIns="45720" rIns="91440" bIns="45720" rtlCol="0" anchor="ctr"/>
          <a:lstStyle>
            <a:lvl1pPr algn="l">
              <a:defRPr lang="en-US" sz="800" kern="1200" cap="all" spc="200" smtClean="0">
                <a:solidFill>
                  <a:schemeClr val="tx1"/>
                </a:solidFill>
                <a:latin typeface="+mn-lt"/>
                <a:ea typeface="+mn-ea"/>
                <a:cs typeface="Segoe UI Semilight" panose="020B0402040204020203" pitchFamily="34" charset="0"/>
              </a:defRPr>
            </a:lvl1pPr>
          </a:lstStyle>
          <a:p>
            <a:fld id="{F481A142-DA77-4A5F-AD1F-14E6C18F0F5F}" type="datetime1">
              <a:rPr lang="en-US" smtClean="0"/>
              <a:t>2/10/2023</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800" kern="1200" cap="all" spc="200" dirty="0">
                <a:solidFill>
                  <a:schemeClr val="tx1"/>
                </a:solidFill>
                <a:latin typeface="+mn-lt"/>
                <a:ea typeface="+mn-ea"/>
                <a:cs typeface="Segoe UI Semilight" panose="020B0402040204020203" pitchFamily="34" charset="0"/>
              </a:defRPr>
            </a:lvl1pPr>
          </a:lstStyle>
          <a:p>
            <a:endParaRPr lang="en-US" dirty="0"/>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10134600" y="6356350"/>
            <a:ext cx="1447800" cy="365125"/>
          </a:xfrm>
          <a:prstGeom prst="rect">
            <a:avLst/>
          </a:prstGeom>
        </p:spPr>
        <p:txBody>
          <a:bodyPr vert="horz" lIns="91440" tIns="45720" rIns="91440" bIns="45720" rtlCol="0" anchor="ctr"/>
          <a:lstStyle>
            <a:lvl1pPr algn="r">
              <a:defRPr lang="en-US" sz="800" kern="1200" cap="all" spc="200" smtClean="0">
                <a:solidFill>
                  <a:schemeClr val="tx1"/>
                </a:solidFill>
                <a:latin typeface="+mn-lt"/>
                <a:ea typeface="+mn-ea"/>
                <a:cs typeface="Segoe UI Semilight" panose="020B0402040204020203" pitchFamily="34" charset="0"/>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158285201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696" r:id="rId6"/>
    <p:sldLayoutId id="2147483701" r:id="rId7"/>
    <p:sldLayoutId id="2147483697" r:id="rId8"/>
    <p:sldLayoutId id="2147483698" r:id="rId9"/>
    <p:sldLayoutId id="2147483699" r:id="rId10"/>
    <p:sldLayoutId id="2147483700"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Clr>
          <a:schemeClr val="accent5"/>
        </a:buClr>
        <a:buFont typeface="Avenir Next LT Pro" panose="020B0504020202020204" pitchFamily="34" charset="0"/>
        <a:buNone/>
        <a:defRPr sz="2000" kern="1200">
          <a:solidFill>
            <a:schemeClr val="tx1"/>
          </a:solidFill>
          <a:latin typeface="+mn-lt"/>
          <a:ea typeface="+mn-ea"/>
          <a:cs typeface="+mn-cs"/>
        </a:defRPr>
      </a:lvl1pPr>
      <a:lvl2pPr marL="228600" indent="0" algn="l" defTabSz="914400" rtl="0" eaLnBrk="1" latinLnBrk="0" hangingPunct="1">
        <a:lnSpc>
          <a:spcPct val="110000"/>
        </a:lnSpc>
        <a:spcBef>
          <a:spcPts val="500"/>
        </a:spcBef>
        <a:buClr>
          <a:schemeClr val="accent5"/>
        </a:buClr>
        <a:buFont typeface="Avenir Next LT Pro" panose="020B0504020202020204" pitchFamily="34" charset="0"/>
        <a:buNone/>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Clr>
          <a:schemeClr val="accent5"/>
        </a:buClr>
        <a:buFont typeface="Avenir Next LT Pro" panose="020B0504020202020204" pitchFamily="34" charset="0"/>
        <a:buNone/>
        <a:defRPr sz="1600" kern="1200">
          <a:solidFill>
            <a:schemeClr val="tx1"/>
          </a:solidFill>
          <a:latin typeface="+mn-lt"/>
          <a:ea typeface="+mn-ea"/>
          <a:cs typeface="+mn-cs"/>
        </a:defRPr>
      </a:lvl3pPr>
      <a:lvl4pPr marL="6858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Clr>
          <a:schemeClr val="accent5"/>
        </a:buClr>
        <a:buFont typeface="Avenir Next LT Pro" panose="020B05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2/10/2023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1391603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k0ZV-lhHd1A" TargetMode="External"/><Relationship Id="rId2" Type="http://schemas.openxmlformats.org/officeDocument/2006/relationships/slideLayout" Target="../slideLayouts/slideLayout13.xml"/><Relationship Id="rId1" Type="http://schemas.openxmlformats.org/officeDocument/2006/relationships/video" Target="https://www.youtube.com/embed/-3wNKBPVHkE?feature=oembed" TargetMode="Externa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bjIwkvhGsoo" TargetMode="External"/><Relationship Id="rId2" Type="http://schemas.openxmlformats.org/officeDocument/2006/relationships/slideLayout" Target="../slideLayouts/slideLayout15.xml"/><Relationship Id="rId1" Type="http://schemas.openxmlformats.org/officeDocument/2006/relationships/video" Target="https://www.youtube.com/embed/bjIwkvhGsoo?feature=oembed" TargetMode="Externa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15.xml"/><Relationship Id="rId1" Type="http://schemas.openxmlformats.org/officeDocument/2006/relationships/video" Target="https://www.youtube.com/embed/-TcP_pzWUlU?feature=oembed"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VqOaG24aPSc" TargetMode="External"/><Relationship Id="rId2" Type="http://schemas.openxmlformats.org/officeDocument/2006/relationships/slideLayout" Target="../slideLayouts/slideLayout15.xml"/><Relationship Id="rId1" Type="http://schemas.openxmlformats.org/officeDocument/2006/relationships/video" Target="https://www.youtube.com/embed/VqOaG24aPSc?feature=oembed" TargetMode="External"/><Relationship Id="rId4" Type="http://schemas.openxmlformats.org/officeDocument/2006/relationships/image" Target="../media/image2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quizlet.com/314679097/102-enlightenment-revolution-and-nationalism-flash-cards/"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s://docs.google.com/document/d/1Aglj8PnLAcEjB7SqI8hvdtrl3Bum4gPDiqCK5LdGGYU/preview#bookmark=kix.4c0we2vhes04" TargetMode="External"/><Relationship Id="rId3" Type="http://schemas.openxmlformats.org/officeDocument/2006/relationships/hyperlink" Target="https://docs.google.com/document/d/1Aglj8PnLAcEjB7SqI8hvdtrl3Bum4gPDiqCK5LdGGYU/preview#bookmark=id.29wgpdez4l85" TargetMode="External"/><Relationship Id="rId7" Type="http://schemas.openxmlformats.org/officeDocument/2006/relationships/hyperlink" Target="https://docs.google.com/document/d/1Aglj8PnLAcEjB7SqI8hvdtrl3Bum4gPDiqCK5LdGGYU/preview#bookmark=kix.hli6tdwdtotz" TargetMode="External"/><Relationship Id="rId2" Type="http://schemas.openxmlformats.org/officeDocument/2006/relationships/hyperlink" Target="https://docs.google.com/document/d/1Aglj8PnLAcEjB7SqI8hvdtrl3Bum4gPDiqCK5LdGGYU/preview#bookmark=id.9yyjrvtjx99" TargetMode="External"/><Relationship Id="rId1" Type="http://schemas.openxmlformats.org/officeDocument/2006/relationships/slideLayout" Target="../slideLayouts/slideLayout2.xml"/><Relationship Id="rId6" Type="http://schemas.openxmlformats.org/officeDocument/2006/relationships/hyperlink" Target="https://docs.google.com/document/d/1Aglj8PnLAcEjB7SqI8hvdtrl3Bum4gPDiqCK5LdGGYU/preview#bookmark=kix.zg0q53udtwfu" TargetMode="External"/><Relationship Id="rId5" Type="http://schemas.openxmlformats.org/officeDocument/2006/relationships/hyperlink" Target="https://docs.google.com/document/d/1Aglj8PnLAcEjB7SqI8hvdtrl3Bum4gPDiqCK5LdGGYU/preview#bookmark=kix.kyy32ydcraf5" TargetMode="External"/><Relationship Id="rId4" Type="http://schemas.openxmlformats.org/officeDocument/2006/relationships/hyperlink" Target="https://docs.google.com/document/d/1Aglj8PnLAcEjB7SqI8hvdtrl3Bum4gPDiqCK5LdGGYU/preview#bookmark=kix.vre2rmcpz7az"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22" name="Rectangle 21">
            <a:extLst>
              <a:ext uri="{FF2B5EF4-FFF2-40B4-BE49-F238E27FC236}">
                <a16:creationId xmlns:a16="http://schemas.microsoft.com/office/drawing/2014/main" id="{C49B6340-9D54-4548-B87C-24BA7EA53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colorful light bulb with business icons">
            <a:extLst>
              <a:ext uri="{FF2B5EF4-FFF2-40B4-BE49-F238E27FC236}">
                <a16:creationId xmlns:a16="http://schemas.microsoft.com/office/drawing/2014/main" id="{2E213D87-CDD6-A920-875C-7EDACCFCE4FF}"/>
              </a:ext>
            </a:extLst>
          </p:cNvPr>
          <p:cNvPicPr>
            <a:picLocks noChangeAspect="1"/>
          </p:cNvPicPr>
          <p:nvPr/>
        </p:nvPicPr>
        <p:blipFill rotWithShape="1">
          <a:blip r:embed="rId2"/>
          <a:srcRect l="4182" r="15449" b="1"/>
          <a:stretch/>
        </p:blipFill>
        <p:spPr>
          <a:xfrm>
            <a:off x="-50042" y="-39158"/>
            <a:ext cx="7918858" cy="6897158"/>
          </a:xfrm>
          <a:prstGeom prst="rect">
            <a:avLst/>
          </a:prstGeom>
        </p:spPr>
      </p:pic>
      <p:sp useBgFill="1">
        <p:nvSpPr>
          <p:cNvPr id="24" name="Freeform: Shape 23">
            <a:extLst>
              <a:ext uri="{FF2B5EF4-FFF2-40B4-BE49-F238E27FC236}">
                <a16:creationId xmlns:a16="http://schemas.microsoft.com/office/drawing/2014/main" id="{F1D5403D-09EC-41DB-B916-A09C0E5A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99031" y="-39157"/>
            <a:ext cx="5592970" cy="6897158"/>
          </a:xfrm>
          <a:custGeom>
            <a:avLst/>
            <a:gdLst>
              <a:gd name="connsiteX0" fmla="*/ 4912746 w 5592970"/>
              <a:gd name="connsiteY0" fmla="*/ 2355321 h 6897159"/>
              <a:gd name="connsiteX1" fmla="*/ 4714738 w 5592970"/>
              <a:gd name="connsiteY1" fmla="*/ 2553329 h 6897159"/>
              <a:gd name="connsiteX2" fmla="*/ 4912746 w 5592970"/>
              <a:gd name="connsiteY2" fmla="*/ 2751337 h 6897159"/>
              <a:gd name="connsiteX3" fmla="*/ 5110754 w 5592970"/>
              <a:gd name="connsiteY3" fmla="*/ 2553329 h 6897159"/>
              <a:gd name="connsiteX4" fmla="*/ 4912746 w 5592970"/>
              <a:gd name="connsiteY4" fmla="*/ 2355321 h 6897159"/>
              <a:gd name="connsiteX5" fmla="*/ 4769785 w 5592970"/>
              <a:gd name="connsiteY5" fmla="*/ 1301525 h 6897159"/>
              <a:gd name="connsiteX6" fmla="*/ 4358192 w 5592970"/>
              <a:gd name="connsiteY6" fmla="*/ 1713118 h 6897159"/>
              <a:gd name="connsiteX7" fmla="*/ 4769785 w 5592970"/>
              <a:gd name="connsiteY7" fmla="*/ 2124711 h 6897159"/>
              <a:gd name="connsiteX8" fmla="*/ 5181378 w 5592970"/>
              <a:gd name="connsiteY8" fmla="*/ 1713118 h 6897159"/>
              <a:gd name="connsiteX9" fmla="*/ 4769785 w 5592970"/>
              <a:gd name="connsiteY9" fmla="*/ 1301525 h 6897159"/>
              <a:gd name="connsiteX10" fmla="*/ 1485712 w 5592970"/>
              <a:gd name="connsiteY10" fmla="*/ 0 h 6897159"/>
              <a:gd name="connsiteX11" fmla="*/ 1911850 w 5592970"/>
              <a:gd name="connsiteY11" fmla="*/ 0 h 6897159"/>
              <a:gd name="connsiteX12" fmla="*/ 4693359 w 5592970"/>
              <a:gd name="connsiteY12" fmla="*/ 0 h 6897159"/>
              <a:gd name="connsiteX13" fmla="*/ 4687196 w 5592970"/>
              <a:gd name="connsiteY13" fmla="*/ 186052 h 6897159"/>
              <a:gd name="connsiteX14" fmla="*/ 4689492 w 5592970"/>
              <a:gd name="connsiteY14" fmla="*/ 422393 h 6897159"/>
              <a:gd name="connsiteX15" fmla="*/ 5029277 w 5592970"/>
              <a:gd name="connsiteY15" fmla="*/ 1074198 h 6897159"/>
              <a:gd name="connsiteX16" fmla="*/ 5368989 w 5592970"/>
              <a:gd name="connsiteY16" fmla="*/ 2604190 h 6897159"/>
              <a:gd name="connsiteX17" fmla="*/ 5030698 w 5592970"/>
              <a:gd name="connsiteY17" fmla="*/ 3182337 h 6897159"/>
              <a:gd name="connsiteX18" fmla="*/ 4910556 w 5592970"/>
              <a:gd name="connsiteY18" fmla="*/ 4667756 h 6897159"/>
              <a:gd name="connsiteX19" fmla="*/ 5374561 w 5592970"/>
              <a:gd name="connsiteY19" fmla="*/ 5703238 h 6897159"/>
              <a:gd name="connsiteX20" fmla="*/ 5591170 w 5592970"/>
              <a:gd name="connsiteY20" fmla="*/ 6745970 h 6897159"/>
              <a:gd name="connsiteX21" fmla="*/ 5592970 w 5592970"/>
              <a:gd name="connsiteY21" fmla="*/ 6897158 h 6897159"/>
              <a:gd name="connsiteX22" fmla="*/ 2734191 w 5592970"/>
              <a:gd name="connsiteY22" fmla="*/ 6897158 h 6897159"/>
              <a:gd name="connsiteX23" fmla="*/ 2734191 w 5592970"/>
              <a:gd name="connsiteY23" fmla="*/ 6897159 h 6897159"/>
              <a:gd name="connsiteX24" fmla="*/ 0 w 5592970"/>
              <a:gd name="connsiteY24" fmla="*/ 6897159 h 6897159"/>
              <a:gd name="connsiteX25" fmla="*/ 0 w 5592970"/>
              <a:gd name="connsiteY25" fmla="*/ 1 h 6897159"/>
              <a:gd name="connsiteX26" fmla="*/ 1485712 w 5592970"/>
              <a:gd name="connsiteY26" fmla="*/ 1 h 68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92970" h="6897159">
                <a:moveTo>
                  <a:pt x="4912746" y="2355321"/>
                </a:moveTo>
                <a:cubicBezTo>
                  <a:pt x="4803389" y="2355321"/>
                  <a:pt x="4714738" y="2443972"/>
                  <a:pt x="4714738" y="2553329"/>
                </a:cubicBezTo>
                <a:cubicBezTo>
                  <a:pt x="4714738" y="2662686"/>
                  <a:pt x="4803389" y="2751337"/>
                  <a:pt x="4912746" y="2751337"/>
                </a:cubicBezTo>
                <a:cubicBezTo>
                  <a:pt x="5022103" y="2751337"/>
                  <a:pt x="5110754" y="2662686"/>
                  <a:pt x="5110754" y="2553329"/>
                </a:cubicBezTo>
                <a:cubicBezTo>
                  <a:pt x="5110754" y="2443972"/>
                  <a:pt x="5022103" y="2355321"/>
                  <a:pt x="4912746" y="2355321"/>
                </a:cubicBezTo>
                <a:close/>
                <a:moveTo>
                  <a:pt x="4769785" y="1301525"/>
                </a:moveTo>
                <a:cubicBezTo>
                  <a:pt x="4542468" y="1301525"/>
                  <a:pt x="4358192" y="1485801"/>
                  <a:pt x="4358192" y="1713118"/>
                </a:cubicBezTo>
                <a:cubicBezTo>
                  <a:pt x="4358192" y="1940435"/>
                  <a:pt x="4542468" y="2124711"/>
                  <a:pt x="4769785" y="2124711"/>
                </a:cubicBezTo>
                <a:cubicBezTo>
                  <a:pt x="4997102" y="2124711"/>
                  <a:pt x="5181378" y="1940435"/>
                  <a:pt x="5181378" y="1713118"/>
                </a:cubicBezTo>
                <a:cubicBezTo>
                  <a:pt x="5181378" y="1485801"/>
                  <a:pt x="4997102" y="1301525"/>
                  <a:pt x="4769785" y="1301525"/>
                </a:cubicBezTo>
                <a:close/>
                <a:moveTo>
                  <a:pt x="1485712" y="0"/>
                </a:moveTo>
                <a:lnTo>
                  <a:pt x="1911850" y="0"/>
                </a:lnTo>
                <a:lnTo>
                  <a:pt x="4693359" y="0"/>
                </a:lnTo>
                <a:lnTo>
                  <a:pt x="4687196" y="186052"/>
                </a:lnTo>
                <a:cubicBezTo>
                  <a:pt x="4686166" y="265025"/>
                  <a:pt x="4686829" y="343862"/>
                  <a:pt x="4689492" y="422393"/>
                </a:cubicBezTo>
                <a:cubicBezTo>
                  <a:pt x="4699496" y="713539"/>
                  <a:pt x="4872938" y="896626"/>
                  <a:pt x="5029277" y="1074198"/>
                </a:cubicBezTo>
                <a:cubicBezTo>
                  <a:pt x="5418992" y="1516672"/>
                  <a:pt x="5551614" y="2043761"/>
                  <a:pt x="5368989" y="2604190"/>
                </a:cubicBezTo>
                <a:cubicBezTo>
                  <a:pt x="5298163" y="2821542"/>
                  <a:pt x="5160452" y="3010355"/>
                  <a:pt x="5030698" y="3182337"/>
                </a:cubicBezTo>
                <a:cubicBezTo>
                  <a:pt x="4682698" y="3643429"/>
                  <a:pt x="4696957" y="4178177"/>
                  <a:pt x="4910556" y="4667756"/>
                </a:cubicBezTo>
                <a:cubicBezTo>
                  <a:pt x="5062728" y="5015306"/>
                  <a:pt x="5245193" y="5341884"/>
                  <a:pt x="5374561" y="5703238"/>
                </a:cubicBezTo>
                <a:cubicBezTo>
                  <a:pt x="5500512" y="6053410"/>
                  <a:pt x="5575240" y="6402760"/>
                  <a:pt x="5591170" y="6745970"/>
                </a:cubicBezTo>
                <a:lnTo>
                  <a:pt x="5592970" y="6897158"/>
                </a:lnTo>
                <a:lnTo>
                  <a:pt x="2734191" y="6897158"/>
                </a:lnTo>
                <a:lnTo>
                  <a:pt x="2734191" y="6897159"/>
                </a:lnTo>
                <a:lnTo>
                  <a:pt x="0" y="6897159"/>
                </a:lnTo>
                <a:lnTo>
                  <a:pt x="0" y="1"/>
                </a:lnTo>
                <a:lnTo>
                  <a:pt x="1485712"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7959478" y="1122363"/>
            <a:ext cx="3622922" cy="2387600"/>
          </a:xfrm>
        </p:spPr>
        <p:txBody>
          <a:bodyPr>
            <a:normAutofit/>
          </a:bodyPr>
          <a:lstStyle/>
          <a:p>
            <a:pPr algn="r">
              <a:lnSpc>
                <a:spcPct val="90000"/>
              </a:lnSpc>
            </a:pPr>
            <a:r>
              <a:rPr lang="en-US" sz="3800"/>
              <a:t>10.01 Enlightenment, Revolution and Nationalism</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675DC-1E77-B7F6-6F04-1799955D7D68}"/>
              </a:ext>
            </a:extLst>
          </p:cNvPr>
          <p:cNvSpPr>
            <a:spLocks noGrp="1"/>
          </p:cNvSpPr>
          <p:nvPr>
            <p:ph type="title"/>
          </p:nvPr>
        </p:nvSpPr>
        <p:spPr/>
        <p:txBody>
          <a:bodyPr/>
          <a:lstStyle/>
          <a:p>
            <a:pPr algn="ctr"/>
            <a:r>
              <a:rPr lang="en-US" b="1" dirty="0">
                <a:cs typeface="Posterama"/>
              </a:rPr>
              <a:t>PICK-A-PARTNER</a:t>
            </a:r>
          </a:p>
        </p:txBody>
      </p:sp>
      <p:sp>
        <p:nvSpPr>
          <p:cNvPr id="3" name="Content Placeholder 2">
            <a:extLst>
              <a:ext uri="{FF2B5EF4-FFF2-40B4-BE49-F238E27FC236}">
                <a16:creationId xmlns:a16="http://schemas.microsoft.com/office/drawing/2014/main" id="{307BCD43-A5DD-D61C-1243-8B59A711780C}"/>
              </a:ext>
            </a:extLst>
          </p:cNvPr>
          <p:cNvSpPr>
            <a:spLocks noGrp="1"/>
          </p:cNvSpPr>
          <p:nvPr>
            <p:ph idx="1"/>
          </p:nvPr>
        </p:nvSpPr>
        <p:spPr/>
        <p:txBody>
          <a:bodyPr vert="horz" lIns="91440" tIns="45720" rIns="91440" bIns="45720" rtlCol="0" anchor="t">
            <a:normAutofit/>
          </a:bodyPr>
          <a:lstStyle/>
          <a:p>
            <a:pPr algn="ctr"/>
            <a:r>
              <a:rPr lang="en-US" sz="3200" b="1" dirty="0">
                <a:ea typeface="+mn-lt"/>
                <a:cs typeface="+mn-lt"/>
              </a:rPr>
              <a:t>COMPLETE:</a:t>
            </a:r>
            <a:r>
              <a:rPr lang="en-US" sz="3200" b="1" dirty="0"/>
              <a:t> REVIEW PACKET: THE WORLD IN1750 </a:t>
            </a:r>
            <a:endParaRPr lang="en-US"/>
          </a:p>
          <a:p>
            <a:pPr algn="ctr"/>
            <a:endParaRPr lang="en-US" sz="3200" b="1" dirty="0"/>
          </a:p>
          <a:p>
            <a:pPr algn="ctr"/>
            <a:r>
              <a:rPr lang="en-US" sz="3200" b="1" dirty="0"/>
              <a:t>With a partner – complete the review pack  - DUE before you leave ;-)</a:t>
            </a:r>
            <a:endParaRPr lang="en-US"/>
          </a:p>
        </p:txBody>
      </p:sp>
    </p:spTree>
    <p:extLst>
      <p:ext uri="{BB962C8B-B14F-4D97-AF65-F5344CB8AC3E}">
        <p14:creationId xmlns:p14="http://schemas.microsoft.com/office/powerpoint/2010/main" val="148850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4E64E4A9-D8D0-4AE7-99BD-EFE51D6EB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4">
            <a:extLst>
              <a:ext uri="{FF2B5EF4-FFF2-40B4-BE49-F238E27FC236}">
                <a16:creationId xmlns:a16="http://schemas.microsoft.com/office/drawing/2014/main" id="{AFD62F46-8DC3-4EDF-BDEF-27C439C6F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336253" cy="6858001"/>
          </a:xfrm>
          <a:custGeom>
            <a:avLst/>
            <a:gdLst>
              <a:gd name="connsiteX0" fmla="*/ 5721063 w 6336253"/>
              <a:gd name="connsiteY0" fmla="*/ 3536635 h 6858001"/>
              <a:gd name="connsiteX1" fmla="*/ 6230651 w 6336253"/>
              <a:gd name="connsiteY1" fmla="*/ 4046223 h 6858001"/>
              <a:gd name="connsiteX2" fmla="*/ 5721063 w 6336253"/>
              <a:gd name="connsiteY2" fmla="*/ 4555811 h 6858001"/>
              <a:gd name="connsiteX3" fmla="*/ 5211475 w 6336253"/>
              <a:gd name="connsiteY3" fmla="*/ 4046223 h 6858001"/>
              <a:gd name="connsiteX4" fmla="*/ 5721063 w 6336253"/>
              <a:gd name="connsiteY4" fmla="*/ 3536635 h 6858001"/>
              <a:gd name="connsiteX5" fmla="*/ 5456902 w 6336253"/>
              <a:gd name="connsiteY5" fmla="*/ 0 h 6858001"/>
              <a:gd name="connsiteX6" fmla="*/ 6321710 w 6336253"/>
              <a:gd name="connsiteY6" fmla="*/ 0 h 6858001"/>
              <a:gd name="connsiteX7" fmla="*/ 6332019 w 6336253"/>
              <a:gd name="connsiteY7" fmla="*/ 42969 h 6858001"/>
              <a:gd name="connsiteX8" fmla="*/ 6320934 w 6336253"/>
              <a:gd name="connsiteY8" fmla="*/ 219852 h 6858001"/>
              <a:gd name="connsiteX9" fmla="*/ 5774313 w 6336253"/>
              <a:gd name="connsiteY9" fmla="*/ 535443 h 6858001"/>
              <a:gd name="connsiteX10" fmla="*/ 5444200 w 6336253"/>
              <a:gd name="connsiteY10" fmla="*/ 78052 h 6858001"/>
              <a:gd name="connsiteX11" fmla="*/ 609600 w 6336253"/>
              <a:gd name="connsiteY11" fmla="*/ 0 h 6858001"/>
              <a:gd name="connsiteX12" fmla="*/ 1171409 w 6336253"/>
              <a:gd name="connsiteY12" fmla="*/ 0 h 6858001"/>
              <a:gd name="connsiteX13" fmla="*/ 4838473 w 6336253"/>
              <a:gd name="connsiteY13" fmla="*/ 0 h 6858001"/>
              <a:gd name="connsiteX14" fmla="*/ 4830349 w 6336253"/>
              <a:gd name="connsiteY14" fmla="*/ 184996 h 6858001"/>
              <a:gd name="connsiteX15" fmla="*/ 4833376 w 6336253"/>
              <a:gd name="connsiteY15" fmla="*/ 419995 h 6858001"/>
              <a:gd name="connsiteX16" fmla="*/ 5281338 w 6336253"/>
              <a:gd name="connsiteY16" fmla="*/ 1068099 h 6858001"/>
              <a:gd name="connsiteX17" fmla="*/ 5729205 w 6336253"/>
              <a:gd name="connsiteY17" fmla="*/ 2589405 h 6858001"/>
              <a:gd name="connsiteX18" fmla="*/ 5283212 w 6336253"/>
              <a:gd name="connsiteY18" fmla="*/ 3164269 h 6858001"/>
              <a:gd name="connsiteX19" fmla="*/ 5124820 w 6336253"/>
              <a:gd name="connsiteY19" fmla="*/ 4641255 h 6858001"/>
              <a:gd name="connsiteX20" fmla="*/ 5736551 w 6336253"/>
              <a:gd name="connsiteY20" fmla="*/ 5670858 h 6858001"/>
              <a:gd name="connsiteX21" fmla="*/ 6022123 w 6336253"/>
              <a:gd name="connsiteY21" fmla="*/ 6707670 h 6858001"/>
              <a:gd name="connsiteX22" fmla="*/ 6024496 w 6336253"/>
              <a:gd name="connsiteY22" fmla="*/ 6858000 h 6858001"/>
              <a:gd name="connsiteX23" fmla="*/ 2242268 w 6336253"/>
              <a:gd name="connsiteY23" fmla="*/ 6858000 h 6858001"/>
              <a:gd name="connsiteX24" fmla="*/ 2242268 w 6336253"/>
              <a:gd name="connsiteY24" fmla="*/ 6858001 h 6858001"/>
              <a:gd name="connsiteX25" fmla="*/ 0 w 6336253"/>
              <a:gd name="connsiteY25" fmla="*/ 6858001 h 6858001"/>
              <a:gd name="connsiteX26" fmla="*/ 0 w 6336253"/>
              <a:gd name="connsiteY26" fmla="*/ 1 h 6858001"/>
              <a:gd name="connsiteX27" fmla="*/ 609600 w 6336253"/>
              <a:gd name="connsiteY27"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36253" h="6858001">
                <a:moveTo>
                  <a:pt x="5721063" y="3536635"/>
                </a:moveTo>
                <a:cubicBezTo>
                  <a:pt x="6002501" y="3536635"/>
                  <a:pt x="6230651" y="3764785"/>
                  <a:pt x="6230651" y="4046223"/>
                </a:cubicBezTo>
                <a:cubicBezTo>
                  <a:pt x="6230651" y="4327661"/>
                  <a:pt x="6002501" y="4555811"/>
                  <a:pt x="5721063" y="4555811"/>
                </a:cubicBezTo>
                <a:cubicBezTo>
                  <a:pt x="5439625" y="4555811"/>
                  <a:pt x="5211475" y="4327661"/>
                  <a:pt x="5211475" y="4046223"/>
                </a:cubicBezTo>
                <a:cubicBezTo>
                  <a:pt x="5211475" y="3764785"/>
                  <a:pt x="5439625" y="3536635"/>
                  <a:pt x="5721063" y="3536635"/>
                </a:cubicBezTo>
                <a:close/>
                <a:moveTo>
                  <a:pt x="5456902" y="0"/>
                </a:moveTo>
                <a:lnTo>
                  <a:pt x="6321710" y="0"/>
                </a:lnTo>
                <a:lnTo>
                  <a:pt x="6332019" y="42969"/>
                </a:lnTo>
                <a:cubicBezTo>
                  <a:pt x="6340015" y="100391"/>
                  <a:pt x="6336884" y="160329"/>
                  <a:pt x="6320934" y="219852"/>
                </a:cubicBezTo>
                <a:cubicBezTo>
                  <a:pt x="6257137" y="457945"/>
                  <a:pt x="6012407" y="599240"/>
                  <a:pt x="5774313" y="535443"/>
                </a:cubicBezTo>
                <a:cubicBezTo>
                  <a:pt x="5565982" y="479621"/>
                  <a:pt x="5431761" y="285271"/>
                  <a:pt x="5444200" y="78052"/>
                </a:cubicBezTo>
                <a:close/>
                <a:moveTo>
                  <a:pt x="609600" y="0"/>
                </a:moveTo>
                <a:lnTo>
                  <a:pt x="1171409" y="0"/>
                </a:lnTo>
                <a:lnTo>
                  <a:pt x="4838473" y="0"/>
                </a:lnTo>
                <a:lnTo>
                  <a:pt x="4830349" y="184996"/>
                </a:lnTo>
                <a:cubicBezTo>
                  <a:pt x="4828991" y="263520"/>
                  <a:pt x="4829864" y="341910"/>
                  <a:pt x="4833376" y="419995"/>
                </a:cubicBezTo>
                <a:cubicBezTo>
                  <a:pt x="4846565" y="709488"/>
                  <a:pt x="5075226" y="891535"/>
                  <a:pt x="5281338" y="1068099"/>
                </a:cubicBezTo>
                <a:cubicBezTo>
                  <a:pt x="5795128" y="1508061"/>
                  <a:pt x="5969974" y="2032158"/>
                  <a:pt x="5729205" y="2589405"/>
                </a:cubicBezTo>
                <a:cubicBezTo>
                  <a:pt x="5635831" y="2805523"/>
                  <a:pt x="5454276" y="2993264"/>
                  <a:pt x="5283212" y="3164269"/>
                </a:cubicBezTo>
                <a:cubicBezTo>
                  <a:pt x="4824418" y="3622744"/>
                  <a:pt x="4843217" y="4154456"/>
                  <a:pt x="5124820" y="4641255"/>
                </a:cubicBezTo>
                <a:cubicBezTo>
                  <a:pt x="5325440" y="4986832"/>
                  <a:pt x="5565996" y="5311556"/>
                  <a:pt x="5736551" y="5670858"/>
                </a:cubicBezTo>
                <a:cubicBezTo>
                  <a:pt x="5902602" y="6019042"/>
                  <a:pt x="6001121" y="6366409"/>
                  <a:pt x="6022123" y="6707670"/>
                </a:cubicBezTo>
                <a:lnTo>
                  <a:pt x="6024496" y="6858000"/>
                </a:lnTo>
                <a:lnTo>
                  <a:pt x="2242268" y="6858000"/>
                </a:lnTo>
                <a:lnTo>
                  <a:pt x="2242268" y="6858001"/>
                </a:lnTo>
                <a:lnTo>
                  <a:pt x="0" y="6858001"/>
                </a:lnTo>
                <a:lnTo>
                  <a:pt x="0" y="1"/>
                </a:lnTo>
                <a:lnTo>
                  <a:pt x="60960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42C31C4-6B65-7174-5FBD-BD2CE34787F8}"/>
              </a:ext>
            </a:extLst>
          </p:cNvPr>
          <p:cNvSpPr>
            <a:spLocks noGrp="1"/>
          </p:cNvSpPr>
          <p:nvPr>
            <p:ph type="title"/>
          </p:nvPr>
        </p:nvSpPr>
        <p:spPr>
          <a:xfrm>
            <a:off x="5996383" y="1616707"/>
            <a:ext cx="5125941" cy="1519803"/>
          </a:xfrm>
        </p:spPr>
        <p:txBody>
          <a:bodyPr>
            <a:normAutofit/>
          </a:bodyPr>
          <a:lstStyle/>
          <a:p>
            <a:r>
              <a:rPr lang="en-US" b="1" dirty="0">
                <a:cs typeface="Posterama"/>
              </a:rPr>
              <a:t>Get in groups of 5</a:t>
            </a:r>
            <a:endParaRPr lang="en-US" b="1" dirty="0"/>
          </a:p>
        </p:txBody>
      </p:sp>
      <p:pic>
        <p:nvPicPr>
          <p:cNvPr id="4" name="Picture 4">
            <a:extLst>
              <a:ext uri="{FF2B5EF4-FFF2-40B4-BE49-F238E27FC236}">
                <a16:creationId xmlns:a16="http://schemas.microsoft.com/office/drawing/2014/main" id="{7376AE8A-1FE9-7DD7-9683-BFF720D7FB0E}"/>
              </a:ext>
            </a:extLst>
          </p:cNvPr>
          <p:cNvPicPr>
            <a:picLocks noChangeAspect="1"/>
          </p:cNvPicPr>
          <p:nvPr/>
        </p:nvPicPr>
        <p:blipFill>
          <a:blip r:embed="rId2"/>
          <a:stretch>
            <a:fillRect/>
          </a:stretch>
        </p:blipFill>
        <p:spPr>
          <a:xfrm>
            <a:off x="609600" y="1663182"/>
            <a:ext cx="4600913" cy="3446243"/>
          </a:xfrm>
          <a:prstGeom prst="rect">
            <a:avLst/>
          </a:prstGeom>
        </p:spPr>
      </p:pic>
    </p:spTree>
    <p:extLst>
      <p:ext uri="{BB962C8B-B14F-4D97-AF65-F5344CB8AC3E}">
        <p14:creationId xmlns:p14="http://schemas.microsoft.com/office/powerpoint/2010/main" val="366720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EE24-9036-7F47-5CCE-B61339EDBC3B}"/>
              </a:ext>
            </a:extLst>
          </p:cNvPr>
          <p:cNvSpPr>
            <a:spLocks noGrp="1"/>
          </p:cNvSpPr>
          <p:nvPr>
            <p:ph type="title"/>
          </p:nvPr>
        </p:nvSpPr>
        <p:spPr>
          <a:xfrm>
            <a:off x="307676" y="557784"/>
            <a:ext cx="11461629" cy="1325563"/>
          </a:xfrm>
        </p:spPr>
        <p:txBody>
          <a:bodyPr>
            <a:normAutofit fontScale="90000"/>
          </a:bodyPr>
          <a:lstStyle/>
          <a:p>
            <a:pPr algn="ctr"/>
            <a:r>
              <a:rPr lang="en-US" dirty="0">
                <a:ea typeface="+mj-lt"/>
                <a:cs typeface="+mj-lt"/>
              </a:rPr>
              <a:t>Read the prompt and as a group,  predict possible answers by brainstorming. Jot down your ideas under the prompt.</a:t>
            </a:r>
            <a:endParaRPr lang="en-US" dirty="0">
              <a:cs typeface="Posterama"/>
            </a:endParaRPr>
          </a:p>
        </p:txBody>
      </p:sp>
      <p:pic>
        <p:nvPicPr>
          <p:cNvPr id="4" name="Picture 4" descr="Graphical user interface, text&#10;&#10;Description automatically generated">
            <a:extLst>
              <a:ext uri="{FF2B5EF4-FFF2-40B4-BE49-F238E27FC236}">
                <a16:creationId xmlns:a16="http://schemas.microsoft.com/office/drawing/2014/main" id="{307A914A-AB92-4E16-72C6-C4BEE830AE7C}"/>
              </a:ext>
            </a:extLst>
          </p:cNvPr>
          <p:cNvPicPr>
            <a:picLocks noGrp="1" noChangeAspect="1"/>
          </p:cNvPicPr>
          <p:nvPr>
            <p:ph idx="1"/>
          </p:nvPr>
        </p:nvPicPr>
        <p:blipFill>
          <a:blip r:embed="rId2"/>
          <a:stretch>
            <a:fillRect/>
          </a:stretch>
        </p:blipFill>
        <p:spPr>
          <a:xfrm>
            <a:off x="829636" y="1960860"/>
            <a:ext cx="10360199" cy="4744166"/>
          </a:xfrm>
        </p:spPr>
      </p:pic>
    </p:spTree>
    <p:extLst>
      <p:ext uri="{BB962C8B-B14F-4D97-AF65-F5344CB8AC3E}">
        <p14:creationId xmlns:p14="http://schemas.microsoft.com/office/powerpoint/2010/main" val="3934872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 schematic, map&#10;&#10;Description automatically generated">
            <a:extLst>
              <a:ext uri="{FF2B5EF4-FFF2-40B4-BE49-F238E27FC236}">
                <a16:creationId xmlns:a16="http://schemas.microsoft.com/office/drawing/2014/main" id="{288FBDB9-F204-19B8-6468-552A8908BE42}"/>
              </a:ext>
            </a:extLst>
          </p:cNvPr>
          <p:cNvPicPr>
            <a:picLocks noGrp="1" noChangeAspect="1"/>
          </p:cNvPicPr>
          <p:nvPr>
            <p:ph idx="1"/>
          </p:nvPr>
        </p:nvPicPr>
        <p:blipFill>
          <a:blip r:embed="rId2"/>
          <a:stretch>
            <a:fillRect/>
          </a:stretch>
        </p:blipFill>
        <p:spPr>
          <a:xfrm>
            <a:off x="2478417" y="7111"/>
            <a:ext cx="7767127" cy="7098910"/>
          </a:xfrm>
        </p:spPr>
      </p:pic>
    </p:spTree>
    <p:extLst>
      <p:ext uri="{BB962C8B-B14F-4D97-AF65-F5344CB8AC3E}">
        <p14:creationId xmlns:p14="http://schemas.microsoft.com/office/powerpoint/2010/main" val="1985928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Background Fill">
            <a:extLst>
              <a:ext uri="{FF2B5EF4-FFF2-40B4-BE49-F238E27FC236}">
                <a16:creationId xmlns:a16="http://schemas.microsoft.com/office/drawing/2014/main" id="{674DE55D-5E7B-49C3-AC0F-EE10C2D05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56A10FF3-4197-D921-321C-18A2FE247467}"/>
              </a:ext>
            </a:extLst>
          </p:cNvPr>
          <p:cNvPicPr>
            <a:picLocks noGrp="1" noChangeAspect="1"/>
          </p:cNvPicPr>
          <p:nvPr>
            <p:ph idx="1"/>
          </p:nvPr>
        </p:nvPicPr>
        <p:blipFill rotWithShape="1">
          <a:blip r:embed="rId2"/>
          <a:srcRect t="10763" b="6910"/>
          <a:stretch/>
        </p:blipFill>
        <p:spPr>
          <a:xfrm>
            <a:off x="102291" y="10"/>
            <a:ext cx="12086661" cy="6857990"/>
          </a:xfrm>
          <a:custGeom>
            <a:avLst/>
            <a:gdLst/>
            <a:ahLst/>
            <a:cxnLst/>
            <a:rect l="l" t="t" r="r" b="b"/>
            <a:pathLst>
              <a:path w="11986020" h="6858000">
                <a:moveTo>
                  <a:pt x="530902" y="3322416"/>
                </a:moveTo>
                <a:cubicBezTo>
                  <a:pt x="557490" y="3324013"/>
                  <a:pt x="584315" y="3328297"/>
                  <a:pt x="611046" y="3335460"/>
                </a:cubicBezTo>
                <a:cubicBezTo>
                  <a:pt x="824897" y="3392761"/>
                  <a:pt x="951804" y="3612571"/>
                  <a:pt x="894503" y="3826422"/>
                </a:cubicBezTo>
                <a:cubicBezTo>
                  <a:pt x="837202" y="4040274"/>
                  <a:pt x="617392" y="4167182"/>
                  <a:pt x="403541" y="4109881"/>
                </a:cubicBezTo>
                <a:cubicBezTo>
                  <a:pt x="189690" y="4052579"/>
                  <a:pt x="62782" y="3832768"/>
                  <a:pt x="120083" y="3618917"/>
                </a:cubicBezTo>
                <a:cubicBezTo>
                  <a:pt x="170221" y="3431798"/>
                  <a:pt x="344782" y="3311244"/>
                  <a:pt x="530902" y="3322416"/>
                </a:cubicBezTo>
                <a:close/>
                <a:moveTo>
                  <a:pt x="1391559" y="1925584"/>
                </a:moveTo>
                <a:cubicBezTo>
                  <a:pt x="1436942" y="1928308"/>
                  <a:pt x="1482727" y="1935621"/>
                  <a:pt x="1528353" y="1947846"/>
                </a:cubicBezTo>
                <a:cubicBezTo>
                  <a:pt x="1893364" y="2045650"/>
                  <a:pt x="2109977" y="2420837"/>
                  <a:pt x="2012173" y="2785847"/>
                </a:cubicBezTo>
                <a:cubicBezTo>
                  <a:pt x="1914369" y="3150857"/>
                  <a:pt x="1539183" y="3367471"/>
                  <a:pt x="1174173" y="3269667"/>
                </a:cubicBezTo>
                <a:cubicBezTo>
                  <a:pt x="809163" y="3171862"/>
                  <a:pt x="592548" y="2796676"/>
                  <a:pt x="690352" y="2431666"/>
                </a:cubicBezTo>
                <a:cubicBezTo>
                  <a:pt x="775931" y="2112283"/>
                  <a:pt x="1073881" y="1906514"/>
                  <a:pt x="1391559" y="1925584"/>
                </a:cubicBezTo>
                <a:close/>
                <a:moveTo>
                  <a:pt x="2206528" y="0"/>
                </a:moveTo>
                <a:lnTo>
                  <a:pt x="11986020" y="0"/>
                </a:lnTo>
                <a:lnTo>
                  <a:pt x="11986020" y="6858000"/>
                </a:lnTo>
                <a:lnTo>
                  <a:pt x="151376" y="6858000"/>
                </a:lnTo>
                <a:lnTo>
                  <a:pt x="86817" y="6665489"/>
                </a:lnTo>
                <a:cubicBezTo>
                  <a:pt x="-144285" y="5835902"/>
                  <a:pt x="53711" y="4858120"/>
                  <a:pt x="1074148" y="4210833"/>
                </a:cubicBezTo>
                <a:cubicBezTo>
                  <a:pt x="1452236" y="3970934"/>
                  <a:pt x="1807671" y="3694142"/>
                  <a:pt x="2163452" y="3420870"/>
                </a:cubicBezTo>
                <a:cubicBezTo>
                  <a:pt x="2499873" y="3162313"/>
                  <a:pt x="2607470" y="2788715"/>
                  <a:pt x="2485522" y="2378659"/>
                </a:cubicBezTo>
                <a:cubicBezTo>
                  <a:pt x="2350715" y="1927911"/>
                  <a:pt x="2171827" y="1485899"/>
                  <a:pt x="2085365" y="1026482"/>
                </a:cubicBezTo>
                <a:cubicBezTo>
                  <a:pt x="2017886" y="668078"/>
                  <a:pt x="2043512" y="336833"/>
                  <a:pt x="2176751" y="54992"/>
                </a:cubicBezTo>
                <a:close/>
              </a:path>
            </a:pathLst>
          </a:custGeom>
        </p:spPr>
      </p:pic>
      <p:sp>
        <p:nvSpPr>
          <p:cNvPr id="5" name="TextBox 4">
            <a:extLst>
              <a:ext uri="{FF2B5EF4-FFF2-40B4-BE49-F238E27FC236}">
                <a16:creationId xmlns:a16="http://schemas.microsoft.com/office/drawing/2014/main" id="{9AF1B159-9532-6235-70CE-EF16F0B3A679}"/>
              </a:ext>
            </a:extLst>
          </p:cNvPr>
          <p:cNvSpPr txBox="1"/>
          <p:nvPr/>
        </p:nvSpPr>
        <p:spPr>
          <a:xfrm>
            <a:off x="310551" y="684362"/>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latin typeface="Calibri"/>
                <a:cs typeface="Calibri"/>
              </a:rPr>
              <a:t>Feudalism Established in Europe</a:t>
            </a:r>
            <a:endParaRPr lang="en-US"/>
          </a:p>
        </p:txBody>
      </p:sp>
    </p:spTree>
    <p:extLst>
      <p:ext uri="{BB962C8B-B14F-4D97-AF65-F5344CB8AC3E}">
        <p14:creationId xmlns:p14="http://schemas.microsoft.com/office/powerpoint/2010/main" val="382883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74D5E-8374-EDDD-1EA9-C7B3FDAF9195}"/>
              </a:ext>
            </a:extLst>
          </p:cNvPr>
          <p:cNvSpPr>
            <a:spLocks noGrp="1"/>
          </p:cNvSpPr>
          <p:nvPr>
            <p:ph type="title"/>
          </p:nvPr>
        </p:nvSpPr>
        <p:spPr>
          <a:xfrm>
            <a:off x="178279" y="816576"/>
            <a:ext cx="3065254" cy="4833638"/>
          </a:xfrm>
        </p:spPr>
        <p:txBody>
          <a:bodyPr>
            <a:normAutofit fontScale="90000"/>
          </a:bodyPr>
          <a:lstStyle/>
          <a:p>
            <a:r>
              <a:rPr lang="en-US" b="1" dirty="0">
                <a:ea typeface="+mj-lt"/>
                <a:cs typeface="+mj-lt"/>
              </a:rPr>
              <a:t>Catholic Church and Later Protestant Churches Gain Power in Europe</a:t>
            </a:r>
            <a:endParaRPr lang="en-US" dirty="0"/>
          </a:p>
        </p:txBody>
      </p:sp>
      <p:pic>
        <p:nvPicPr>
          <p:cNvPr id="4" name="Picture 4" descr="A picture containing text, person&#10;&#10;Description automatically generated">
            <a:extLst>
              <a:ext uri="{FF2B5EF4-FFF2-40B4-BE49-F238E27FC236}">
                <a16:creationId xmlns:a16="http://schemas.microsoft.com/office/drawing/2014/main" id="{23DD0C3D-3A9F-8210-74FB-DB4BD4350092}"/>
              </a:ext>
            </a:extLst>
          </p:cNvPr>
          <p:cNvPicPr>
            <a:picLocks noGrp="1" noChangeAspect="1"/>
          </p:cNvPicPr>
          <p:nvPr>
            <p:ph idx="1"/>
          </p:nvPr>
        </p:nvPicPr>
        <p:blipFill>
          <a:blip r:embed="rId2"/>
          <a:stretch>
            <a:fillRect/>
          </a:stretch>
        </p:blipFill>
        <p:spPr>
          <a:xfrm>
            <a:off x="3704497" y="64619"/>
            <a:ext cx="8319836" cy="6782609"/>
          </a:xfrm>
        </p:spPr>
      </p:pic>
    </p:spTree>
    <p:extLst>
      <p:ext uri="{BB962C8B-B14F-4D97-AF65-F5344CB8AC3E}">
        <p14:creationId xmlns:p14="http://schemas.microsoft.com/office/powerpoint/2010/main" val="22881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Diagram, map&#10;&#10;Description automatically generated">
            <a:extLst>
              <a:ext uri="{FF2B5EF4-FFF2-40B4-BE49-F238E27FC236}">
                <a16:creationId xmlns:a16="http://schemas.microsoft.com/office/drawing/2014/main" id="{45AE05E0-2278-F131-3117-428E9807FE64}"/>
              </a:ext>
            </a:extLst>
          </p:cNvPr>
          <p:cNvPicPr>
            <a:picLocks noChangeAspect="1"/>
          </p:cNvPicPr>
          <p:nvPr/>
        </p:nvPicPr>
        <p:blipFill rotWithShape="1">
          <a:blip r:embed="rId2"/>
          <a:srcRect b="6044"/>
          <a:stretch/>
        </p:blipFill>
        <p:spPr>
          <a:xfrm>
            <a:off x="-2348" y="11330"/>
            <a:ext cx="12042476" cy="6078574"/>
          </a:xfrm>
          <a:prstGeom prst="rect">
            <a:avLst/>
          </a:prstGeom>
        </p:spPr>
      </p:pic>
    </p:spTree>
    <p:extLst>
      <p:ext uri="{BB962C8B-B14F-4D97-AF65-F5344CB8AC3E}">
        <p14:creationId xmlns:p14="http://schemas.microsoft.com/office/powerpoint/2010/main" val="2205271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4" descr="Text&#10;&#10;Description automatically generated">
            <a:extLst>
              <a:ext uri="{FF2B5EF4-FFF2-40B4-BE49-F238E27FC236}">
                <a16:creationId xmlns:a16="http://schemas.microsoft.com/office/drawing/2014/main" id="{2A62EB7F-26F2-76EA-8EAA-C6DD3C5A48B3}"/>
              </a:ext>
            </a:extLst>
          </p:cNvPr>
          <p:cNvPicPr>
            <a:picLocks noGrp="1" noChangeAspect="1"/>
          </p:cNvPicPr>
          <p:nvPr>
            <p:ph idx="1"/>
          </p:nvPr>
        </p:nvPicPr>
        <p:blipFill>
          <a:blip r:embed="rId2"/>
          <a:stretch>
            <a:fillRect/>
          </a:stretch>
        </p:blipFill>
        <p:spPr>
          <a:xfrm>
            <a:off x="118959" y="97128"/>
            <a:ext cx="11968459" cy="6634990"/>
          </a:xfrm>
          <a:prstGeom prst="rect">
            <a:avLst/>
          </a:prstGeom>
        </p:spPr>
      </p:pic>
    </p:spTree>
    <p:extLst>
      <p:ext uri="{BB962C8B-B14F-4D97-AF65-F5344CB8AC3E}">
        <p14:creationId xmlns:p14="http://schemas.microsoft.com/office/powerpoint/2010/main" val="1470669469"/>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3EE24-9036-7F47-5CCE-B61339EDBC3B}"/>
              </a:ext>
            </a:extLst>
          </p:cNvPr>
          <p:cNvSpPr>
            <a:spLocks noGrp="1"/>
          </p:cNvSpPr>
          <p:nvPr>
            <p:ph type="title"/>
          </p:nvPr>
        </p:nvSpPr>
        <p:spPr>
          <a:xfrm>
            <a:off x="307676" y="557784"/>
            <a:ext cx="11461629" cy="1325563"/>
          </a:xfrm>
        </p:spPr>
        <p:txBody>
          <a:bodyPr>
            <a:normAutofit fontScale="90000"/>
          </a:bodyPr>
          <a:lstStyle/>
          <a:p>
            <a:pPr algn="ctr"/>
            <a:r>
              <a:rPr lang="en-US" u="sng" dirty="0">
                <a:ea typeface="+mj-lt"/>
                <a:cs typeface="+mj-lt"/>
              </a:rPr>
              <a:t>TOGETHER:</a:t>
            </a:r>
            <a:r>
              <a:rPr lang="en-US" dirty="0">
                <a:ea typeface="+mj-lt"/>
                <a:cs typeface="+mj-lt"/>
              </a:rPr>
              <a:t> Write a Cause and Effect paragraph to answer the following prompt</a:t>
            </a:r>
            <a:endParaRPr lang="en-US" dirty="0">
              <a:cs typeface="Posterama"/>
            </a:endParaRPr>
          </a:p>
        </p:txBody>
      </p:sp>
      <p:pic>
        <p:nvPicPr>
          <p:cNvPr id="4" name="Picture 4" descr="Graphical user interface, text&#10;&#10;Description automatically generated">
            <a:extLst>
              <a:ext uri="{FF2B5EF4-FFF2-40B4-BE49-F238E27FC236}">
                <a16:creationId xmlns:a16="http://schemas.microsoft.com/office/drawing/2014/main" id="{307A914A-AB92-4E16-72C6-C4BEE830AE7C}"/>
              </a:ext>
            </a:extLst>
          </p:cNvPr>
          <p:cNvPicPr>
            <a:picLocks noGrp="1" noChangeAspect="1"/>
          </p:cNvPicPr>
          <p:nvPr>
            <p:ph idx="1"/>
          </p:nvPr>
        </p:nvPicPr>
        <p:blipFill>
          <a:blip r:embed="rId2"/>
          <a:stretch>
            <a:fillRect/>
          </a:stretch>
        </p:blipFill>
        <p:spPr>
          <a:xfrm>
            <a:off x="829636" y="1960860"/>
            <a:ext cx="10360199" cy="4744166"/>
          </a:xfrm>
        </p:spPr>
      </p:pic>
    </p:spTree>
    <p:extLst>
      <p:ext uri="{BB962C8B-B14F-4D97-AF65-F5344CB8AC3E}">
        <p14:creationId xmlns:p14="http://schemas.microsoft.com/office/powerpoint/2010/main" val="208461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2E5D6-E378-4614-BCBD-8663DD15B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287AC3-AACF-4ADB-9F73-125E714D93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993" y="4367639"/>
            <a:ext cx="11430014" cy="1852186"/>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sp>
      <p:sp>
        <p:nvSpPr>
          <p:cNvPr id="2" name="Title 1">
            <a:extLst>
              <a:ext uri="{FF2B5EF4-FFF2-40B4-BE49-F238E27FC236}">
                <a16:creationId xmlns:a16="http://schemas.microsoft.com/office/drawing/2014/main" id="{542986C4-C2E3-9C0D-2423-8D848894E009}"/>
              </a:ext>
            </a:extLst>
          </p:cNvPr>
          <p:cNvSpPr>
            <a:spLocks noGrp="1"/>
          </p:cNvSpPr>
          <p:nvPr>
            <p:ph type="title"/>
          </p:nvPr>
        </p:nvSpPr>
        <p:spPr>
          <a:xfrm>
            <a:off x="554477" y="4599160"/>
            <a:ext cx="11079804" cy="1358020"/>
          </a:xfrm>
        </p:spPr>
        <p:txBody>
          <a:bodyPr anchor="ctr">
            <a:normAutofit/>
          </a:bodyPr>
          <a:lstStyle/>
          <a:p>
            <a:pPr algn="ctr"/>
            <a:r>
              <a:rPr lang="en-US" sz="4400" b="1">
                <a:solidFill>
                  <a:schemeClr val="bg1"/>
                </a:solidFill>
              </a:rPr>
              <a:t>The Enlightenment</a:t>
            </a:r>
            <a:endParaRPr lang="en-US" sz="4400">
              <a:solidFill>
                <a:schemeClr val="bg1"/>
              </a:solidFill>
            </a:endParaRPr>
          </a:p>
          <a:p>
            <a:pPr algn="ctr"/>
            <a:endParaRPr lang="en-US" sz="4400">
              <a:solidFill>
                <a:schemeClr val="bg1"/>
              </a:solidFill>
            </a:endParaRPr>
          </a:p>
        </p:txBody>
      </p:sp>
      <p:graphicFrame>
        <p:nvGraphicFramePr>
          <p:cNvPr id="5" name="Content Placeholder 4">
            <a:extLst>
              <a:ext uri="{FF2B5EF4-FFF2-40B4-BE49-F238E27FC236}">
                <a16:creationId xmlns:a16="http://schemas.microsoft.com/office/drawing/2014/main" id="{36A7539E-361C-9F60-E08D-B52F78C414AB}"/>
              </a:ext>
            </a:extLst>
          </p:cNvPr>
          <p:cNvGraphicFramePr>
            <a:graphicFrameLocks noGrp="1"/>
          </p:cNvGraphicFramePr>
          <p:nvPr>
            <p:ph idx="1"/>
            <p:extLst>
              <p:ext uri="{D42A27DB-BD31-4B8C-83A1-F6EECF244321}">
                <p14:modId xmlns:p14="http://schemas.microsoft.com/office/powerpoint/2010/main" val="818881030"/>
              </p:ext>
            </p:extLst>
          </p:nvPr>
        </p:nvGraphicFramePr>
        <p:xfrm>
          <a:off x="57509" y="244415"/>
          <a:ext cx="11948173" cy="3890000"/>
        </p:xfrm>
        <a:graphic>
          <a:graphicData uri="http://schemas.openxmlformats.org/drawingml/2006/table">
            <a:tbl>
              <a:tblPr firstRow="1" bandRow="1">
                <a:tableStyleId>{5C22544A-7EE6-4342-B048-85BDC9FD1C3A}</a:tableStyleId>
              </a:tblPr>
              <a:tblGrid>
                <a:gridCol w="11948173">
                  <a:extLst>
                    <a:ext uri="{9D8B030D-6E8A-4147-A177-3AD203B41FA5}">
                      <a16:colId xmlns:a16="http://schemas.microsoft.com/office/drawing/2014/main" val="1383170168"/>
                    </a:ext>
                  </a:extLst>
                </a:gridCol>
              </a:tblGrid>
              <a:tr h="3890000">
                <a:tc>
                  <a:txBody>
                    <a:bodyPr/>
                    <a:lstStyle/>
                    <a:p>
                      <a:pPr algn="ctr" rtl="0" fontAlgn="t">
                        <a:spcBef>
                          <a:spcPts val="0"/>
                        </a:spcBef>
                        <a:spcAft>
                          <a:spcPts val="0"/>
                        </a:spcAft>
                      </a:pPr>
                      <a:r>
                        <a:rPr lang="en-US" sz="3200" u="none" strike="noStrike" dirty="0">
                          <a:effectLst/>
                        </a:rPr>
                        <a:t>Big Idea: The </a:t>
                      </a:r>
                      <a:r>
                        <a:rPr lang="en-US" sz="3200" u="sng" dirty="0">
                          <a:effectLst/>
                        </a:rPr>
                        <a:t>Enlightenment</a:t>
                      </a:r>
                      <a:r>
                        <a:rPr lang="en-US" sz="3200" u="none" strike="noStrike" dirty="0">
                          <a:effectLst/>
                        </a:rPr>
                        <a:t> was a period of time (mid-1600s to the late 1700s) in Western Europe when </a:t>
                      </a:r>
                      <a:r>
                        <a:rPr lang="en-US" sz="3200" u="sng" dirty="0">
                          <a:effectLst/>
                        </a:rPr>
                        <a:t>philosophers</a:t>
                      </a:r>
                      <a:r>
                        <a:rPr lang="en-US" sz="3200" u="none" strike="noStrike" dirty="0">
                          <a:effectLst/>
                        </a:rPr>
                        <a:t> challenged the power of </a:t>
                      </a:r>
                      <a:r>
                        <a:rPr lang="en-US" sz="3200" u="sng" dirty="0">
                          <a:effectLst/>
                        </a:rPr>
                        <a:t>Catholic Church</a:t>
                      </a:r>
                      <a:r>
                        <a:rPr lang="en-US" sz="3200" u="none" strike="noStrike" dirty="0">
                          <a:effectLst/>
                        </a:rPr>
                        <a:t> and </a:t>
                      </a:r>
                      <a:r>
                        <a:rPr lang="en-US" sz="3200" u="sng" dirty="0">
                          <a:effectLst/>
                        </a:rPr>
                        <a:t>absolute monarchs</a:t>
                      </a:r>
                      <a:r>
                        <a:rPr lang="en-US" sz="3200" u="none" strike="noStrike" dirty="0">
                          <a:effectLst/>
                        </a:rPr>
                        <a:t>. The Enlightenment was caused by new ideas formed during the </a:t>
                      </a:r>
                      <a:r>
                        <a:rPr lang="en-US" sz="3200" u="sng" dirty="0">
                          <a:effectLst/>
                        </a:rPr>
                        <a:t>scientific revolution</a:t>
                      </a:r>
                      <a:r>
                        <a:rPr lang="en-US" sz="3200" u="none" strike="noStrike" dirty="0">
                          <a:effectLst/>
                        </a:rPr>
                        <a:t> and frustration with leaders who </a:t>
                      </a:r>
                      <a:r>
                        <a:rPr lang="en-US" sz="3200" u="sng" dirty="0">
                          <a:effectLst/>
                        </a:rPr>
                        <a:t>abused their power</a:t>
                      </a:r>
                      <a:r>
                        <a:rPr lang="en-US" sz="3200" u="none" strike="noStrike" dirty="0">
                          <a:effectLst/>
                        </a:rPr>
                        <a:t>. The ideas developed during the Enlightenment were able to spread because of increased </a:t>
                      </a:r>
                      <a:r>
                        <a:rPr lang="en-US" sz="3200" u="sng" dirty="0">
                          <a:effectLst/>
                        </a:rPr>
                        <a:t>literacy</a:t>
                      </a:r>
                      <a:r>
                        <a:rPr lang="en-US" sz="3200" u="none" strike="noStrike" dirty="0">
                          <a:effectLst/>
                        </a:rPr>
                        <a:t> and </a:t>
                      </a:r>
                      <a:r>
                        <a:rPr lang="en-US" sz="3200" u="sng" dirty="0">
                          <a:effectLst/>
                        </a:rPr>
                        <a:t>urbanization</a:t>
                      </a:r>
                      <a:r>
                        <a:rPr lang="en-US" sz="3200" u="none" strike="noStrike" dirty="0">
                          <a:effectLst/>
                        </a:rPr>
                        <a:t>.</a:t>
                      </a:r>
                      <a:endParaRPr lang="en-US" sz="3200" dirty="0">
                        <a:effectLst/>
                      </a:endParaRPr>
                    </a:p>
                  </a:txBody>
                  <a:tcPr marL="107103" marR="107103" marT="107103" marB="107103"/>
                </a:tc>
                <a:extLst>
                  <a:ext uri="{0D108BD9-81ED-4DB2-BD59-A6C34878D82A}">
                    <a16:rowId xmlns:a16="http://schemas.microsoft.com/office/drawing/2014/main" val="681507349"/>
                  </a:ext>
                </a:extLst>
              </a:tr>
            </a:tbl>
          </a:graphicData>
        </a:graphic>
      </p:graphicFrame>
    </p:spTree>
    <p:extLst>
      <p:ext uri="{BB962C8B-B14F-4D97-AF65-F5344CB8AC3E}">
        <p14:creationId xmlns:p14="http://schemas.microsoft.com/office/powerpoint/2010/main" val="209551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A91C-A947-6EDF-6C39-D38AE35AD2CA}"/>
              </a:ext>
            </a:extLst>
          </p:cNvPr>
          <p:cNvSpPr>
            <a:spLocks noGrp="1"/>
          </p:cNvSpPr>
          <p:nvPr>
            <p:ph type="title"/>
          </p:nvPr>
        </p:nvSpPr>
        <p:spPr>
          <a:xfrm>
            <a:off x="609600" y="126463"/>
            <a:ext cx="10958423" cy="664205"/>
          </a:xfrm>
        </p:spPr>
        <p:txBody>
          <a:bodyPr>
            <a:normAutofit fontScale="90000"/>
          </a:bodyPr>
          <a:lstStyle/>
          <a:p>
            <a:r>
              <a:rPr lang="en-US" dirty="0">
                <a:cs typeface="Posterama"/>
              </a:rPr>
              <a:t>Conceptual Understandings:</a:t>
            </a:r>
            <a:endParaRPr lang="en-US" dirty="0"/>
          </a:p>
        </p:txBody>
      </p:sp>
      <p:graphicFrame>
        <p:nvGraphicFramePr>
          <p:cNvPr id="12" name="Content Placeholder 11">
            <a:extLst>
              <a:ext uri="{FF2B5EF4-FFF2-40B4-BE49-F238E27FC236}">
                <a16:creationId xmlns:a16="http://schemas.microsoft.com/office/drawing/2014/main" id="{42EB4C11-C100-09FE-BC6A-63E4082748B7}"/>
              </a:ext>
            </a:extLst>
          </p:cNvPr>
          <p:cNvGraphicFramePr>
            <a:graphicFrameLocks noGrp="1"/>
          </p:cNvGraphicFramePr>
          <p:nvPr>
            <p:ph idx="1"/>
            <p:extLst>
              <p:ext uri="{D42A27DB-BD31-4B8C-83A1-F6EECF244321}">
                <p14:modId xmlns:p14="http://schemas.microsoft.com/office/powerpoint/2010/main" val="344544241"/>
              </p:ext>
            </p:extLst>
          </p:nvPr>
        </p:nvGraphicFramePr>
        <p:xfrm>
          <a:off x="503207" y="1164566"/>
          <a:ext cx="11351996" cy="5247640"/>
        </p:xfrm>
        <a:graphic>
          <a:graphicData uri="http://schemas.openxmlformats.org/drawingml/2006/table">
            <a:tbl>
              <a:tblPr firstRow="1" bandRow="1">
                <a:tableStyleId>{5C22544A-7EE6-4342-B048-85BDC9FD1C3A}</a:tableStyleId>
              </a:tblPr>
              <a:tblGrid>
                <a:gridCol w="5675998">
                  <a:extLst>
                    <a:ext uri="{9D8B030D-6E8A-4147-A177-3AD203B41FA5}">
                      <a16:colId xmlns:a16="http://schemas.microsoft.com/office/drawing/2014/main" val="3786081087"/>
                    </a:ext>
                  </a:extLst>
                </a:gridCol>
                <a:gridCol w="5675998">
                  <a:extLst>
                    <a:ext uri="{9D8B030D-6E8A-4147-A177-3AD203B41FA5}">
                      <a16:colId xmlns:a16="http://schemas.microsoft.com/office/drawing/2014/main" val="2838531753"/>
                    </a:ext>
                  </a:extLst>
                </a:gridCol>
              </a:tblGrid>
              <a:tr h="1866900">
                <a:tc>
                  <a:txBody>
                    <a:bodyPr/>
                    <a:lstStyle/>
                    <a:p>
                      <a:pPr rtl="0" fontAlgn="t">
                        <a:spcBef>
                          <a:spcPts val="0"/>
                        </a:spcBef>
                        <a:spcAft>
                          <a:spcPts val="0"/>
                        </a:spcAft>
                      </a:pPr>
                      <a:r>
                        <a:rPr lang="en-US" sz="1400" u="none" strike="noStrike" dirty="0">
                          <a:effectLst/>
                        </a:rPr>
                        <a:t>Enduring Understanding(s): </a:t>
                      </a:r>
                      <a:endParaRPr lang="en-US" sz="1400">
                        <a:effectLst/>
                      </a:endParaRPr>
                    </a:p>
                    <a:p>
                      <a:pPr rtl="0" fontAlgn="t">
                        <a:spcBef>
                          <a:spcPts val="0"/>
                        </a:spcBef>
                        <a:spcAft>
                          <a:spcPts val="0"/>
                        </a:spcAft>
                      </a:pPr>
                      <a:r>
                        <a:rPr lang="en-US" sz="1400" u="none" strike="noStrike" dirty="0">
                          <a:effectLst/>
                        </a:rPr>
                        <a:t>NYS Key Ideas</a:t>
                      </a:r>
                      <a:endParaRPr lang="en-US" sz="1400">
                        <a:effectLst/>
                      </a:endParaRPr>
                    </a:p>
                    <a:p>
                      <a:pPr rtl="0" fontAlgn="t">
                        <a:spcBef>
                          <a:spcPts val="0"/>
                        </a:spcBef>
                        <a:spcAft>
                          <a:spcPts val="0"/>
                        </a:spcAft>
                      </a:pPr>
                      <a:r>
                        <a:rPr lang="en-US" sz="1400" u="none" strike="noStrike" dirty="0">
                          <a:effectLst/>
                        </a:rPr>
                        <a:t>10.2: ENLIGHTENMENT, REVOLUTION, AND NATIONALISM: The Enlightenment called into question traditional beliefs and inspired widespread political, economic, and social change. This intellectual movement was used to challenge political authorities in Europe and colonial rule in the Americas. These ideals inspired political and social movements. (Standards: 2, 3, 5; Themes: MOV, TCC, GEO, SOC, GOV, CIV)</a:t>
                      </a:r>
                      <a:endParaRPr lang="en-US" sz="1400">
                        <a:effectLst/>
                      </a:endParaRPr>
                    </a:p>
                  </a:txBody>
                  <a:tcPr marL="73025" marR="73025" marT="63500" marB="63500"/>
                </a:tc>
                <a:tc>
                  <a:txBody>
                    <a:bodyPr/>
                    <a:lstStyle/>
                    <a:p>
                      <a:pPr rtl="0" fontAlgn="t">
                        <a:spcBef>
                          <a:spcPts val="0"/>
                        </a:spcBef>
                        <a:spcAft>
                          <a:spcPts val="0"/>
                        </a:spcAft>
                      </a:pPr>
                      <a:r>
                        <a:rPr lang="en-US" sz="1400" u="none" strike="noStrike" dirty="0">
                          <a:effectLst/>
                        </a:rPr>
                        <a:t>Essential Question:</a:t>
                      </a:r>
                      <a:endParaRPr lang="en-US" sz="1400">
                        <a:effectLst/>
                      </a:endParaRPr>
                    </a:p>
                    <a:p>
                      <a:pPr rtl="0" fontAlgn="t">
                        <a:spcBef>
                          <a:spcPts val="0"/>
                        </a:spcBef>
                        <a:spcAft>
                          <a:spcPts val="0"/>
                        </a:spcAft>
                      </a:pPr>
                      <a:r>
                        <a:rPr lang="en-US" sz="1400" u="none" strike="noStrike" dirty="0">
                          <a:effectLst/>
                        </a:rPr>
                        <a:t>How do turning points change history?</a:t>
                      </a:r>
                      <a:endParaRPr lang="en-US" sz="1400">
                        <a:effectLst/>
                      </a:endParaRPr>
                    </a:p>
                    <a:p>
                      <a:pPr rtl="0" fontAlgn="t">
                        <a:spcBef>
                          <a:spcPts val="0"/>
                        </a:spcBef>
                        <a:spcAft>
                          <a:spcPts val="0"/>
                        </a:spcAft>
                      </a:pPr>
                      <a:br>
                        <a:rPr lang="en-US" sz="1400" dirty="0">
                          <a:effectLst/>
                        </a:rPr>
                      </a:br>
                      <a:r>
                        <a:rPr lang="en-US" sz="1400" u="none" strike="noStrike" dirty="0">
                          <a:effectLst/>
                        </a:rPr>
                        <a:t>Supporting Questions:</a:t>
                      </a:r>
                      <a:endParaRPr lang="en-US" sz="1400">
                        <a:effectLst/>
                      </a:endParaRPr>
                    </a:p>
                    <a:p>
                      <a:pPr rtl="0" fontAlgn="t">
                        <a:spcBef>
                          <a:spcPts val="0"/>
                        </a:spcBef>
                        <a:spcAft>
                          <a:spcPts val="0"/>
                        </a:spcAft>
                      </a:pPr>
                      <a:r>
                        <a:rPr lang="en-US" sz="1400" u="none" strike="noStrike" dirty="0">
                          <a:effectLst/>
                        </a:rPr>
                        <a:t>10.2a: According to the Enlightenment thinkers, how should a government rule its people?</a:t>
                      </a:r>
                      <a:endParaRPr lang="en-US" sz="1400">
                        <a:effectLst/>
                      </a:endParaRPr>
                    </a:p>
                    <a:p>
                      <a:pPr rtl="0" fontAlgn="t">
                        <a:spcBef>
                          <a:spcPts val="0"/>
                        </a:spcBef>
                        <a:spcAft>
                          <a:spcPts val="0"/>
                        </a:spcAft>
                      </a:pPr>
                      <a:r>
                        <a:rPr lang="en-US" sz="1400" u="none" strike="noStrike" dirty="0">
                          <a:effectLst/>
                        </a:rPr>
                        <a:t>10.2b: How did the Enlightenment affect 18th century social reform movements and Enlightened Despots?</a:t>
                      </a:r>
                      <a:endParaRPr lang="en-US" sz="1400">
                        <a:effectLst/>
                      </a:endParaRPr>
                    </a:p>
                    <a:p>
                      <a:pPr rtl="0" fontAlgn="t">
                        <a:spcBef>
                          <a:spcPts val="0"/>
                        </a:spcBef>
                        <a:spcAft>
                          <a:spcPts val="0"/>
                        </a:spcAft>
                      </a:pPr>
                      <a:r>
                        <a:rPr lang="en-US" sz="1400" u="none" strike="noStrike" dirty="0">
                          <a:effectLst/>
                        </a:rPr>
                        <a:t>10.2c: Was the French Revolution successful?</a:t>
                      </a:r>
                      <a:endParaRPr lang="en-US" sz="1400">
                        <a:effectLst/>
                      </a:endParaRPr>
                    </a:p>
                    <a:p>
                      <a:pPr rtl="0" fontAlgn="t">
                        <a:spcBef>
                          <a:spcPts val="0"/>
                        </a:spcBef>
                        <a:spcAft>
                          <a:spcPts val="0"/>
                        </a:spcAft>
                      </a:pPr>
                      <a:r>
                        <a:rPr lang="en-US" sz="1400" u="none" strike="noStrike" dirty="0">
                          <a:effectLst/>
                        </a:rPr>
                        <a:t>10.2d: What impact did the French Revolution have on world history? </a:t>
                      </a:r>
                      <a:endParaRPr lang="en-US" sz="1400">
                        <a:effectLst/>
                      </a:endParaRPr>
                    </a:p>
                  </a:txBody>
                  <a:tcPr marL="73025" marR="73025" marT="63500" marB="63500"/>
                </a:tc>
                <a:extLst>
                  <a:ext uri="{0D108BD9-81ED-4DB2-BD59-A6C34878D82A}">
                    <a16:rowId xmlns:a16="http://schemas.microsoft.com/office/drawing/2014/main" val="2666074917"/>
                  </a:ext>
                </a:extLst>
              </a:tr>
              <a:tr h="419100">
                <a:tc>
                  <a:txBody>
                    <a:bodyPr/>
                    <a:lstStyle/>
                    <a:p>
                      <a:pPr rtl="0" fontAlgn="t">
                        <a:spcBef>
                          <a:spcPts val="0"/>
                        </a:spcBef>
                        <a:spcAft>
                          <a:spcPts val="0"/>
                        </a:spcAft>
                      </a:pPr>
                      <a:r>
                        <a:rPr lang="en-US" sz="1400" b="1" u="none" strike="noStrike" dirty="0">
                          <a:effectLst/>
                        </a:rPr>
                        <a:t>Knowledge (NYS Conceptual Understandings):</a:t>
                      </a:r>
                      <a:endParaRPr lang="en-US" sz="1400" b="1">
                        <a:effectLst/>
                      </a:endParaRPr>
                    </a:p>
                    <a:p>
                      <a:pPr rtl="0" fontAlgn="t">
                        <a:spcBef>
                          <a:spcPts val="0"/>
                        </a:spcBef>
                        <a:spcAft>
                          <a:spcPts val="0"/>
                        </a:spcAft>
                      </a:pPr>
                      <a:r>
                        <a:rPr lang="en-US" sz="1400" b="1" u="none" strike="noStrike" dirty="0">
                          <a:effectLst/>
                        </a:rPr>
                        <a:t>Students will know...</a:t>
                      </a:r>
                      <a:endParaRPr lang="en-US" sz="1400" b="1">
                        <a:effectLst/>
                      </a:endParaRPr>
                    </a:p>
                  </a:txBody>
                  <a:tcPr marL="73025" marR="73025" marT="63500" marB="63500"/>
                </a:tc>
                <a:tc>
                  <a:txBody>
                    <a:bodyPr/>
                    <a:lstStyle/>
                    <a:p>
                      <a:pPr rtl="0" fontAlgn="t">
                        <a:spcBef>
                          <a:spcPts val="0"/>
                        </a:spcBef>
                        <a:spcAft>
                          <a:spcPts val="0"/>
                        </a:spcAft>
                      </a:pPr>
                      <a:r>
                        <a:rPr lang="en-US" sz="1400" b="1" u="none" strike="noStrike" dirty="0">
                          <a:effectLst/>
                        </a:rPr>
                        <a:t>Skills (based on the NYS Content Specifications):</a:t>
                      </a:r>
                      <a:endParaRPr lang="en-US" sz="1400" b="1">
                        <a:effectLst/>
                      </a:endParaRPr>
                    </a:p>
                    <a:p>
                      <a:pPr rtl="0" fontAlgn="t">
                        <a:spcBef>
                          <a:spcPts val="0"/>
                        </a:spcBef>
                        <a:spcAft>
                          <a:spcPts val="0"/>
                        </a:spcAft>
                      </a:pPr>
                      <a:r>
                        <a:rPr lang="en-US" sz="1400" b="1" u="none" strike="noStrike" dirty="0">
                          <a:effectLst/>
                        </a:rPr>
                        <a:t>Students will be able to…</a:t>
                      </a:r>
                      <a:endParaRPr lang="en-US" sz="1400" b="1">
                        <a:effectLst/>
                      </a:endParaRPr>
                    </a:p>
                  </a:txBody>
                  <a:tcPr marL="73025" marR="73025" marT="63500" marB="63500"/>
                </a:tc>
                <a:extLst>
                  <a:ext uri="{0D108BD9-81ED-4DB2-BD59-A6C34878D82A}">
                    <a16:rowId xmlns:a16="http://schemas.microsoft.com/office/drawing/2014/main" val="2097376790"/>
                  </a:ext>
                </a:extLst>
              </a:tr>
              <a:tr h="685800">
                <a:tc>
                  <a:txBody>
                    <a:bodyPr/>
                    <a:lstStyle/>
                    <a:p>
                      <a:pPr rtl="0" fontAlgn="ctr">
                        <a:spcBef>
                          <a:spcPts val="0"/>
                        </a:spcBef>
                        <a:spcAft>
                          <a:spcPts val="0"/>
                        </a:spcAft>
                      </a:pPr>
                      <a:r>
                        <a:rPr lang="en-US" sz="1400" u="none" strike="noStrike" dirty="0">
                          <a:effectLst/>
                        </a:rPr>
                        <a:t>10.2a Enlightenment thinkers developed political philosophies based on natural laws, which included the concepts of social contract, consent of the governed, and the rights of citizens.</a:t>
                      </a:r>
                      <a:endParaRPr lang="en-US" sz="1400">
                        <a:effectLst/>
                      </a:endParaRPr>
                    </a:p>
                  </a:txBody>
                  <a:tcPr marL="73025" marR="73025" marT="63500" marB="63500" anchor="ctr"/>
                </a:tc>
                <a:tc>
                  <a:txBody>
                    <a:bodyPr/>
                    <a:lstStyle/>
                    <a:p>
                      <a:pPr rtl="0" fontAlgn="ctr">
                        <a:spcBef>
                          <a:spcPts val="0"/>
                        </a:spcBef>
                        <a:spcAft>
                          <a:spcPts val="0"/>
                        </a:spcAft>
                      </a:pPr>
                      <a:r>
                        <a:rPr lang="en-US" sz="1400" u="none" strike="noStrike" dirty="0">
                          <a:effectLst/>
                        </a:rPr>
                        <a:t>Students will examine at least three Enlightenment thinkers, including John Locke, Baron de Montesquieu, and Jean-Jacques Rousseau, and key ideas from their written works.</a:t>
                      </a:r>
                      <a:endParaRPr lang="en-US" sz="1400">
                        <a:effectLst/>
                      </a:endParaRPr>
                    </a:p>
                  </a:txBody>
                  <a:tcPr marL="73025" marR="73025" marT="63500" marB="63500" anchor="ctr"/>
                </a:tc>
                <a:extLst>
                  <a:ext uri="{0D108BD9-81ED-4DB2-BD59-A6C34878D82A}">
                    <a16:rowId xmlns:a16="http://schemas.microsoft.com/office/drawing/2014/main" val="970191626"/>
                  </a:ext>
                </a:extLst>
              </a:tr>
              <a:tr h="685800">
                <a:tc rowSpan="2">
                  <a:txBody>
                    <a:bodyPr/>
                    <a:lstStyle/>
                    <a:p>
                      <a:pPr rtl="0" fontAlgn="ctr">
                        <a:spcBef>
                          <a:spcPts val="0"/>
                        </a:spcBef>
                        <a:spcAft>
                          <a:spcPts val="0"/>
                        </a:spcAft>
                      </a:pPr>
                      <a:r>
                        <a:rPr lang="en-US" sz="1400" u="none" strike="noStrike" dirty="0">
                          <a:effectLst/>
                        </a:rPr>
                        <a:t>10.2b Individuals used Enlightenment ideals to challenge traditional beliefs and secure people’s rights in reform movements, such as women’s rights and abolition; some leaders may be considered enlightened despots.</a:t>
                      </a:r>
                      <a:endParaRPr lang="en-US" sz="1400">
                        <a:effectLst/>
                      </a:endParaRPr>
                    </a:p>
                  </a:txBody>
                  <a:tcPr marL="73025" marR="73025" marT="63500" marB="63500" anchor="ctr"/>
                </a:tc>
                <a:tc>
                  <a:txBody>
                    <a:bodyPr/>
                    <a:lstStyle/>
                    <a:p>
                      <a:pPr rtl="0" fontAlgn="ctr">
                        <a:spcBef>
                          <a:spcPts val="0"/>
                        </a:spcBef>
                        <a:spcAft>
                          <a:spcPts val="0"/>
                        </a:spcAft>
                      </a:pPr>
                      <a:r>
                        <a:rPr lang="en-US" sz="1400" u="none" strike="noStrike" dirty="0">
                          <a:effectLst/>
                        </a:rPr>
                        <a:t>Students will explore the influence of Enlightenment ideals on issues of gender and abolition by examining the ideas of individuals such as Mary Wollstonecraft and William Wilberforce.  </a:t>
                      </a:r>
                      <a:endParaRPr lang="en-US" sz="1400">
                        <a:effectLst/>
                      </a:endParaRPr>
                    </a:p>
                  </a:txBody>
                  <a:tcPr marL="73025" marR="73025" marT="63500" marB="63500" anchor="ctr"/>
                </a:tc>
                <a:extLst>
                  <a:ext uri="{0D108BD9-81ED-4DB2-BD59-A6C34878D82A}">
                    <a16:rowId xmlns:a16="http://schemas.microsoft.com/office/drawing/2014/main" val="3743552313"/>
                  </a:ext>
                </a:extLst>
              </a:tr>
              <a:tr h="685800">
                <a:tc vMerge="1">
                  <a:txBody>
                    <a:bodyPr/>
                    <a:lstStyle/>
                    <a:p>
                      <a:endParaRPr lang="en-US"/>
                    </a:p>
                  </a:txBody>
                  <a:tcPr/>
                </a:tc>
                <a:tc>
                  <a:txBody>
                    <a:bodyPr/>
                    <a:lstStyle/>
                    <a:p>
                      <a:pPr rtl="0" fontAlgn="ctr">
                        <a:spcBef>
                          <a:spcPts val="0"/>
                        </a:spcBef>
                        <a:spcAft>
                          <a:spcPts val="0"/>
                        </a:spcAft>
                      </a:pPr>
                      <a:r>
                        <a:rPr lang="en-US" sz="1400" u="none" strike="noStrike" dirty="0">
                          <a:effectLst/>
                        </a:rPr>
                        <a:t>Students will examine enlightened despots including Catherine the Great</a:t>
                      </a:r>
                      <a:endParaRPr lang="en-US" sz="1400">
                        <a:effectLst/>
                      </a:endParaRPr>
                    </a:p>
                  </a:txBody>
                  <a:tcPr marL="73025" marR="73025" marT="63500" marB="63500" anchor="ctr"/>
                </a:tc>
                <a:extLst>
                  <a:ext uri="{0D108BD9-81ED-4DB2-BD59-A6C34878D82A}">
                    <a16:rowId xmlns:a16="http://schemas.microsoft.com/office/drawing/2014/main" val="1663439731"/>
                  </a:ext>
                </a:extLst>
              </a:tr>
            </a:tbl>
          </a:graphicData>
        </a:graphic>
      </p:graphicFrame>
    </p:spTree>
    <p:extLst>
      <p:ext uri="{BB962C8B-B14F-4D97-AF65-F5344CB8AC3E}">
        <p14:creationId xmlns:p14="http://schemas.microsoft.com/office/powerpoint/2010/main" val="1603825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2ED648E3-DE5B-083E-CDD3-0E23BF55F421}"/>
              </a:ext>
            </a:extLst>
          </p:cNvPr>
          <p:cNvGraphicFramePr>
            <a:graphicFrameLocks noGrp="1"/>
          </p:cNvGraphicFramePr>
          <p:nvPr>
            <p:ph idx="1"/>
            <p:extLst>
              <p:ext uri="{D42A27DB-BD31-4B8C-83A1-F6EECF244321}">
                <p14:modId xmlns:p14="http://schemas.microsoft.com/office/powerpoint/2010/main" val="2770703871"/>
              </p:ext>
            </p:extLst>
          </p:nvPr>
        </p:nvGraphicFramePr>
        <p:xfrm>
          <a:off x="1243858" y="885459"/>
          <a:ext cx="10244305" cy="5087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988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7B29E34-F16D-949A-3F59-9650EDA2D96C}"/>
              </a:ext>
            </a:extLst>
          </p:cNvPr>
          <p:cNvSpPr>
            <a:spLocks noGrp="1"/>
          </p:cNvSpPr>
          <p:nvPr>
            <p:ph type="title"/>
          </p:nvPr>
        </p:nvSpPr>
        <p:spPr>
          <a:xfrm>
            <a:off x="1069849" y="1298448"/>
            <a:ext cx="3258688" cy="3255264"/>
          </a:xfrm>
        </p:spPr>
        <p:txBody>
          <a:bodyPr vert="horz" lIns="91440" tIns="45720" rIns="91440" bIns="45720" rtlCol="0" anchor="b">
            <a:normAutofit/>
          </a:bodyPr>
          <a:lstStyle/>
          <a:p>
            <a:r>
              <a:rPr lang="en-US" sz="3700" b="1" i="1" spc="-100" dirty="0">
                <a:hlinkClick r:id="rId3"/>
              </a:rPr>
              <a:t>Heroes of the Enlightenment, </a:t>
            </a:r>
            <a:r>
              <a:rPr lang="en-US" sz="3700" b="1" i="1" spc="-100">
                <a:hlinkClick r:id="rId3"/>
              </a:rPr>
              <a:t>Episode 2</a:t>
            </a:r>
            <a:br>
              <a:rPr lang="en-US" sz="3700" b="1" i="1" spc="-100" dirty="0">
                <a:hlinkClick r:id="rId3"/>
              </a:rPr>
            </a:br>
            <a:r>
              <a:rPr lang="en-US" sz="3700" b="1" spc="-100">
                <a:hlinkClick r:id="rId3"/>
              </a:rPr>
              <a:t>(0:00-1:22)</a:t>
            </a:r>
            <a:endParaRPr lang="en-US" sz="3700" spc="-100"/>
          </a:p>
        </p:txBody>
      </p:sp>
      <p:pic>
        <p:nvPicPr>
          <p:cNvPr id="4" name="Online Media 3" title="Heroes Of The Enlightenment">
            <a:hlinkClick r:id="" action="ppaction://media"/>
            <a:extLst>
              <a:ext uri="{FF2B5EF4-FFF2-40B4-BE49-F238E27FC236}">
                <a16:creationId xmlns:a16="http://schemas.microsoft.com/office/drawing/2014/main" id="{B7A7E608-F1A9-3274-574D-180804A7853E}"/>
              </a:ext>
            </a:extLst>
          </p:cNvPr>
          <p:cNvPicPr>
            <a:picLocks noGrp="1" noRot="1" noChangeAspect="1"/>
          </p:cNvPicPr>
          <p:nvPr>
            <p:ph idx="1"/>
            <a:videoFile r:link="rId1"/>
          </p:nvPr>
        </p:nvPicPr>
        <p:blipFill>
          <a:blip r:embed="rId4"/>
          <a:stretch>
            <a:fillRect/>
          </a:stretch>
        </p:blipFill>
        <p:spPr>
          <a:xfrm>
            <a:off x="5120640" y="1037197"/>
            <a:ext cx="6367271" cy="4775453"/>
          </a:xfrm>
          <a:prstGeom prst="rect">
            <a:avLst/>
          </a:prstGeom>
        </p:spPr>
      </p:pic>
      <p:sp>
        <p:nvSpPr>
          <p:cNvPr id="17" name="Rectangle 16">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36974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D643-35CB-9B09-FFCF-CBEE19C823E1}"/>
              </a:ext>
            </a:extLst>
          </p:cNvPr>
          <p:cNvSpPr>
            <a:spLocks noGrp="1"/>
          </p:cNvSpPr>
          <p:nvPr>
            <p:ph type="title"/>
          </p:nvPr>
        </p:nvSpPr>
        <p:spPr/>
        <p:txBody>
          <a:bodyPr/>
          <a:lstStyle/>
          <a:p>
            <a:r>
              <a:rPr lang="en-US" b="1" dirty="0">
                <a:ea typeface="+mj-lt"/>
                <a:cs typeface="+mj-lt"/>
              </a:rPr>
              <a:t>1. Power of Absolute Monarchs</a:t>
            </a:r>
            <a:endParaRPr lang="en-US" dirty="0"/>
          </a:p>
        </p:txBody>
      </p:sp>
      <p:pic>
        <p:nvPicPr>
          <p:cNvPr id="4" name="Picture 4" descr="Diagram, text&#10;&#10;Description automatically generated">
            <a:extLst>
              <a:ext uri="{FF2B5EF4-FFF2-40B4-BE49-F238E27FC236}">
                <a16:creationId xmlns:a16="http://schemas.microsoft.com/office/drawing/2014/main" id="{BEABE797-E21A-6392-770B-04ED768C4074}"/>
              </a:ext>
            </a:extLst>
          </p:cNvPr>
          <p:cNvPicPr>
            <a:picLocks noGrp="1" noChangeAspect="1"/>
          </p:cNvPicPr>
          <p:nvPr>
            <p:ph idx="1"/>
          </p:nvPr>
        </p:nvPicPr>
        <p:blipFill>
          <a:blip r:embed="rId2"/>
          <a:stretch>
            <a:fillRect/>
          </a:stretch>
        </p:blipFill>
        <p:spPr>
          <a:xfrm>
            <a:off x="4017624" y="168585"/>
            <a:ext cx="7119128" cy="6612326"/>
          </a:xfrm>
        </p:spPr>
      </p:pic>
    </p:spTree>
    <p:extLst>
      <p:ext uri="{BB962C8B-B14F-4D97-AF65-F5344CB8AC3E}">
        <p14:creationId xmlns:p14="http://schemas.microsoft.com/office/powerpoint/2010/main" val="3066998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D1C62A-47CD-E51D-82B8-92372FA2FFA7}"/>
              </a:ext>
            </a:extLst>
          </p:cNvPr>
          <p:cNvSpPr>
            <a:spLocks noGrp="1"/>
          </p:cNvSpPr>
          <p:nvPr>
            <p:ph type="body" idx="1"/>
          </p:nvPr>
        </p:nvSpPr>
        <p:spPr>
          <a:xfrm>
            <a:off x="483252" y="293490"/>
            <a:ext cx="11099148" cy="2144311"/>
          </a:xfrm>
        </p:spPr>
        <p:txBody>
          <a:bodyPr vert="horz" lIns="91440" tIns="45720" rIns="91440" bIns="45720" rtlCol="0" anchor="t">
            <a:noAutofit/>
          </a:bodyPr>
          <a:lstStyle/>
          <a:p>
            <a:pPr algn="ctr"/>
            <a:r>
              <a:rPr lang="en-US" sz="3200" dirty="0">
                <a:ea typeface="+mn-lt"/>
                <a:cs typeface="+mn-lt"/>
              </a:rPr>
              <a:t>In the 1500s, 1600s and 1700s, some monarchs in Europe became very wealthy. As a result, they were able to pay for large and powerful armies and expand their land and power. These kings and queens are known as </a:t>
            </a:r>
            <a:r>
              <a:rPr lang="en-US" sz="3200" b="1" dirty="0">
                <a:ea typeface="+mn-lt"/>
                <a:cs typeface="+mn-lt"/>
              </a:rPr>
              <a:t>Absolute Monarchs</a:t>
            </a:r>
            <a:r>
              <a:rPr lang="en-US" sz="3200" dirty="0">
                <a:ea typeface="+mn-lt"/>
                <a:cs typeface="+mn-lt"/>
              </a:rPr>
              <a:t>. Most of the countries in Europe were ruled by absolute monarchs in the 17th and 18th centuries. </a:t>
            </a:r>
            <a:r>
              <a:rPr lang="en-US" sz="3200" b="1" dirty="0">
                <a:ea typeface="+mn-lt"/>
                <a:cs typeface="+mn-lt"/>
              </a:rPr>
              <a:t>Louis XIV of France</a:t>
            </a:r>
            <a:r>
              <a:rPr lang="en-US" sz="3200" dirty="0">
                <a:ea typeface="+mn-lt"/>
                <a:cs typeface="+mn-lt"/>
              </a:rPr>
              <a:t> and </a:t>
            </a:r>
            <a:r>
              <a:rPr lang="en-US" sz="3200" b="1" dirty="0">
                <a:ea typeface="+mn-lt"/>
                <a:cs typeface="+mn-lt"/>
              </a:rPr>
              <a:t>Peter the Great of Russia </a:t>
            </a:r>
            <a:r>
              <a:rPr lang="en-US" sz="3200" dirty="0">
                <a:ea typeface="+mn-lt"/>
                <a:cs typeface="+mn-lt"/>
              </a:rPr>
              <a:t>were examples of absolute monarchs</a:t>
            </a:r>
            <a:r>
              <a:rPr lang="en-US" sz="3200" b="1" dirty="0">
                <a:ea typeface="+mn-lt"/>
                <a:cs typeface="+mn-lt"/>
              </a:rPr>
              <a:t>.</a:t>
            </a:r>
            <a:br>
              <a:rPr lang="en-US" sz="3200" dirty="0"/>
            </a:br>
            <a:endParaRPr lang="en-US" dirty="0"/>
          </a:p>
        </p:txBody>
      </p:sp>
      <p:sp>
        <p:nvSpPr>
          <p:cNvPr id="6" name="TextBox 5">
            <a:extLst>
              <a:ext uri="{FF2B5EF4-FFF2-40B4-BE49-F238E27FC236}">
                <a16:creationId xmlns:a16="http://schemas.microsoft.com/office/drawing/2014/main" id="{884A1143-83D3-8089-7EAE-3F0CD378862C}"/>
              </a:ext>
            </a:extLst>
          </p:cNvPr>
          <p:cNvSpPr txBox="1"/>
          <p:nvPr/>
        </p:nvSpPr>
        <p:spPr>
          <a:xfrm>
            <a:off x="454325" y="5040702"/>
            <a:ext cx="1129772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dirty="0">
                <a:solidFill>
                  <a:srgbClr val="595959"/>
                </a:solidFill>
              </a:rPr>
              <a:t>Many absolute monarchs consolidated and maintained their power by punishing those who opposed them and questioned their right to rule.</a:t>
            </a:r>
            <a:endParaRPr lang="en-US" sz="3200" dirty="0"/>
          </a:p>
        </p:txBody>
      </p:sp>
    </p:spTree>
    <p:extLst>
      <p:ext uri="{BB962C8B-B14F-4D97-AF65-F5344CB8AC3E}">
        <p14:creationId xmlns:p14="http://schemas.microsoft.com/office/powerpoint/2010/main" val="4006553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3A95FF-1A75-49AA-86AE-EED61BD0E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4ECC2327-E536-A049-66CE-87E9E01CD887}"/>
              </a:ext>
            </a:extLst>
          </p:cNvPr>
          <p:cNvSpPr txBox="1"/>
          <p:nvPr/>
        </p:nvSpPr>
        <p:spPr>
          <a:xfrm>
            <a:off x="289249" y="1245188"/>
            <a:ext cx="4016116" cy="453979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182880">
              <a:lnSpc>
                <a:spcPct val="90000"/>
              </a:lnSpc>
              <a:spcAft>
                <a:spcPts val="600"/>
              </a:spcAft>
              <a:buClr>
                <a:schemeClr val="accent1"/>
              </a:buClr>
              <a:buFont typeface="Wingdings 2" pitchFamily="18" charset="2"/>
              <a:buChar char=""/>
            </a:pPr>
            <a:r>
              <a:rPr lang="en-US" sz="3600" b="1" dirty="0">
                <a:solidFill>
                  <a:srgbClr val="FFFFFF"/>
                </a:solidFill>
              </a:rPr>
              <a:t>2. Protestant Reformation and Scientific Revolution Influence</a:t>
            </a:r>
            <a:endParaRPr lang="en-US" sz="3600" dirty="0">
              <a:solidFill>
                <a:srgbClr val="FFFFFF"/>
              </a:solidFill>
            </a:endParaRPr>
          </a:p>
        </p:txBody>
      </p:sp>
      <p:pic>
        <p:nvPicPr>
          <p:cNvPr id="4" name="Picture 4" descr="A picture containing timeline&#10;&#10;Description automatically generated">
            <a:extLst>
              <a:ext uri="{FF2B5EF4-FFF2-40B4-BE49-F238E27FC236}">
                <a16:creationId xmlns:a16="http://schemas.microsoft.com/office/drawing/2014/main" id="{E7E006EE-6950-2195-80A7-BE30B029DFB6}"/>
              </a:ext>
            </a:extLst>
          </p:cNvPr>
          <p:cNvPicPr>
            <a:picLocks noGrp="1" noChangeAspect="1"/>
          </p:cNvPicPr>
          <p:nvPr>
            <p:ph idx="1"/>
          </p:nvPr>
        </p:nvPicPr>
        <p:blipFill rotWithShape="1">
          <a:blip r:embed="rId2"/>
          <a:srcRect t="4373" r="-3" b="-3"/>
          <a:stretch/>
        </p:blipFill>
        <p:spPr>
          <a:xfrm>
            <a:off x="5137463" y="184505"/>
            <a:ext cx="6193767" cy="6178913"/>
          </a:xfrm>
          <a:prstGeom prst="rect">
            <a:avLst/>
          </a:prstGeom>
        </p:spPr>
      </p:pic>
    </p:spTree>
    <p:extLst>
      <p:ext uri="{BB962C8B-B14F-4D97-AF65-F5344CB8AC3E}">
        <p14:creationId xmlns:p14="http://schemas.microsoft.com/office/powerpoint/2010/main" val="1864548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B6C320-145E-2571-1D11-F4FD689EC59B}"/>
              </a:ext>
            </a:extLst>
          </p:cNvPr>
          <p:cNvSpPr>
            <a:spLocks noGrp="1"/>
          </p:cNvSpPr>
          <p:nvPr>
            <p:ph idx="1"/>
          </p:nvPr>
        </p:nvSpPr>
        <p:spPr>
          <a:xfrm>
            <a:off x="336431" y="366544"/>
            <a:ext cx="11835440" cy="5776194"/>
          </a:xfrm>
        </p:spPr>
        <p:txBody>
          <a:bodyPr vert="horz" lIns="91440" tIns="45720" rIns="91440" bIns="45720" rtlCol="0" anchor="t">
            <a:noAutofit/>
          </a:bodyPr>
          <a:lstStyle/>
          <a:p>
            <a:pPr algn="ctr"/>
            <a:r>
              <a:rPr lang="en-US" sz="3600" dirty="0">
                <a:ea typeface="+mn-lt"/>
                <a:cs typeface="+mn-lt"/>
              </a:rPr>
              <a:t>Martin Luther’s actions in the Protestant Reformation challenged the Catholic Church’s hold on power by translating the Bible into common languages and encouraging people to read it for themselves instead of having priests translate it for them. </a:t>
            </a:r>
            <a:endParaRPr lang="en-US"/>
          </a:p>
          <a:p>
            <a:pPr algn="ctr"/>
            <a:endParaRPr lang="en-US" sz="3600" dirty="0">
              <a:ea typeface="+mn-lt"/>
              <a:cs typeface="+mn-lt"/>
            </a:endParaRPr>
          </a:p>
          <a:p>
            <a:pPr algn="ctr"/>
            <a:r>
              <a:rPr lang="en-US" sz="3600" dirty="0">
                <a:ea typeface="+mn-lt"/>
                <a:cs typeface="+mn-lt"/>
              </a:rPr>
              <a:t>Isaac Newton and other scientists used observation and reason to explain the true nature of the world which often proved the Catholic Church’s claims wrong. </a:t>
            </a:r>
            <a:endParaRPr lang="en-US" sz="3600"/>
          </a:p>
        </p:txBody>
      </p:sp>
    </p:spTree>
    <p:extLst>
      <p:ext uri="{BB962C8B-B14F-4D97-AF65-F5344CB8AC3E}">
        <p14:creationId xmlns:p14="http://schemas.microsoft.com/office/powerpoint/2010/main" val="2876374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03883F7-CAD8-9BAC-B1D6-AC8FF2A6BC08}"/>
              </a:ext>
            </a:extLst>
          </p:cNvPr>
          <p:cNvSpPr>
            <a:spLocks noGrp="1"/>
          </p:cNvSpPr>
          <p:nvPr>
            <p:ph type="title"/>
          </p:nvPr>
        </p:nvSpPr>
        <p:spPr>
          <a:xfrm>
            <a:off x="238542" y="2906629"/>
            <a:ext cx="2947482" cy="1038177"/>
          </a:xfrm>
        </p:spPr>
        <p:txBody>
          <a:bodyPr anchor="b">
            <a:noAutofit/>
          </a:bodyPr>
          <a:lstStyle/>
          <a:p>
            <a:r>
              <a:rPr lang="en-US" b="1" dirty="0">
                <a:ea typeface="+mj-lt"/>
                <a:cs typeface="+mj-lt"/>
              </a:rPr>
              <a:t>3. Increased Book Production and Literacy</a:t>
            </a:r>
            <a:endParaRPr lang="en-US" dirty="0"/>
          </a:p>
        </p:txBody>
      </p:sp>
      <p:pic>
        <p:nvPicPr>
          <p:cNvPr id="4" name="Picture 4" descr="Chart&#10;&#10;Description automatically generated">
            <a:extLst>
              <a:ext uri="{FF2B5EF4-FFF2-40B4-BE49-F238E27FC236}">
                <a16:creationId xmlns:a16="http://schemas.microsoft.com/office/drawing/2014/main" id="{8CC7FF36-E876-06D5-51CF-3197D89416A0}"/>
              </a:ext>
            </a:extLst>
          </p:cNvPr>
          <p:cNvPicPr>
            <a:picLocks noChangeAspect="1"/>
          </p:cNvPicPr>
          <p:nvPr/>
        </p:nvPicPr>
        <p:blipFill>
          <a:blip r:embed="rId2"/>
          <a:stretch>
            <a:fillRect/>
          </a:stretch>
        </p:blipFill>
        <p:spPr>
          <a:xfrm>
            <a:off x="4536659" y="748145"/>
            <a:ext cx="6537915" cy="5344746"/>
          </a:xfrm>
          <a:prstGeom prst="rect">
            <a:avLst/>
          </a:prstGeom>
        </p:spPr>
      </p:pic>
      <p:sp>
        <p:nvSpPr>
          <p:cNvPr id="15" name="Rectangle 14">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3145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E4A5E5-D0CC-7622-BC7C-68462453EF28}"/>
              </a:ext>
            </a:extLst>
          </p:cNvPr>
          <p:cNvSpPr>
            <a:spLocks noGrp="1"/>
          </p:cNvSpPr>
          <p:nvPr>
            <p:ph idx="1"/>
          </p:nvPr>
        </p:nvSpPr>
        <p:spPr>
          <a:xfrm>
            <a:off x="307676" y="424054"/>
            <a:ext cx="11619780" cy="5718684"/>
          </a:xfrm>
        </p:spPr>
        <p:txBody>
          <a:bodyPr vert="horz" lIns="91440" tIns="45720" rIns="91440" bIns="45720" rtlCol="0" anchor="t">
            <a:noAutofit/>
          </a:bodyPr>
          <a:lstStyle/>
          <a:p>
            <a:pPr algn="ctr"/>
            <a:r>
              <a:rPr lang="en-US" sz="3600" dirty="0">
                <a:ea typeface="+mn-lt"/>
                <a:cs typeface="+mn-lt"/>
              </a:rPr>
              <a:t>Johannes Gutenberg invented his printing press around 1440. That invention made it easier and less expensive to produce books. It was very important in spreading Martin Luther’s ideas during the Protestant Reformation. </a:t>
            </a:r>
            <a:endParaRPr lang="en-US" sz="3600"/>
          </a:p>
          <a:p>
            <a:pPr algn="ctr"/>
            <a:br>
              <a:rPr lang="en-US" sz="3600" dirty="0"/>
            </a:br>
            <a:r>
              <a:rPr lang="en-US" sz="3600" dirty="0">
                <a:ea typeface="+mn-lt"/>
                <a:cs typeface="+mn-lt"/>
              </a:rPr>
              <a:t>During the Enlightenment, book production increased even more and </a:t>
            </a:r>
            <a:r>
              <a:rPr lang="en-US" sz="3600" b="1" dirty="0">
                <a:ea typeface="+mn-lt"/>
                <a:cs typeface="+mn-lt"/>
              </a:rPr>
              <a:t>literacy</a:t>
            </a:r>
            <a:r>
              <a:rPr lang="en-US" sz="3600" dirty="0">
                <a:ea typeface="+mn-lt"/>
                <a:cs typeface="+mn-lt"/>
              </a:rPr>
              <a:t> rates, the percentage of people who are able to read, also increased.</a:t>
            </a:r>
            <a:endParaRPr lang="en-US" sz="3600" dirty="0"/>
          </a:p>
        </p:txBody>
      </p:sp>
    </p:spTree>
    <p:extLst>
      <p:ext uri="{BB962C8B-B14F-4D97-AF65-F5344CB8AC3E}">
        <p14:creationId xmlns:p14="http://schemas.microsoft.com/office/powerpoint/2010/main" val="670885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5B3CB4-82AC-BA1D-6D66-72CAB3FFE40C}"/>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4600" b="1" spc="-100"/>
              <a:t>4. Urbanization, Salons, and Coffeehouses</a:t>
            </a:r>
            <a:endParaRPr lang="en-US" sz="4600" spc="-100"/>
          </a:p>
        </p:txBody>
      </p:sp>
      <p:pic>
        <p:nvPicPr>
          <p:cNvPr id="4" name="Picture 4" descr="Text&#10;&#10;Description automatically generated">
            <a:extLst>
              <a:ext uri="{FF2B5EF4-FFF2-40B4-BE49-F238E27FC236}">
                <a16:creationId xmlns:a16="http://schemas.microsoft.com/office/drawing/2014/main" id="{63AAD492-7240-FF23-801A-C45C6E8E8BC4}"/>
              </a:ext>
            </a:extLst>
          </p:cNvPr>
          <p:cNvPicPr>
            <a:picLocks noGrp="1" noChangeAspect="1"/>
          </p:cNvPicPr>
          <p:nvPr>
            <p:ph idx="1"/>
          </p:nvPr>
        </p:nvPicPr>
        <p:blipFill rotWithShape="1">
          <a:blip r:embed="rId2"/>
          <a:srcRect t="2645" r="-3" b="-3"/>
          <a:stretch/>
        </p:blipFill>
        <p:spPr>
          <a:xfrm>
            <a:off x="4761207" y="385788"/>
            <a:ext cx="7057383" cy="5920121"/>
          </a:xfrm>
          <a:prstGeom prst="rect">
            <a:avLst/>
          </a:prstGeom>
        </p:spPr>
      </p:pic>
      <p:sp>
        <p:nvSpPr>
          <p:cNvPr id="17" name="Rectangle 16">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7593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EEF60-84E7-4B3B-6763-AE8C997B0BFD}"/>
              </a:ext>
            </a:extLst>
          </p:cNvPr>
          <p:cNvSpPr>
            <a:spLocks noGrp="1"/>
          </p:cNvSpPr>
          <p:nvPr>
            <p:ph idx="1"/>
          </p:nvPr>
        </p:nvSpPr>
        <p:spPr>
          <a:xfrm>
            <a:off x="250167" y="208394"/>
            <a:ext cx="11936082" cy="6466306"/>
          </a:xfrm>
        </p:spPr>
        <p:txBody>
          <a:bodyPr vert="horz" lIns="91440" tIns="45720" rIns="91440" bIns="45720" rtlCol="0" anchor="t">
            <a:noAutofit/>
          </a:bodyPr>
          <a:lstStyle/>
          <a:p>
            <a:pPr algn="ctr"/>
            <a:r>
              <a:rPr lang="en-US" sz="3200" dirty="0">
                <a:ea typeface="+mn-lt"/>
                <a:cs typeface="+mn-lt"/>
              </a:rPr>
              <a:t>During the 1700s, the process of </a:t>
            </a:r>
            <a:r>
              <a:rPr lang="en-US" sz="3200" b="1" dirty="0">
                <a:ea typeface="+mn-lt"/>
                <a:cs typeface="+mn-lt"/>
              </a:rPr>
              <a:t>urbanization </a:t>
            </a:r>
            <a:r>
              <a:rPr lang="en-US" sz="3200" dirty="0">
                <a:ea typeface="+mn-lt"/>
                <a:cs typeface="+mn-lt"/>
              </a:rPr>
              <a:t>(people moving to cities and the growth of those cities) increased in Europe. As more people moved to cities they found places to socialize and discuss ideas. </a:t>
            </a:r>
            <a:endParaRPr lang="en-US" sz="3200"/>
          </a:p>
          <a:p>
            <a:pPr algn="ctr"/>
            <a:r>
              <a:rPr lang="en-US" sz="3200" dirty="0">
                <a:ea typeface="+mn-lt"/>
                <a:cs typeface="+mn-lt"/>
              </a:rPr>
              <a:t>Coffee was a newly popular drink in Europe and intellectuals from the upper and middle classes like the </a:t>
            </a:r>
            <a:r>
              <a:rPr lang="en-US" sz="3200" b="1" i="1" dirty="0">
                <a:ea typeface="+mn-lt"/>
                <a:cs typeface="+mn-lt"/>
              </a:rPr>
              <a:t>philosophes</a:t>
            </a:r>
            <a:r>
              <a:rPr lang="en-US" sz="3200" dirty="0">
                <a:ea typeface="+mn-lt"/>
                <a:cs typeface="+mn-lt"/>
              </a:rPr>
              <a:t> came to coffee houses to drink it and discuss politics and religion.</a:t>
            </a:r>
          </a:p>
          <a:p>
            <a:pPr algn="ctr"/>
            <a:br>
              <a:rPr lang="en-US" sz="3200" dirty="0"/>
            </a:br>
            <a:r>
              <a:rPr lang="en-US" sz="3200" dirty="0">
                <a:ea typeface="+mn-lt"/>
                <a:cs typeface="+mn-lt"/>
              </a:rPr>
              <a:t>Upper class philosophers also exchanged ideas in </a:t>
            </a:r>
            <a:r>
              <a:rPr lang="en-US" sz="3200" b="1" dirty="0">
                <a:ea typeface="+mn-lt"/>
                <a:cs typeface="+mn-lt"/>
              </a:rPr>
              <a:t>salons</a:t>
            </a:r>
            <a:r>
              <a:rPr lang="en-US" sz="3200" dirty="0">
                <a:ea typeface="+mn-lt"/>
                <a:cs typeface="+mn-lt"/>
              </a:rPr>
              <a:t>, gatherings, usually at someone’s home where the guests came to listen to readings and discuss a specific topic.</a:t>
            </a:r>
            <a:endParaRPr lang="en-US" sz="3200"/>
          </a:p>
        </p:txBody>
      </p:sp>
    </p:spTree>
    <p:extLst>
      <p:ext uri="{BB962C8B-B14F-4D97-AF65-F5344CB8AC3E}">
        <p14:creationId xmlns:p14="http://schemas.microsoft.com/office/powerpoint/2010/main" val="316340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BA91C-A947-6EDF-6C39-D38AE35AD2CA}"/>
              </a:ext>
            </a:extLst>
          </p:cNvPr>
          <p:cNvSpPr>
            <a:spLocks noGrp="1"/>
          </p:cNvSpPr>
          <p:nvPr>
            <p:ph type="title"/>
          </p:nvPr>
        </p:nvSpPr>
        <p:spPr>
          <a:xfrm>
            <a:off x="609600" y="126463"/>
            <a:ext cx="10958423" cy="664205"/>
          </a:xfrm>
        </p:spPr>
        <p:txBody>
          <a:bodyPr>
            <a:normAutofit fontScale="90000"/>
          </a:bodyPr>
          <a:lstStyle/>
          <a:p>
            <a:r>
              <a:rPr lang="en-US" dirty="0">
                <a:cs typeface="Posterama"/>
              </a:rPr>
              <a:t>Conceptual Understandings:</a:t>
            </a:r>
            <a:endParaRPr lang="en-US" dirty="0"/>
          </a:p>
        </p:txBody>
      </p:sp>
      <p:graphicFrame>
        <p:nvGraphicFramePr>
          <p:cNvPr id="12" name="Content Placeholder 11">
            <a:extLst>
              <a:ext uri="{FF2B5EF4-FFF2-40B4-BE49-F238E27FC236}">
                <a16:creationId xmlns:a16="http://schemas.microsoft.com/office/drawing/2014/main" id="{42EB4C11-C100-09FE-BC6A-63E4082748B7}"/>
              </a:ext>
            </a:extLst>
          </p:cNvPr>
          <p:cNvGraphicFramePr>
            <a:graphicFrameLocks noGrp="1"/>
          </p:cNvGraphicFramePr>
          <p:nvPr>
            <p:ph idx="1"/>
          </p:nvPr>
        </p:nvGraphicFramePr>
        <p:xfrm>
          <a:off x="503207" y="1164566"/>
          <a:ext cx="11351996" cy="5247640"/>
        </p:xfrm>
        <a:graphic>
          <a:graphicData uri="http://schemas.openxmlformats.org/drawingml/2006/table">
            <a:tbl>
              <a:tblPr firstRow="1" bandRow="1">
                <a:tableStyleId>{5C22544A-7EE6-4342-B048-85BDC9FD1C3A}</a:tableStyleId>
              </a:tblPr>
              <a:tblGrid>
                <a:gridCol w="5675998">
                  <a:extLst>
                    <a:ext uri="{9D8B030D-6E8A-4147-A177-3AD203B41FA5}">
                      <a16:colId xmlns:a16="http://schemas.microsoft.com/office/drawing/2014/main" val="3786081087"/>
                    </a:ext>
                  </a:extLst>
                </a:gridCol>
                <a:gridCol w="5675998">
                  <a:extLst>
                    <a:ext uri="{9D8B030D-6E8A-4147-A177-3AD203B41FA5}">
                      <a16:colId xmlns:a16="http://schemas.microsoft.com/office/drawing/2014/main" val="2838531753"/>
                    </a:ext>
                  </a:extLst>
                </a:gridCol>
              </a:tblGrid>
              <a:tr h="1866900">
                <a:tc>
                  <a:txBody>
                    <a:bodyPr/>
                    <a:lstStyle/>
                    <a:p>
                      <a:pPr rtl="0" fontAlgn="t">
                        <a:spcBef>
                          <a:spcPts val="0"/>
                        </a:spcBef>
                        <a:spcAft>
                          <a:spcPts val="0"/>
                        </a:spcAft>
                      </a:pPr>
                      <a:r>
                        <a:rPr lang="en-US" sz="1400" u="none" strike="noStrike" dirty="0">
                          <a:effectLst/>
                        </a:rPr>
                        <a:t>Enduring Understanding(s): </a:t>
                      </a:r>
                      <a:endParaRPr lang="en-US" sz="1400">
                        <a:effectLst/>
                      </a:endParaRPr>
                    </a:p>
                    <a:p>
                      <a:pPr rtl="0" fontAlgn="t">
                        <a:spcBef>
                          <a:spcPts val="0"/>
                        </a:spcBef>
                        <a:spcAft>
                          <a:spcPts val="0"/>
                        </a:spcAft>
                      </a:pPr>
                      <a:r>
                        <a:rPr lang="en-US" sz="1400" u="none" strike="noStrike" dirty="0">
                          <a:effectLst/>
                        </a:rPr>
                        <a:t>NYS Key Ideas</a:t>
                      </a:r>
                      <a:endParaRPr lang="en-US" sz="1400">
                        <a:effectLst/>
                      </a:endParaRPr>
                    </a:p>
                    <a:p>
                      <a:pPr rtl="0" fontAlgn="t">
                        <a:spcBef>
                          <a:spcPts val="0"/>
                        </a:spcBef>
                        <a:spcAft>
                          <a:spcPts val="0"/>
                        </a:spcAft>
                      </a:pPr>
                      <a:r>
                        <a:rPr lang="en-US" sz="1400" u="none" strike="noStrike" dirty="0">
                          <a:effectLst/>
                        </a:rPr>
                        <a:t>10.2: ENLIGHTENMENT, REVOLUTION, AND NATIONALISM: The Enlightenment called into question traditional beliefs and inspired widespread political, economic, and social change. This intellectual movement was used to challenge political authorities in Europe and colonial rule in the Americas. These ideals inspired political and social movements. (Standards: 2, 3, 5; Themes: MOV, TCC, GEO, SOC, GOV, CIV)</a:t>
                      </a:r>
                      <a:endParaRPr lang="en-US" sz="1400">
                        <a:effectLst/>
                      </a:endParaRPr>
                    </a:p>
                  </a:txBody>
                  <a:tcPr marL="73025" marR="73025" marT="63500" marB="63500"/>
                </a:tc>
                <a:tc>
                  <a:txBody>
                    <a:bodyPr/>
                    <a:lstStyle/>
                    <a:p>
                      <a:pPr rtl="0" fontAlgn="t">
                        <a:spcBef>
                          <a:spcPts val="0"/>
                        </a:spcBef>
                        <a:spcAft>
                          <a:spcPts val="0"/>
                        </a:spcAft>
                      </a:pPr>
                      <a:r>
                        <a:rPr lang="en-US" sz="1400" u="none" strike="noStrike" dirty="0">
                          <a:effectLst/>
                        </a:rPr>
                        <a:t>Essential Question:</a:t>
                      </a:r>
                      <a:endParaRPr lang="en-US" sz="1400">
                        <a:effectLst/>
                      </a:endParaRPr>
                    </a:p>
                    <a:p>
                      <a:pPr rtl="0" fontAlgn="t">
                        <a:spcBef>
                          <a:spcPts val="0"/>
                        </a:spcBef>
                        <a:spcAft>
                          <a:spcPts val="0"/>
                        </a:spcAft>
                      </a:pPr>
                      <a:r>
                        <a:rPr lang="en-US" sz="1400" u="none" strike="noStrike" dirty="0">
                          <a:effectLst/>
                        </a:rPr>
                        <a:t>How do turning points change history?</a:t>
                      </a:r>
                      <a:endParaRPr lang="en-US" sz="1400">
                        <a:effectLst/>
                      </a:endParaRPr>
                    </a:p>
                    <a:p>
                      <a:pPr rtl="0" fontAlgn="t">
                        <a:spcBef>
                          <a:spcPts val="0"/>
                        </a:spcBef>
                        <a:spcAft>
                          <a:spcPts val="0"/>
                        </a:spcAft>
                      </a:pPr>
                      <a:br>
                        <a:rPr lang="en-US" sz="1400" dirty="0">
                          <a:effectLst/>
                        </a:rPr>
                      </a:br>
                      <a:r>
                        <a:rPr lang="en-US" sz="1400" u="none" strike="noStrike" dirty="0">
                          <a:effectLst/>
                        </a:rPr>
                        <a:t>Supporting Questions:</a:t>
                      </a:r>
                      <a:endParaRPr lang="en-US" sz="1400">
                        <a:effectLst/>
                      </a:endParaRPr>
                    </a:p>
                    <a:p>
                      <a:pPr rtl="0" fontAlgn="t">
                        <a:spcBef>
                          <a:spcPts val="0"/>
                        </a:spcBef>
                        <a:spcAft>
                          <a:spcPts val="0"/>
                        </a:spcAft>
                      </a:pPr>
                      <a:r>
                        <a:rPr lang="en-US" sz="1400" u="none" strike="noStrike" dirty="0">
                          <a:effectLst/>
                        </a:rPr>
                        <a:t>10.2a: According to the Enlightenment thinkers, how should a government rule its people?</a:t>
                      </a:r>
                      <a:endParaRPr lang="en-US" sz="1400">
                        <a:effectLst/>
                      </a:endParaRPr>
                    </a:p>
                    <a:p>
                      <a:pPr rtl="0" fontAlgn="t">
                        <a:spcBef>
                          <a:spcPts val="0"/>
                        </a:spcBef>
                        <a:spcAft>
                          <a:spcPts val="0"/>
                        </a:spcAft>
                      </a:pPr>
                      <a:r>
                        <a:rPr lang="en-US" sz="1400" u="none" strike="noStrike" dirty="0">
                          <a:effectLst/>
                        </a:rPr>
                        <a:t>10.2b: How did the Enlightenment affect 18th century social reform movements and Enlightened Despots?</a:t>
                      </a:r>
                      <a:endParaRPr lang="en-US" sz="1400">
                        <a:effectLst/>
                      </a:endParaRPr>
                    </a:p>
                    <a:p>
                      <a:pPr rtl="0" fontAlgn="t">
                        <a:spcBef>
                          <a:spcPts val="0"/>
                        </a:spcBef>
                        <a:spcAft>
                          <a:spcPts val="0"/>
                        </a:spcAft>
                      </a:pPr>
                      <a:r>
                        <a:rPr lang="en-US" sz="1400" u="none" strike="noStrike" dirty="0">
                          <a:effectLst/>
                        </a:rPr>
                        <a:t>10.2c: Was the French Revolution successful?</a:t>
                      </a:r>
                      <a:endParaRPr lang="en-US" sz="1400">
                        <a:effectLst/>
                      </a:endParaRPr>
                    </a:p>
                    <a:p>
                      <a:pPr rtl="0" fontAlgn="t">
                        <a:spcBef>
                          <a:spcPts val="0"/>
                        </a:spcBef>
                        <a:spcAft>
                          <a:spcPts val="0"/>
                        </a:spcAft>
                      </a:pPr>
                      <a:r>
                        <a:rPr lang="en-US" sz="1400" u="none" strike="noStrike" dirty="0">
                          <a:effectLst/>
                        </a:rPr>
                        <a:t>10.2d: What impact did the French Revolution have on world history? </a:t>
                      </a:r>
                      <a:endParaRPr lang="en-US" sz="1400">
                        <a:effectLst/>
                      </a:endParaRPr>
                    </a:p>
                  </a:txBody>
                  <a:tcPr marL="73025" marR="73025" marT="63500" marB="63500"/>
                </a:tc>
                <a:extLst>
                  <a:ext uri="{0D108BD9-81ED-4DB2-BD59-A6C34878D82A}">
                    <a16:rowId xmlns:a16="http://schemas.microsoft.com/office/drawing/2014/main" val="2666074917"/>
                  </a:ext>
                </a:extLst>
              </a:tr>
              <a:tr h="419100">
                <a:tc>
                  <a:txBody>
                    <a:bodyPr/>
                    <a:lstStyle/>
                    <a:p>
                      <a:pPr rtl="0" fontAlgn="t">
                        <a:spcBef>
                          <a:spcPts val="0"/>
                        </a:spcBef>
                        <a:spcAft>
                          <a:spcPts val="0"/>
                        </a:spcAft>
                      </a:pPr>
                      <a:r>
                        <a:rPr lang="en-US" sz="1400" b="1" u="none" strike="noStrike" dirty="0">
                          <a:effectLst/>
                        </a:rPr>
                        <a:t>Knowledge (NYS Conceptual Understandings):</a:t>
                      </a:r>
                      <a:endParaRPr lang="en-US" sz="1400" b="1">
                        <a:effectLst/>
                      </a:endParaRPr>
                    </a:p>
                    <a:p>
                      <a:pPr rtl="0" fontAlgn="t">
                        <a:spcBef>
                          <a:spcPts val="0"/>
                        </a:spcBef>
                        <a:spcAft>
                          <a:spcPts val="0"/>
                        </a:spcAft>
                      </a:pPr>
                      <a:r>
                        <a:rPr lang="en-US" sz="1400" b="1" u="none" strike="noStrike" dirty="0">
                          <a:effectLst/>
                        </a:rPr>
                        <a:t>Students will know...</a:t>
                      </a:r>
                      <a:endParaRPr lang="en-US" sz="1400" b="1">
                        <a:effectLst/>
                      </a:endParaRPr>
                    </a:p>
                  </a:txBody>
                  <a:tcPr marL="73025" marR="73025" marT="63500" marB="63500"/>
                </a:tc>
                <a:tc>
                  <a:txBody>
                    <a:bodyPr/>
                    <a:lstStyle/>
                    <a:p>
                      <a:pPr rtl="0" fontAlgn="t">
                        <a:spcBef>
                          <a:spcPts val="0"/>
                        </a:spcBef>
                        <a:spcAft>
                          <a:spcPts val="0"/>
                        </a:spcAft>
                      </a:pPr>
                      <a:r>
                        <a:rPr lang="en-US" sz="1400" b="1" u="none" strike="noStrike" dirty="0">
                          <a:effectLst/>
                        </a:rPr>
                        <a:t>Skills (based on the NYS Content Specifications):</a:t>
                      </a:r>
                      <a:endParaRPr lang="en-US" sz="1400" b="1">
                        <a:effectLst/>
                      </a:endParaRPr>
                    </a:p>
                    <a:p>
                      <a:pPr rtl="0" fontAlgn="t">
                        <a:spcBef>
                          <a:spcPts val="0"/>
                        </a:spcBef>
                        <a:spcAft>
                          <a:spcPts val="0"/>
                        </a:spcAft>
                      </a:pPr>
                      <a:r>
                        <a:rPr lang="en-US" sz="1400" b="1" u="none" strike="noStrike" dirty="0">
                          <a:effectLst/>
                        </a:rPr>
                        <a:t>Students will be able to…</a:t>
                      </a:r>
                      <a:endParaRPr lang="en-US" sz="1400" b="1">
                        <a:effectLst/>
                      </a:endParaRPr>
                    </a:p>
                  </a:txBody>
                  <a:tcPr marL="73025" marR="73025" marT="63500" marB="63500"/>
                </a:tc>
                <a:extLst>
                  <a:ext uri="{0D108BD9-81ED-4DB2-BD59-A6C34878D82A}">
                    <a16:rowId xmlns:a16="http://schemas.microsoft.com/office/drawing/2014/main" val="2097376790"/>
                  </a:ext>
                </a:extLst>
              </a:tr>
              <a:tr h="685800">
                <a:tc>
                  <a:txBody>
                    <a:bodyPr/>
                    <a:lstStyle/>
                    <a:p>
                      <a:pPr rtl="0" fontAlgn="ctr">
                        <a:spcBef>
                          <a:spcPts val="0"/>
                        </a:spcBef>
                        <a:spcAft>
                          <a:spcPts val="0"/>
                        </a:spcAft>
                      </a:pPr>
                      <a:r>
                        <a:rPr lang="en-US" sz="1400" u="none" strike="noStrike" dirty="0">
                          <a:effectLst/>
                        </a:rPr>
                        <a:t>10.2a Enlightenment thinkers developed political philosophies based on natural laws, which included the concepts of social contract, consent of the governed, and the rights of citizens.</a:t>
                      </a:r>
                      <a:endParaRPr lang="en-US" sz="1400">
                        <a:effectLst/>
                      </a:endParaRPr>
                    </a:p>
                  </a:txBody>
                  <a:tcPr marL="73025" marR="73025" marT="63500" marB="63500" anchor="ctr"/>
                </a:tc>
                <a:tc>
                  <a:txBody>
                    <a:bodyPr/>
                    <a:lstStyle/>
                    <a:p>
                      <a:pPr rtl="0" fontAlgn="ctr">
                        <a:spcBef>
                          <a:spcPts val="0"/>
                        </a:spcBef>
                        <a:spcAft>
                          <a:spcPts val="0"/>
                        </a:spcAft>
                      </a:pPr>
                      <a:r>
                        <a:rPr lang="en-US" sz="1400" u="none" strike="noStrike" dirty="0">
                          <a:effectLst/>
                        </a:rPr>
                        <a:t>Students will examine at least three Enlightenment thinkers, including John Locke, Baron de Montesquieu, and Jean-Jacques Rousseau, and key ideas from their written works.</a:t>
                      </a:r>
                      <a:endParaRPr lang="en-US" sz="1400">
                        <a:effectLst/>
                      </a:endParaRPr>
                    </a:p>
                  </a:txBody>
                  <a:tcPr marL="73025" marR="73025" marT="63500" marB="63500" anchor="ctr"/>
                </a:tc>
                <a:extLst>
                  <a:ext uri="{0D108BD9-81ED-4DB2-BD59-A6C34878D82A}">
                    <a16:rowId xmlns:a16="http://schemas.microsoft.com/office/drawing/2014/main" val="970191626"/>
                  </a:ext>
                </a:extLst>
              </a:tr>
              <a:tr h="685800">
                <a:tc rowSpan="2">
                  <a:txBody>
                    <a:bodyPr/>
                    <a:lstStyle/>
                    <a:p>
                      <a:pPr rtl="0" fontAlgn="ctr">
                        <a:spcBef>
                          <a:spcPts val="0"/>
                        </a:spcBef>
                        <a:spcAft>
                          <a:spcPts val="0"/>
                        </a:spcAft>
                      </a:pPr>
                      <a:r>
                        <a:rPr lang="en-US" sz="1400" u="none" strike="noStrike" dirty="0">
                          <a:effectLst/>
                        </a:rPr>
                        <a:t>10.2b Individuals used Enlightenment ideals to challenge traditional beliefs and secure people’s rights in reform movements, such as women’s rights and abolition; some leaders may be considered enlightened despots.</a:t>
                      </a:r>
                      <a:endParaRPr lang="en-US" sz="1400">
                        <a:effectLst/>
                      </a:endParaRPr>
                    </a:p>
                  </a:txBody>
                  <a:tcPr marL="73025" marR="73025" marT="63500" marB="63500" anchor="ctr"/>
                </a:tc>
                <a:tc>
                  <a:txBody>
                    <a:bodyPr/>
                    <a:lstStyle/>
                    <a:p>
                      <a:pPr rtl="0" fontAlgn="ctr">
                        <a:spcBef>
                          <a:spcPts val="0"/>
                        </a:spcBef>
                        <a:spcAft>
                          <a:spcPts val="0"/>
                        </a:spcAft>
                      </a:pPr>
                      <a:r>
                        <a:rPr lang="en-US" sz="1400" u="none" strike="noStrike" dirty="0">
                          <a:effectLst/>
                        </a:rPr>
                        <a:t>Students will explore the influence of Enlightenment ideals on issues of gender and abolition by examining the ideas of individuals such as Mary Wollstonecraft and William Wilberforce.  </a:t>
                      </a:r>
                      <a:endParaRPr lang="en-US" sz="1400">
                        <a:effectLst/>
                      </a:endParaRPr>
                    </a:p>
                  </a:txBody>
                  <a:tcPr marL="73025" marR="73025" marT="63500" marB="63500" anchor="ctr"/>
                </a:tc>
                <a:extLst>
                  <a:ext uri="{0D108BD9-81ED-4DB2-BD59-A6C34878D82A}">
                    <a16:rowId xmlns:a16="http://schemas.microsoft.com/office/drawing/2014/main" val="3743552313"/>
                  </a:ext>
                </a:extLst>
              </a:tr>
              <a:tr h="685800">
                <a:tc vMerge="1">
                  <a:txBody>
                    <a:bodyPr/>
                    <a:lstStyle/>
                    <a:p>
                      <a:endParaRPr lang="en-US"/>
                    </a:p>
                  </a:txBody>
                  <a:tcPr/>
                </a:tc>
                <a:tc>
                  <a:txBody>
                    <a:bodyPr/>
                    <a:lstStyle/>
                    <a:p>
                      <a:pPr rtl="0" fontAlgn="ctr">
                        <a:spcBef>
                          <a:spcPts val="0"/>
                        </a:spcBef>
                        <a:spcAft>
                          <a:spcPts val="0"/>
                        </a:spcAft>
                      </a:pPr>
                      <a:r>
                        <a:rPr lang="en-US" sz="1400" u="none" strike="noStrike" dirty="0">
                          <a:effectLst/>
                        </a:rPr>
                        <a:t>Students will examine enlightened despots including Catherine the Great</a:t>
                      </a:r>
                      <a:endParaRPr lang="en-US" sz="1400">
                        <a:effectLst/>
                      </a:endParaRPr>
                    </a:p>
                  </a:txBody>
                  <a:tcPr marL="73025" marR="73025" marT="63500" marB="63500" anchor="ctr"/>
                </a:tc>
                <a:extLst>
                  <a:ext uri="{0D108BD9-81ED-4DB2-BD59-A6C34878D82A}">
                    <a16:rowId xmlns:a16="http://schemas.microsoft.com/office/drawing/2014/main" val="1663439731"/>
                  </a:ext>
                </a:extLst>
              </a:tr>
            </a:tbl>
          </a:graphicData>
        </a:graphic>
      </p:graphicFrame>
    </p:spTree>
    <p:extLst>
      <p:ext uri="{BB962C8B-B14F-4D97-AF65-F5344CB8AC3E}">
        <p14:creationId xmlns:p14="http://schemas.microsoft.com/office/powerpoint/2010/main" val="4196246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F4AD318-2FB6-4C6E-931E-58E404FA1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1A118E35-1CBF-4863-8497-F4DF1A166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2" y="752748"/>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Shape 10">
            <a:extLst>
              <a:ext uri="{FF2B5EF4-FFF2-40B4-BE49-F238E27FC236}">
                <a16:creationId xmlns:a16="http://schemas.microsoft.com/office/drawing/2014/main" id="{6E187274-5DC2-4BE0-AF99-925D6D9735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7094" y="761999"/>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AD9685F-0BBD-8C9A-AE86-0B7D680A0B0E}"/>
              </a:ext>
            </a:extLst>
          </p:cNvPr>
          <p:cNvSpPr>
            <a:spLocks noGrp="1"/>
          </p:cNvSpPr>
          <p:nvPr>
            <p:ph type="ctrTitle"/>
          </p:nvPr>
        </p:nvSpPr>
        <p:spPr>
          <a:xfrm>
            <a:off x="1069849" y="1298448"/>
            <a:ext cx="7056444" cy="3255264"/>
          </a:xfrm>
        </p:spPr>
        <p:txBody>
          <a:bodyPr>
            <a:normAutofit/>
          </a:bodyPr>
          <a:lstStyle/>
          <a:p>
            <a:pPr algn="r"/>
            <a:r>
              <a:rPr lang="en-US" sz="5000" b="1" dirty="0">
                <a:solidFill>
                  <a:schemeClr val="accent1"/>
                </a:solidFill>
                <a:ea typeface="+mj-lt"/>
                <a:cs typeface="+mj-lt"/>
              </a:rPr>
              <a:t>SQ 3. What points of view did Enlightenment Thinkers have about government?</a:t>
            </a:r>
            <a:endParaRPr lang="en-US" sz="5000" dirty="0">
              <a:solidFill>
                <a:schemeClr val="accent1"/>
              </a:solidFill>
            </a:endParaRPr>
          </a:p>
        </p:txBody>
      </p:sp>
    </p:spTree>
    <p:extLst>
      <p:ext uri="{BB962C8B-B14F-4D97-AF65-F5344CB8AC3E}">
        <p14:creationId xmlns:p14="http://schemas.microsoft.com/office/powerpoint/2010/main" val="359326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197CE1C-731F-43A9-DAE5-3CA221B8741C}"/>
              </a:ext>
            </a:extLst>
          </p:cNvPr>
          <p:cNvGraphicFramePr>
            <a:graphicFrameLocks noGrp="1"/>
          </p:cNvGraphicFramePr>
          <p:nvPr>
            <p:ph idx="1"/>
            <p:extLst>
              <p:ext uri="{D42A27DB-BD31-4B8C-83A1-F6EECF244321}">
                <p14:modId xmlns:p14="http://schemas.microsoft.com/office/powerpoint/2010/main" val="138548382"/>
              </p:ext>
            </p:extLst>
          </p:nvPr>
        </p:nvGraphicFramePr>
        <p:xfrm>
          <a:off x="862641" y="1250830"/>
          <a:ext cx="10491850" cy="4320039"/>
        </p:xfrm>
        <a:graphic>
          <a:graphicData uri="http://schemas.openxmlformats.org/drawingml/2006/table">
            <a:tbl>
              <a:tblPr firstRow="1" bandRow="1">
                <a:noFill/>
                <a:tableStyleId>{5C22544A-7EE6-4342-B048-85BDC9FD1C3A}</a:tableStyleId>
              </a:tblPr>
              <a:tblGrid>
                <a:gridCol w="10491850">
                  <a:extLst>
                    <a:ext uri="{9D8B030D-6E8A-4147-A177-3AD203B41FA5}">
                      <a16:colId xmlns:a16="http://schemas.microsoft.com/office/drawing/2014/main" val="1675243160"/>
                    </a:ext>
                  </a:extLst>
                </a:gridCol>
              </a:tblGrid>
              <a:tr h="4320039">
                <a:tc>
                  <a:txBody>
                    <a:bodyPr/>
                    <a:lstStyle/>
                    <a:p>
                      <a:pPr algn="ctr" rtl="0" fontAlgn="t">
                        <a:spcBef>
                          <a:spcPts val="0"/>
                        </a:spcBef>
                        <a:spcAft>
                          <a:spcPts val="0"/>
                        </a:spcAft>
                      </a:pPr>
                      <a:r>
                        <a:rPr lang="en-US" sz="3600" b="1" u="none" strike="noStrike" cap="none" spc="0" dirty="0">
                          <a:solidFill>
                            <a:schemeClr val="bg1"/>
                          </a:solidFill>
                          <a:effectLst/>
                        </a:rPr>
                        <a:t>Big Idea: Enlightenment thinkers had different </a:t>
                      </a:r>
                      <a:r>
                        <a:rPr lang="en-US" sz="3600" b="1" u="sng" cap="none" spc="0" dirty="0">
                          <a:solidFill>
                            <a:schemeClr val="bg1"/>
                          </a:solidFill>
                          <a:effectLst/>
                        </a:rPr>
                        <a:t>points of view</a:t>
                      </a:r>
                      <a:r>
                        <a:rPr lang="en-US" sz="3600" b="1" u="none" strike="noStrike" cap="none" spc="0" dirty="0">
                          <a:solidFill>
                            <a:schemeClr val="bg1"/>
                          </a:solidFill>
                          <a:effectLst/>
                        </a:rPr>
                        <a:t> about how the government should work. They expressed these points of view in books where they tried to </a:t>
                      </a:r>
                      <a:r>
                        <a:rPr lang="en-US" sz="3600" b="1" u="sng" cap="none" spc="0" dirty="0">
                          <a:solidFill>
                            <a:schemeClr val="bg1"/>
                          </a:solidFill>
                          <a:effectLst/>
                        </a:rPr>
                        <a:t>persuade</a:t>
                      </a:r>
                      <a:r>
                        <a:rPr lang="en-US" sz="3600" b="1" u="none" strike="noStrike" cap="none" spc="0" dirty="0">
                          <a:solidFill>
                            <a:schemeClr val="bg1"/>
                          </a:solidFill>
                          <a:effectLst/>
                        </a:rPr>
                        <a:t> readers to change how government works.</a:t>
                      </a:r>
                      <a:endParaRPr lang="en-US" sz="3600" b="1" cap="none" spc="0" dirty="0">
                        <a:solidFill>
                          <a:schemeClr val="bg1"/>
                        </a:solidFill>
                        <a:effectLst/>
                      </a:endParaRPr>
                    </a:p>
                  </a:txBody>
                  <a:tcPr marL="150876" marR="107769" marT="215537" marB="215537" anchor="ctr">
                    <a:lnL w="12700" cmpd="sng">
                      <a:noFill/>
                    </a:lnL>
                    <a:lnR w="12700" cmpd="sng">
                      <a:noFill/>
                      <a:prstDash val="solid"/>
                    </a:lnR>
                    <a:lnT w="19050" cap="flat" cmpd="sng" algn="ctr">
                      <a:noFill/>
                      <a:prstDash val="solid"/>
                    </a:lnT>
                    <a:lnB w="12700" cmpd="sng">
                      <a:noFill/>
                      <a:prstDash val="solid"/>
                    </a:lnB>
                    <a:solidFill>
                      <a:schemeClr val="tx1"/>
                    </a:solidFill>
                  </a:tcPr>
                </a:tc>
                <a:extLst>
                  <a:ext uri="{0D108BD9-81ED-4DB2-BD59-A6C34878D82A}">
                    <a16:rowId xmlns:a16="http://schemas.microsoft.com/office/drawing/2014/main" val="3912861789"/>
                  </a:ext>
                </a:extLst>
              </a:tr>
            </a:tbl>
          </a:graphicData>
        </a:graphic>
      </p:graphicFrame>
    </p:spTree>
    <p:extLst>
      <p:ext uri="{BB962C8B-B14F-4D97-AF65-F5344CB8AC3E}">
        <p14:creationId xmlns:p14="http://schemas.microsoft.com/office/powerpoint/2010/main" val="843949416"/>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343E-9A2A-83CE-7173-170872F4A404}"/>
              </a:ext>
            </a:extLst>
          </p:cNvPr>
          <p:cNvSpPr>
            <a:spLocks noGrp="1"/>
          </p:cNvSpPr>
          <p:nvPr>
            <p:ph type="title"/>
          </p:nvPr>
        </p:nvSpPr>
        <p:spPr>
          <a:xfrm>
            <a:off x="667109" y="327746"/>
            <a:ext cx="10972800" cy="894243"/>
          </a:xfrm>
        </p:spPr>
        <p:txBody>
          <a:bodyPr/>
          <a:lstStyle/>
          <a:p>
            <a:r>
              <a:rPr lang="en-US" dirty="0">
                <a:cs typeface="Posterama"/>
              </a:rPr>
              <a:t>BOOK PAGES</a:t>
            </a:r>
            <a:endParaRPr lang="en-US" dirty="0"/>
          </a:p>
        </p:txBody>
      </p:sp>
      <p:sp>
        <p:nvSpPr>
          <p:cNvPr id="3" name="Content Placeholder 2">
            <a:extLst>
              <a:ext uri="{FF2B5EF4-FFF2-40B4-BE49-F238E27FC236}">
                <a16:creationId xmlns:a16="http://schemas.microsoft.com/office/drawing/2014/main" id="{BA8867EA-BF90-7C49-FC51-DCB3894963D1}"/>
              </a:ext>
            </a:extLst>
          </p:cNvPr>
          <p:cNvSpPr>
            <a:spLocks noGrp="1"/>
          </p:cNvSpPr>
          <p:nvPr>
            <p:ph idx="1"/>
          </p:nvPr>
        </p:nvSpPr>
        <p:spPr/>
        <p:txBody>
          <a:bodyPr vert="horz" lIns="91440" tIns="45720" rIns="91440" bIns="45720" rtlCol="0" anchor="t">
            <a:normAutofit/>
          </a:bodyPr>
          <a:lstStyle/>
          <a:p>
            <a:r>
              <a:rPr lang="en-US" b="1" dirty="0"/>
              <a:t>Enlightenment – 56-64</a:t>
            </a:r>
          </a:p>
          <a:p>
            <a:r>
              <a:rPr lang="en-US" dirty="0"/>
              <a:t>French Revolution – 64-65</a:t>
            </a:r>
          </a:p>
          <a:p>
            <a:r>
              <a:rPr lang="en-US" dirty="0"/>
              <a:t>Latin American Revolution 65-67</a:t>
            </a:r>
          </a:p>
          <a:p>
            <a:r>
              <a:rPr lang="en-US" dirty="0"/>
              <a:t>Unification of Italy – 67-68</a:t>
            </a:r>
          </a:p>
          <a:p>
            <a:r>
              <a:rPr lang="en-US" dirty="0"/>
              <a:t>Unification of Germany 68-70</a:t>
            </a:r>
          </a:p>
          <a:p>
            <a:r>
              <a:rPr lang="en-US" dirty="0"/>
              <a:t>Study Cards/Review 71-79</a:t>
            </a:r>
          </a:p>
        </p:txBody>
      </p:sp>
    </p:spTree>
    <p:extLst>
      <p:ext uri="{BB962C8B-B14F-4D97-AF65-F5344CB8AC3E}">
        <p14:creationId xmlns:p14="http://schemas.microsoft.com/office/powerpoint/2010/main" val="601500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4197CE1C-731F-43A9-DAE5-3CA221B8741C}"/>
              </a:ext>
            </a:extLst>
          </p:cNvPr>
          <p:cNvGraphicFramePr>
            <a:graphicFrameLocks noGrp="1"/>
          </p:cNvGraphicFramePr>
          <p:nvPr>
            <p:ph idx="1"/>
            <p:extLst>
              <p:ext uri="{D42A27DB-BD31-4B8C-83A1-F6EECF244321}">
                <p14:modId xmlns:p14="http://schemas.microsoft.com/office/powerpoint/2010/main" val="1995626322"/>
              </p:ext>
            </p:extLst>
          </p:nvPr>
        </p:nvGraphicFramePr>
        <p:xfrm>
          <a:off x="4630514" y="2438691"/>
          <a:ext cx="2930973" cy="1937440"/>
        </p:xfrm>
        <a:graphic>
          <a:graphicData uri="http://schemas.openxmlformats.org/drawingml/2006/table">
            <a:tbl>
              <a:tblPr firstRow="1" bandRow="1">
                <a:noFill/>
                <a:tableStyleId>{5C22544A-7EE6-4342-B048-85BDC9FD1C3A}</a:tableStyleId>
              </a:tblPr>
              <a:tblGrid>
                <a:gridCol w="2930973">
                  <a:extLst>
                    <a:ext uri="{9D8B030D-6E8A-4147-A177-3AD203B41FA5}">
                      <a16:colId xmlns:a16="http://schemas.microsoft.com/office/drawing/2014/main" val="1675243160"/>
                    </a:ext>
                  </a:extLst>
                </a:gridCol>
              </a:tblGrid>
              <a:tr h="1937440">
                <a:tc>
                  <a:txBody>
                    <a:bodyPr/>
                    <a:lstStyle/>
                    <a:p>
                      <a:pPr algn="ctr" rtl="0" fontAlgn="t">
                        <a:spcBef>
                          <a:spcPts val="0"/>
                        </a:spcBef>
                        <a:spcAft>
                          <a:spcPts val="0"/>
                        </a:spcAft>
                      </a:pPr>
                      <a:r>
                        <a:rPr lang="en-US" sz="3300" b="1" u="none" strike="noStrike" cap="none" spc="0">
                          <a:solidFill>
                            <a:schemeClr val="bg1"/>
                          </a:solidFill>
                          <a:effectLst/>
                        </a:rPr>
                        <a:t>PASS OUT GRAPHIC ORGANIZER</a:t>
                      </a:r>
                    </a:p>
                  </a:txBody>
                  <a:tcPr marL="138303" marR="98788" marT="197576" marB="197576" anchor="ctr">
                    <a:lnL w="12700" cmpd="sng">
                      <a:noFill/>
                    </a:lnL>
                    <a:lnR w="12700" cmpd="sng">
                      <a:noFill/>
                      <a:prstDash val="solid"/>
                    </a:lnR>
                    <a:lnT w="19050" cap="flat" cmpd="sng" algn="ctr">
                      <a:noFill/>
                      <a:prstDash val="solid"/>
                    </a:lnT>
                    <a:lnB w="12700" cmpd="sng">
                      <a:noFill/>
                      <a:prstDash val="solid"/>
                    </a:lnB>
                    <a:solidFill>
                      <a:schemeClr val="tx1"/>
                    </a:solidFill>
                  </a:tcPr>
                </a:tc>
                <a:extLst>
                  <a:ext uri="{0D108BD9-81ED-4DB2-BD59-A6C34878D82A}">
                    <a16:rowId xmlns:a16="http://schemas.microsoft.com/office/drawing/2014/main" val="3912861789"/>
                  </a:ext>
                </a:extLst>
              </a:tr>
            </a:tbl>
          </a:graphicData>
        </a:graphic>
      </p:graphicFrame>
    </p:spTree>
    <p:extLst>
      <p:ext uri="{BB962C8B-B14F-4D97-AF65-F5344CB8AC3E}">
        <p14:creationId xmlns:p14="http://schemas.microsoft.com/office/powerpoint/2010/main" val="26413671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text, wall, person, person&#10;&#10;Description automatically generated">
            <a:extLst>
              <a:ext uri="{FF2B5EF4-FFF2-40B4-BE49-F238E27FC236}">
                <a16:creationId xmlns:a16="http://schemas.microsoft.com/office/drawing/2014/main" id="{DE00F9A5-4C18-CC5A-6712-E04D72A38749}"/>
              </a:ext>
            </a:extLst>
          </p:cNvPr>
          <p:cNvPicPr>
            <a:picLocks noGrp="1" noChangeAspect="1"/>
          </p:cNvPicPr>
          <p:nvPr>
            <p:ph sz="half" idx="1"/>
          </p:nvPr>
        </p:nvPicPr>
        <p:blipFill>
          <a:blip r:embed="rId2"/>
          <a:stretch>
            <a:fillRect/>
          </a:stretch>
        </p:blipFill>
        <p:spPr>
          <a:xfrm>
            <a:off x="157791" y="1439618"/>
            <a:ext cx="3043718" cy="3964387"/>
          </a:xfrm>
        </p:spPr>
      </p:pic>
      <p:sp>
        <p:nvSpPr>
          <p:cNvPr id="5" name="TextBox 4">
            <a:extLst>
              <a:ext uri="{FF2B5EF4-FFF2-40B4-BE49-F238E27FC236}">
                <a16:creationId xmlns:a16="http://schemas.microsoft.com/office/drawing/2014/main" id="{0CD54C76-377F-543D-2494-426F87016D58}"/>
              </a:ext>
            </a:extLst>
          </p:cNvPr>
          <p:cNvSpPr txBox="1"/>
          <p:nvPr/>
        </p:nvSpPr>
        <p:spPr>
          <a:xfrm>
            <a:off x="468702" y="85689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alibri"/>
                <a:cs typeface="Calibri"/>
              </a:rPr>
              <a:t>John Locke (1632-1704)</a:t>
            </a:r>
            <a:endParaRPr lang="en-US" dirty="0"/>
          </a:p>
        </p:txBody>
      </p:sp>
      <p:graphicFrame>
        <p:nvGraphicFramePr>
          <p:cNvPr id="7" name="Table 6">
            <a:extLst>
              <a:ext uri="{FF2B5EF4-FFF2-40B4-BE49-F238E27FC236}">
                <a16:creationId xmlns:a16="http://schemas.microsoft.com/office/drawing/2014/main" id="{BBFACBA8-BB3C-5FE9-3B1D-2D294F321FAC}"/>
              </a:ext>
            </a:extLst>
          </p:cNvPr>
          <p:cNvGraphicFramePr>
            <a:graphicFrameLocks noGrp="1"/>
          </p:cNvGraphicFramePr>
          <p:nvPr>
            <p:extLst>
              <p:ext uri="{D42A27DB-BD31-4B8C-83A1-F6EECF244321}">
                <p14:modId xmlns:p14="http://schemas.microsoft.com/office/powerpoint/2010/main" val="1251324180"/>
              </p:ext>
            </p:extLst>
          </p:nvPr>
        </p:nvGraphicFramePr>
        <p:xfrm>
          <a:off x="3824377" y="560716"/>
          <a:ext cx="7911040" cy="5912524"/>
        </p:xfrm>
        <a:graphic>
          <a:graphicData uri="http://schemas.openxmlformats.org/drawingml/2006/table">
            <a:tbl>
              <a:tblPr firstRow="1" bandRow="1">
                <a:tableStyleId>{5C22544A-7EE6-4342-B048-85BDC9FD1C3A}</a:tableStyleId>
              </a:tblPr>
              <a:tblGrid>
                <a:gridCol w="1633415">
                  <a:extLst>
                    <a:ext uri="{9D8B030D-6E8A-4147-A177-3AD203B41FA5}">
                      <a16:colId xmlns:a16="http://schemas.microsoft.com/office/drawing/2014/main" val="1964820056"/>
                    </a:ext>
                  </a:extLst>
                </a:gridCol>
                <a:gridCol w="6277625">
                  <a:extLst>
                    <a:ext uri="{9D8B030D-6E8A-4147-A177-3AD203B41FA5}">
                      <a16:colId xmlns:a16="http://schemas.microsoft.com/office/drawing/2014/main" val="2583668322"/>
                    </a:ext>
                  </a:extLst>
                </a:gridCol>
              </a:tblGrid>
              <a:tr h="610022">
                <a:tc>
                  <a:txBody>
                    <a:bodyPr/>
                    <a:lstStyle/>
                    <a:p>
                      <a:pPr rtl="0" fontAlgn="t">
                        <a:spcBef>
                          <a:spcPts val="0"/>
                        </a:spcBef>
                        <a:spcAft>
                          <a:spcPts val="0"/>
                        </a:spcAft>
                      </a:pPr>
                      <a:r>
                        <a:rPr lang="en-US" sz="2400" u="none" strike="noStrike" dirty="0">
                          <a:effectLst/>
                        </a:rPr>
                        <a:t>Location: </a:t>
                      </a:r>
                      <a:endParaRPr lang="en-US" sz="2400">
                        <a:effectLst/>
                      </a:endParaRPr>
                    </a:p>
                  </a:txBody>
                  <a:tcPr marL="63500" marR="63500" marT="63500" marB="63500"/>
                </a:tc>
                <a:tc>
                  <a:txBody>
                    <a:bodyPr/>
                    <a:lstStyle/>
                    <a:p>
                      <a:pPr rtl="0" fontAlgn="t">
                        <a:spcBef>
                          <a:spcPts val="0"/>
                        </a:spcBef>
                        <a:spcAft>
                          <a:spcPts val="0"/>
                        </a:spcAft>
                      </a:pPr>
                      <a:r>
                        <a:rPr lang="en-US" sz="2400" u="none" strike="noStrike" dirty="0">
                          <a:effectLst/>
                        </a:rPr>
                        <a:t>England</a:t>
                      </a:r>
                      <a:endParaRPr lang="en-US" sz="2400">
                        <a:effectLst/>
                      </a:endParaRPr>
                    </a:p>
                  </a:txBody>
                  <a:tcPr marL="63500" marR="63500" marT="63500" marB="63500"/>
                </a:tc>
                <a:extLst>
                  <a:ext uri="{0D108BD9-81ED-4DB2-BD59-A6C34878D82A}">
                    <a16:rowId xmlns:a16="http://schemas.microsoft.com/office/drawing/2014/main" val="2449254386"/>
                  </a:ext>
                </a:extLst>
              </a:tr>
              <a:tr h="961959">
                <a:tc>
                  <a:txBody>
                    <a:bodyPr/>
                    <a:lstStyle/>
                    <a:p>
                      <a:pPr rtl="0" fontAlgn="t">
                        <a:spcBef>
                          <a:spcPts val="0"/>
                        </a:spcBef>
                        <a:spcAft>
                          <a:spcPts val="0"/>
                        </a:spcAft>
                      </a:pPr>
                      <a:r>
                        <a:rPr lang="en-US" sz="2400" b="1" u="none" strike="noStrike" dirty="0">
                          <a:effectLst/>
                        </a:rPr>
                        <a:t>Famous Writing:</a:t>
                      </a:r>
                      <a:endParaRPr lang="en-US" sz="2400" b="1">
                        <a:effectLst/>
                      </a:endParaRPr>
                    </a:p>
                  </a:txBody>
                  <a:tcPr marL="63500" marR="63500" marT="63500" marB="63500"/>
                </a:tc>
                <a:tc>
                  <a:txBody>
                    <a:bodyPr/>
                    <a:lstStyle/>
                    <a:p>
                      <a:pPr rtl="0" fontAlgn="t">
                        <a:spcBef>
                          <a:spcPts val="0"/>
                        </a:spcBef>
                        <a:spcAft>
                          <a:spcPts val="0"/>
                        </a:spcAft>
                      </a:pPr>
                      <a:r>
                        <a:rPr lang="en-US" sz="2800" u="none" strike="noStrike" dirty="0">
                          <a:effectLst/>
                        </a:rPr>
                        <a:t>Two Treatises of Government, 1690</a:t>
                      </a:r>
                      <a:endParaRPr lang="en-US" sz="2800">
                        <a:effectLst/>
                      </a:endParaRPr>
                    </a:p>
                  </a:txBody>
                  <a:tcPr marL="63500" marR="63500" marT="63500" marB="63500"/>
                </a:tc>
                <a:extLst>
                  <a:ext uri="{0D108BD9-81ED-4DB2-BD59-A6C34878D82A}">
                    <a16:rowId xmlns:a16="http://schemas.microsoft.com/office/drawing/2014/main" val="3308527004"/>
                  </a:ext>
                </a:extLst>
              </a:tr>
              <a:tr h="4340543">
                <a:tc>
                  <a:txBody>
                    <a:bodyPr/>
                    <a:lstStyle/>
                    <a:p>
                      <a:pPr rtl="0" fontAlgn="t">
                        <a:spcBef>
                          <a:spcPts val="0"/>
                        </a:spcBef>
                        <a:spcAft>
                          <a:spcPts val="0"/>
                        </a:spcAft>
                      </a:pPr>
                      <a:r>
                        <a:rPr lang="en-US" sz="2400" b="1" u="none" strike="noStrike" dirty="0">
                          <a:effectLst/>
                        </a:rPr>
                        <a:t>Most Well-Known Ideas:</a:t>
                      </a:r>
                      <a:endParaRPr lang="en-US" sz="2400" b="1">
                        <a:effectLst/>
                      </a:endParaRPr>
                    </a:p>
                  </a:txBody>
                  <a:tcPr marL="63500" marR="63500" marT="63500" marB="63500"/>
                </a:tc>
                <a:tc>
                  <a:txBody>
                    <a:bodyPr/>
                    <a:lstStyle/>
                    <a:p>
                      <a:pPr rtl="0" fontAlgn="t">
                        <a:spcBef>
                          <a:spcPts val="0"/>
                        </a:spcBef>
                        <a:spcAft>
                          <a:spcPts val="0"/>
                        </a:spcAft>
                      </a:pPr>
                      <a:r>
                        <a:rPr lang="en-US" sz="2800" u="none" strike="noStrike" dirty="0">
                          <a:effectLst/>
                        </a:rPr>
                        <a:t>Government should protect people’s Natural Rights (life, liberty, and property)</a:t>
                      </a:r>
                      <a:endParaRPr lang="en-US" sz="2800">
                        <a:effectLst/>
                      </a:endParaRPr>
                    </a:p>
                    <a:p>
                      <a:pPr rtl="0" fontAlgn="t">
                        <a:spcBef>
                          <a:spcPts val="0"/>
                        </a:spcBef>
                        <a:spcAft>
                          <a:spcPts val="0"/>
                        </a:spcAft>
                      </a:pPr>
                      <a:br>
                        <a:rPr lang="en-US" sz="2800" dirty="0">
                          <a:effectLst/>
                        </a:rPr>
                      </a:br>
                      <a:r>
                        <a:rPr lang="en-US" sz="2800" u="none" strike="noStrike" dirty="0">
                          <a:effectLst/>
                        </a:rPr>
                        <a:t>Government should be based on the Consent of the Governed. This means that the people (the governed) should give their permission (consent) to the government, usually through voting. </a:t>
                      </a:r>
                      <a:endParaRPr lang="en-US" sz="2800">
                        <a:effectLst/>
                      </a:endParaRPr>
                    </a:p>
                  </a:txBody>
                  <a:tcPr marL="63500" marR="63500" marT="63500" marB="63500"/>
                </a:tc>
                <a:extLst>
                  <a:ext uri="{0D108BD9-81ED-4DB2-BD59-A6C34878D82A}">
                    <a16:rowId xmlns:a16="http://schemas.microsoft.com/office/drawing/2014/main" val="1568746960"/>
                  </a:ext>
                </a:extLst>
              </a:tr>
            </a:tbl>
          </a:graphicData>
        </a:graphic>
      </p:graphicFrame>
    </p:spTree>
    <p:extLst>
      <p:ext uri="{BB962C8B-B14F-4D97-AF65-F5344CB8AC3E}">
        <p14:creationId xmlns:p14="http://schemas.microsoft.com/office/powerpoint/2010/main" val="3983505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53CFBBA-0915-EC24-8CB8-668E99194680}"/>
              </a:ext>
            </a:extLst>
          </p:cNvPr>
          <p:cNvSpPr>
            <a:spLocks noGrp="1"/>
          </p:cNvSpPr>
          <p:nvPr>
            <p:ph type="title"/>
          </p:nvPr>
        </p:nvSpPr>
        <p:spPr>
          <a:xfrm>
            <a:off x="252919" y="1123837"/>
            <a:ext cx="3263783" cy="2418403"/>
          </a:xfrm>
        </p:spPr>
        <p:txBody>
          <a:bodyPr vert="horz" lIns="91440" tIns="45720" rIns="91440" bIns="45720" rtlCol="0" anchor="b">
            <a:noAutofit/>
          </a:bodyPr>
          <a:lstStyle/>
          <a:p>
            <a:r>
              <a:rPr lang="en-US" b="1" dirty="0">
                <a:solidFill>
                  <a:schemeClr val="bg1"/>
                </a:solidFill>
                <a:hlinkClick r:id="rId3">
                  <a:extLst>
                    <a:ext uri="{A12FA001-AC4F-418D-AE19-62706E023703}">
                      <ahyp:hlinkClr xmlns:ahyp="http://schemas.microsoft.com/office/drawing/2018/hyperlinkcolor" val="tx"/>
                    </a:ext>
                  </a:extLst>
                </a:hlinkClick>
              </a:rPr>
              <a:t>John Locke Video Biography from CloudBiography</a:t>
            </a:r>
            <a:endParaRPr lang="en-US" dirty="0">
              <a:solidFill>
                <a:schemeClr val="bg1"/>
              </a:solidFill>
              <a:hlinkClick r:id="rId3">
                <a:extLst>
                  <a:ext uri="{A12FA001-AC4F-418D-AE19-62706E023703}">
                    <ahyp:hlinkClr xmlns:ahyp="http://schemas.microsoft.com/office/drawing/2018/hyperlinkcolor" val="tx"/>
                  </a:ext>
                </a:extLst>
              </a:hlinkClick>
            </a:endParaRPr>
          </a:p>
        </p:txBody>
      </p:sp>
      <p:pic>
        <p:nvPicPr>
          <p:cNvPr id="5" name="Online Media 4" title="John Locke Biography">
            <a:hlinkClick r:id="" action="ppaction://media"/>
            <a:extLst>
              <a:ext uri="{FF2B5EF4-FFF2-40B4-BE49-F238E27FC236}">
                <a16:creationId xmlns:a16="http://schemas.microsoft.com/office/drawing/2014/main" id="{1511684D-014D-DB9C-9868-8046FB2861F9}"/>
              </a:ext>
            </a:extLst>
          </p:cNvPr>
          <p:cNvPicPr>
            <a:picLocks noRot="1" noChangeAspect="1"/>
          </p:cNvPicPr>
          <p:nvPr>
            <a:videoFile r:link="rId1"/>
          </p:nvPr>
        </p:nvPicPr>
        <p:blipFill>
          <a:blip r:embed="rId4"/>
          <a:stretch>
            <a:fillRect/>
          </a:stretch>
        </p:blipFill>
        <p:spPr>
          <a:xfrm>
            <a:off x="4242452" y="748145"/>
            <a:ext cx="7126328" cy="5344746"/>
          </a:xfrm>
          <a:prstGeom prst="rect">
            <a:avLst/>
          </a:prstGeom>
        </p:spPr>
      </p:pic>
      <p:sp>
        <p:nvSpPr>
          <p:cNvPr id="20" name="Rectangle 19">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60251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1" name="Rectangle 32">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59CC6-D01D-9BF6-D64E-5C1A8F336EAC}"/>
              </a:ext>
            </a:extLst>
          </p:cNvPr>
          <p:cNvSpPr>
            <a:spLocks noGrp="1"/>
          </p:cNvSpPr>
          <p:nvPr>
            <p:ph type="title"/>
          </p:nvPr>
        </p:nvSpPr>
        <p:spPr>
          <a:xfrm>
            <a:off x="8389648" y="1123837"/>
            <a:ext cx="2947482" cy="4601183"/>
          </a:xfrm>
        </p:spPr>
        <p:txBody>
          <a:bodyPr vert="horz" lIns="91440" tIns="45720" rIns="91440" bIns="45720" rtlCol="0" anchor="ctr">
            <a:normAutofit/>
          </a:bodyPr>
          <a:lstStyle/>
          <a:p>
            <a:r>
              <a:rPr lang="en-US" b="1" i="1" dirty="0"/>
              <a:t>Excerpt 1:</a:t>
            </a:r>
            <a:br>
              <a:rPr lang="en-US" b="1" i="1" dirty="0"/>
            </a:br>
            <a:r>
              <a:rPr lang="en-US" b="1" i="1" dirty="0"/>
              <a:t> Two Treatises of Government</a:t>
            </a:r>
            <a:r>
              <a:rPr lang="en-US" b="1" dirty="0"/>
              <a:t> 1690 by John Locke</a:t>
            </a:r>
            <a:endParaRPr lang="en-US" dirty="0"/>
          </a:p>
          <a:p>
            <a:br>
              <a:rPr lang="en-US" dirty="0"/>
            </a:br>
            <a:endParaRPr lang="en-US"/>
          </a:p>
        </p:txBody>
      </p:sp>
      <p:sp>
        <p:nvSpPr>
          <p:cNvPr id="3" name="Content Placeholder 2">
            <a:extLst>
              <a:ext uri="{FF2B5EF4-FFF2-40B4-BE49-F238E27FC236}">
                <a16:creationId xmlns:a16="http://schemas.microsoft.com/office/drawing/2014/main" id="{89CC4FBC-45AB-EB70-0462-5EB53EFB43A1}"/>
              </a:ext>
            </a:extLst>
          </p:cNvPr>
          <p:cNvSpPr>
            <a:spLocks noGrp="1"/>
          </p:cNvSpPr>
          <p:nvPr>
            <p:ph sz="half" idx="1"/>
          </p:nvPr>
        </p:nvSpPr>
        <p:spPr>
          <a:xfrm>
            <a:off x="111504" y="763466"/>
            <a:ext cx="8007925" cy="5120640"/>
          </a:xfrm>
        </p:spPr>
        <p:txBody>
          <a:bodyPr vert="horz" lIns="91440" tIns="45720" rIns="91440" bIns="45720" rtlCol="0" anchor="ctr">
            <a:noAutofit/>
          </a:bodyPr>
          <a:lstStyle/>
          <a:p>
            <a:pPr marL="0" indent="0" algn="ctr">
              <a:buNone/>
            </a:pPr>
            <a:r>
              <a:rPr lang="en-US" sz="3600" dirty="0">
                <a:solidFill>
                  <a:schemeClr val="tx1"/>
                </a:solidFill>
              </a:rPr>
              <a:t>If man in the </a:t>
            </a:r>
            <a:r>
              <a:rPr lang="en-US" sz="3600" b="1" dirty="0">
                <a:solidFill>
                  <a:schemeClr val="tx1"/>
                </a:solidFill>
              </a:rPr>
              <a:t>state of nature</a:t>
            </a:r>
            <a:r>
              <a:rPr lang="en-US" sz="3600" dirty="0">
                <a:solidFill>
                  <a:schemeClr val="tx1"/>
                </a:solidFill>
              </a:rPr>
              <a:t> is free, if he is absolute lord of his own person and possessions [things that he owns], why will he give up his freedom? Why will he put himself under the control of any person or </a:t>
            </a:r>
            <a:r>
              <a:rPr lang="en-US" sz="3600" b="1" dirty="0">
                <a:solidFill>
                  <a:schemeClr val="tx1"/>
                </a:solidFill>
              </a:rPr>
              <a:t>institution </a:t>
            </a:r>
            <a:r>
              <a:rPr lang="en-US" sz="3600" dirty="0">
                <a:solidFill>
                  <a:schemeClr val="tx1"/>
                </a:solidFill>
              </a:rPr>
              <a:t>[an organization created for a religious, educational, social, or political purpose]? </a:t>
            </a:r>
          </a:p>
        </p:txBody>
      </p:sp>
      <p:sp>
        <p:nvSpPr>
          <p:cNvPr id="43" name="Rectangle 36">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472505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1" name="Rectangle 32">
            <a:extLst>
              <a:ext uri="{FF2B5EF4-FFF2-40B4-BE49-F238E27FC236}">
                <a16:creationId xmlns:a16="http://schemas.microsoft.com/office/drawing/2014/main" id="{64D545DB-8A58-4FDC-8FF8-F99D917C3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4">
            <a:extLst>
              <a:ext uri="{FF2B5EF4-FFF2-40B4-BE49-F238E27FC236}">
                <a16:creationId xmlns:a16="http://schemas.microsoft.com/office/drawing/2014/main" id="{53F02532-0429-47BE-B7D5-89B31C0C80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B59CC6-D01D-9BF6-D64E-5C1A8F336EAC}"/>
              </a:ext>
            </a:extLst>
          </p:cNvPr>
          <p:cNvSpPr>
            <a:spLocks noGrp="1"/>
          </p:cNvSpPr>
          <p:nvPr>
            <p:ph type="title"/>
          </p:nvPr>
        </p:nvSpPr>
        <p:spPr>
          <a:xfrm>
            <a:off x="8389648" y="1123837"/>
            <a:ext cx="2947482" cy="4601183"/>
          </a:xfrm>
        </p:spPr>
        <p:txBody>
          <a:bodyPr vert="horz" lIns="91440" tIns="45720" rIns="91440" bIns="45720" rtlCol="0" anchor="ctr">
            <a:normAutofit/>
          </a:bodyPr>
          <a:lstStyle/>
          <a:p>
            <a:r>
              <a:rPr lang="en-US" b="1" i="1" dirty="0"/>
              <a:t>Excerpt 1:</a:t>
            </a:r>
            <a:br>
              <a:rPr lang="en-US" b="1" i="1" dirty="0"/>
            </a:br>
            <a:r>
              <a:rPr lang="en-US" b="1" i="1" dirty="0"/>
              <a:t> Two Treatises of Government</a:t>
            </a:r>
            <a:r>
              <a:rPr lang="en-US" b="1" dirty="0"/>
              <a:t> 1690 by John Locke</a:t>
            </a:r>
            <a:endParaRPr lang="en-US" dirty="0"/>
          </a:p>
          <a:p>
            <a:br>
              <a:rPr lang="en-US" dirty="0"/>
            </a:br>
            <a:endParaRPr lang="en-US"/>
          </a:p>
        </p:txBody>
      </p:sp>
      <p:sp>
        <p:nvSpPr>
          <p:cNvPr id="3" name="Content Placeholder 2">
            <a:extLst>
              <a:ext uri="{FF2B5EF4-FFF2-40B4-BE49-F238E27FC236}">
                <a16:creationId xmlns:a16="http://schemas.microsoft.com/office/drawing/2014/main" id="{89CC4FBC-45AB-EB70-0462-5EB53EFB43A1}"/>
              </a:ext>
            </a:extLst>
          </p:cNvPr>
          <p:cNvSpPr>
            <a:spLocks noGrp="1"/>
          </p:cNvSpPr>
          <p:nvPr>
            <p:ph sz="half" idx="1"/>
          </p:nvPr>
        </p:nvSpPr>
        <p:spPr>
          <a:xfrm>
            <a:off x="140259" y="763466"/>
            <a:ext cx="7993548" cy="5120640"/>
          </a:xfrm>
        </p:spPr>
        <p:txBody>
          <a:bodyPr vert="horz" lIns="91440" tIns="45720" rIns="91440" bIns="45720" rtlCol="0" anchor="ctr">
            <a:noAutofit/>
          </a:bodyPr>
          <a:lstStyle/>
          <a:p>
            <a:pPr marL="0" indent="0" algn="ctr">
              <a:buNone/>
            </a:pPr>
            <a:r>
              <a:rPr lang="en-US" sz="3600" dirty="0">
                <a:solidFill>
                  <a:schemeClr val="tx1"/>
                </a:solidFill>
              </a:rPr>
              <a:t> The obvious answer is that rights in the state of nature are constantly exposed to the attack of others. Since every man is equal and since most men do not concern themselves with </a:t>
            </a:r>
            <a:r>
              <a:rPr lang="en-US" sz="3600" b="1" dirty="0">
                <a:solidFill>
                  <a:schemeClr val="tx1"/>
                </a:solidFill>
              </a:rPr>
              <a:t>equity </a:t>
            </a:r>
            <a:r>
              <a:rPr lang="en-US" sz="3600" dirty="0">
                <a:solidFill>
                  <a:schemeClr val="tx1"/>
                </a:solidFill>
              </a:rPr>
              <a:t>and </a:t>
            </a:r>
            <a:r>
              <a:rPr lang="en-US" sz="3600" b="1" dirty="0">
                <a:solidFill>
                  <a:schemeClr val="tx1"/>
                </a:solidFill>
              </a:rPr>
              <a:t>justice</a:t>
            </a:r>
            <a:r>
              <a:rPr lang="en-US" sz="3600" dirty="0">
                <a:solidFill>
                  <a:schemeClr val="tx1"/>
                </a:solidFill>
              </a:rPr>
              <a:t>, the enjoyment of rights in the state of nature is unsafe and insecure. Hence each man joins in society with others to preserve his </a:t>
            </a:r>
            <a:r>
              <a:rPr lang="en-US" sz="3600" b="1" dirty="0">
                <a:solidFill>
                  <a:schemeClr val="tx1"/>
                </a:solidFill>
              </a:rPr>
              <a:t>life</a:t>
            </a:r>
            <a:r>
              <a:rPr lang="en-US" sz="3600" dirty="0">
                <a:solidFill>
                  <a:schemeClr val="tx1"/>
                </a:solidFill>
              </a:rPr>
              <a:t>, </a:t>
            </a:r>
            <a:r>
              <a:rPr lang="en-US" sz="3600" b="1" dirty="0">
                <a:solidFill>
                  <a:schemeClr val="tx1"/>
                </a:solidFill>
              </a:rPr>
              <a:t>liberty</a:t>
            </a:r>
            <a:r>
              <a:rPr lang="en-US" sz="3600" dirty="0">
                <a:solidFill>
                  <a:schemeClr val="tx1"/>
                </a:solidFill>
              </a:rPr>
              <a:t>, and </a:t>
            </a:r>
            <a:r>
              <a:rPr lang="en-US" sz="3600" b="1" dirty="0">
                <a:solidFill>
                  <a:schemeClr val="tx1"/>
                </a:solidFill>
              </a:rPr>
              <a:t>property</a:t>
            </a:r>
            <a:r>
              <a:rPr lang="en-US" sz="3600" dirty="0">
                <a:solidFill>
                  <a:schemeClr val="tx1"/>
                </a:solidFill>
              </a:rPr>
              <a:t>.</a:t>
            </a:r>
          </a:p>
        </p:txBody>
      </p:sp>
      <p:sp>
        <p:nvSpPr>
          <p:cNvPr id="43" name="Rectangle 36">
            <a:extLst>
              <a:ext uri="{FF2B5EF4-FFF2-40B4-BE49-F238E27FC236}">
                <a16:creationId xmlns:a16="http://schemas.microsoft.com/office/drawing/2014/main" id="{E3401C9A-B20D-42B0-B7C0-0E4D1CE585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5330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2" name="Rectangle 5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B59CC6-D01D-9BF6-D64E-5C1A8F336EAC}"/>
              </a:ext>
            </a:extLst>
          </p:cNvPr>
          <p:cNvSpPr>
            <a:spLocks noGrp="1"/>
          </p:cNvSpPr>
          <p:nvPr>
            <p:ph type="title"/>
          </p:nvPr>
        </p:nvSpPr>
        <p:spPr>
          <a:xfrm>
            <a:off x="494260" y="1683144"/>
            <a:ext cx="2774922" cy="3491712"/>
          </a:xfrm>
        </p:spPr>
        <p:txBody>
          <a:bodyPr vert="horz" lIns="91440" tIns="45720" rIns="91440" bIns="45720" rtlCol="0" anchor="ctr">
            <a:normAutofit/>
          </a:bodyPr>
          <a:lstStyle/>
          <a:p>
            <a:r>
              <a:rPr lang="en-US" sz="3300" b="1" i="1"/>
              <a:t>Excerpt 2:</a:t>
            </a:r>
            <a:br>
              <a:rPr lang="en-US" sz="3300" b="1" i="1"/>
            </a:br>
            <a:r>
              <a:rPr lang="en-US" sz="3300" b="1" i="1"/>
              <a:t>Two Treatises of Government</a:t>
            </a:r>
            <a:r>
              <a:rPr lang="en-US" sz="3300" b="1"/>
              <a:t> 1690 by John Locke</a:t>
            </a:r>
            <a:endParaRPr lang="en-US" sz="3300"/>
          </a:p>
          <a:p>
            <a:br>
              <a:rPr lang="en-US" sz="3300"/>
            </a:br>
            <a:endParaRPr lang="en-US" sz="3300"/>
          </a:p>
        </p:txBody>
      </p:sp>
      <p:sp>
        <p:nvSpPr>
          <p:cNvPr id="3" name="Content Placeholder 2">
            <a:extLst>
              <a:ext uri="{FF2B5EF4-FFF2-40B4-BE49-F238E27FC236}">
                <a16:creationId xmlns:a16="http://schemas.microsoft.com/office/drawing/2014/main" id="{89CC4FBC-45AB-EB70-0462-5EB53EFB43A1}"/>
              </a:ext>
            </a:extLst>
          </p:cNvPr>
          <p:cNvSpPr>
            <a:spLocks noGrp="1"/>
          </p:cNvSpPr>
          <p:nvPr>
            <p:ph sz="half" idx="1"/>
          </p:nvPr>
        </p:nvSpPr>
        <p:spPr>
          <a:xfrm>
            <a:off x="4361606" y="1683143"/>
            <a:ext cx="6627377" cy="3491713"/>
          </a:xfrm>
        </p:spPr>
        <p:txBody>
          <a:bodyPr vert="horz" lIns="91440" tIns="45720" rIns="91440" bIns="45720" rtlCol="0" anchor="ctr">
            <a:normAutofit/>
          </a:bodyPr>
          <a:lstStyle/>
          <a:p>
            <a:pPr marL="0"/>
            <a:r>
              <a:rPr lang="en-US" sz="3600" dirty="0"/>
              <a:t>...as far as we have any light from history, we have reason to conclude, that all peaceful beginnings of government have been laid in the </a:t>
            </a:r>
            <a:r>
              <a:rPr lang="en-US" sz="3600" b="1" dirty="0"/>
              <a:t>consent </a:t>
            </a:r>
            <a:r>
              <a:rPr lang="en-US" sz="3600" dirty="0"/>
              <a:t>[permission] of the people.</a:t>
            </a:r>
          </a:p>
        </p:txBody>
      </p:sp>
      <p:sp>
        <p:nvSpPr>
          <p:cNvPr id="56" name="Freeform: Shape 55">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202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4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2" name="Rectangle 5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EB59CC6-D01D-9BF6-D64E-5C1A8F336EAC}"/>
              </a:ext>
            </a:extLst>
          </p:cNvPr>
          <p:cNvSpPr>
            <a:spLocks noGrp="1"/>
          </p:cNvSpPr>
          <p:nvPr>
            <p:ph type="title"/>
          </p:nvPr>
        </p:nvSpPr>
        <p:spPr>
          <a:xfrm>
            <a:off x="494260" y="1683144"/>
            <a:ext cx="2774922" cy="3491712"/>
          </a:xfrm>
        </p:spPr>
        <p:txBody>
          <a:bodyPr vert="horz" lIns="91440" tIns="45720" rIns="91440" bIns="45720" rtlCol="0" anchor="ctr">
            <a:normAutofit/>
          </a:bodyPr>
          <a:lstStyle/>
          <a:p>
            <a:r>
              <a:rPr lang="en-US" sz="3300" b="1" i="1" dirty="0"/>
              <a:t>Excerpt 3:</a:t>
            </a:r>
            <a:br>
              <a:rPr lang="en-US" sz="3300" b="1" i="1" dirty="0"/>
            </a:br>
            <a:r>
              <a:rPr lang="en-US" sz="3300" b="1" i="1" dirty="0"/>
              <a:t>Two Treatises of Government</a:t>
            </a:r>
            <a:r>
              <a:rPr lang="en-US" sz="3300" b="1" dirty="0"/>
              <a:t> 1690 by John Locke</a:t>
            </a:r>
            <a:endParaRPr lang="en-US" sz="3300" dirty="0"/>
          </a:p>
          <a:p>
            <a:br>
              <a:rPr lang="en-US" sz="3300" dirty="0"/>
            </a:br>
            <a:endParaRPr lang="en-US" sz="3300"/>
          </a:p>
        </p:txBody>
      </p:sp>
      <p:sp>
        <p:nvSpPr>
          <p:cNvPr id="3" name="Content Placeholder 2">
            <a:extLst>
              <a:ext uri="{FF2B5EF4-FFF2-40B4-BE49-F238E27FC236}">
                <a16:creationId xmlns:a16="http://schemas.microsoft.com/office/drawing/2014/main" id="{89CC4FBC-45AB-EB70-0462-5EB53EFB43A1}"/>
              </a:ext>
            </a:extLst>
          </p:cNvPr>
          <p:cNvSpPr>
            <a:spLocks noGrp="1"/>
          </p:cNvSpPr>
          <p:nvPr>
            <p:ph sz="half" idx="1"/>
          </p:nvPr>
        </p:nvSpPr>
        <p:spPr>
          <a:xfrm>
            <a:off x="4304097" y="676728"/>
            <a:ext cx="7590659" cy="5116354"/>
          </a:xfrm>
        </p:spPr>
        <p:txBody>
          <a:bodyPr vert="horz" lIns="91440" tIns="45720" rIns="91440" bIns="45720" rtlCol="0" anchor="ctr">
            <a:normAutofit/>
          </a:bodyPr>
          <a:lstStyle/>
          <a:p>
            <a:pPr marL="0" indent="0">
              <a:buNone/>
            </a:pPr>
            <a:r>
              <a:rPr lang="en-US" sz="3600" dirty="0">
                <a:ea typeface="+mn-lt"/>
                <a:cs typeface="+mn-lt"/>
              </a:rPr>
              <a:t>[When] the </a:t>
            </a:r>
            <a:r>
              <a:rPr lang="en-US" sz="3600" b="1" dirty="0">
                <a:ea typeface="+mn-lt"/>
                <a:cs typeface="+mn-lt"/>
              </a:rPr>
              <a:t>legislature </a:t>
            </a:r>
            <a:r>
              <a:rPr lang="en-US" sz="3600" dirty="0">
                <a:ea typeface="+mn-lt"/>
                <a:cs typeface="+mn-lt"/>
              </a:rPr>
              <a:t>shall . . . grasp [for] themselves, or put into the hands of any other, an absolute power over their lives, liberties, and estates of the people, . . . they forfeit [give up] the power the people had put into their hands for quite contrary [opposite] ends, and it [passes] to the people, who have a right to resume their original liberty. . . . </a:t>
            </a:r>
            <a:endParaRPr lang="en-US" sz="3600" dirty="0"/>
          </a:p>
        </p:txBody>
      </p:sp>
      <p:sp>
        <p:nvSpPr>
          <p:cNvPr id="56" name="Freeform: Shape 55">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2752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6ADA084-C86B-4F3C-8077-6A8999CC4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8924E156-D13C-00EB-5ACE-B93363016E45}"/>
              </a:ext>
            </a:extLst>
          </p:cNvPr>
          <p:cNvSpPr>
            <a:spLocks noGrp="1"/>
          </p:cNvSpPr>
          <p:nvPr>
            <p:ph type="title"/>
          </p:nvPr>
        </p:nvSpPr>
        <p:spPr>
          <a:xfrm>
            <a:off x="5748752" y="552782"/>
            <a:ext cx="5919373" cy="1611920"/>
          </a:xfrm>
        </p:spPr>
        <p:txBody>
          <a:bodyPr>
            <a:normAutofit/>
          </a:bodyPr>
          <a:lstStyle/>
          <a:p>
            <a:r>
              <a:rPr lang="en-US" b="1" dirty="0">
                <a:ea typeface="+mj-lt"/>
                <a:cs typeface="+mj-lt"/>
              </a:rPr>
              <a:t>Unit Essential Questions:</a:t>
            </a:r>
            <a:endParaRPr lang="en-US" dirty="0"/>
          </a:p>
        </p:txBody>
      </p:sp>
      <p:pic>
        <p:nvPicPr>
          <p:cNvPr id="5" name="Picture 4" descr="Gold coloured compass">
            <a:extLst>
              <a:ext uri="{FF2B5EF4-FFF2-40B4-BE49-F238E27FC236}">
                <a16:creationId xmlns:a16="http://schemas.microsoft.com/office/drawing/2014/main" id="{8621AA06-8063-0EC4-84C1-863E5D83AB50}"/>
              </a:ext>
            </a:extLst>
          </p:cNvPr>
          <p:cNvPicPr>
            <a:picLocks noChangeAspect="1"/>
          </p:cNvPicPr>
          <p:nvPr/>
        </p:nvPicPr>
        <p:blipFill rotWithShape="1">
          <a:blip r:embed="rId2"/>
          <a:srcRect l="41035" r="3464" b="-3"/>
          <a:stretch/>
        </p:blipFill>
        <p:spPr>
          <a:xfrm>
            <a:off x="20" y="10"/>
            <a:ext cx="5710632" cy="6857990"/>
          </a:xfrm>
          <a:custGeom>
            <a:avLst/>
            <a:gdLst/>
            <a:ahLst/>
            <a:cxnLst/>
            <a:rect l="l" t="t" r="r" b="b"/>
            <a:pathLst>
              <a:path w="5710652" h="6858000">
                <a:moveTo>
                  <a:pt x="4831301" y="0"/>
                </a:moveTo>
                <a:lnTo>
                  <a:pt x="5696109" y="0"/>
                </a:lnTo>
                <a:lnTo>
                  <a:pt x="5706418" y="42969"/>
                </a:lnTo>
                <a:cubicBezTo>
                  <a:pt x="5714414" y="100391"/>
                  <a:pt x="5711283" y="160329"/>
                  <a:pt x="5695333" y="219852"/>
                </a:cubicBezTo>
                <a:cubicBezTo>
                  <a:pt x="5631536" y="457945"/>
                  <a:pt x="5386806" y="599240"/>
                  <a:pt x="5148712" y="535443"/>
                </a:cubicBezTo>
                <a:cubicBezTo>
                  <a:pt x="4940381" y="479621"/>
                  <a:pt x="4806160" y="285271"/>
                  <a:pt x="4818599" y="78052"/>
                </a:cubicBezTo>
                <a:close/>
                <a:moveTo>
                  <a:pt x="0" y="0"/>
                </a:moveTo>
                <a:lnTo>
                  <a:pt x="545808" y="0"/>
                </a:lnTo>
                <a:lnTo>
                  <a:pt x="4212872" y="0"/>
                </a:lnTo>
                <a:lnTo>
                  <a:pt x="4204748" y="184996"/>
                </a:lnTo>
                <a:cubicBezTo>
                  <a:pt x="4203390" y="263520"/>
                  <a:pt x="4204263" y="341910"/>
                  <a:pt x="4207775" y="419995"/>
                </a:cubicBezTo>
                <a:cubicBezTo>
                  <a:pt x="4220964" y="709488"/>
                  <a:pt x="4449625" y="891535"/>
                  <a:pt x="4655737" y="1068099"/>
                </a:cubicBezTo>
                <a:cubicBezTo>
                  <a:pt x="5169527" y="1508061"/>
                  <a:pt x="5344373" y="2032158"/>
                  <a:pt x="5103604" y="2589405"/>
                </a:cubicBezTo>
                <a:cubicBezTo>
                  <a:pt x="5010230" y="2805523"/>
                  <a:pt x="4828675" y="2993264"/>
                  <a:pt x="4657611" y="3164269"/>
                </a:cubicBezTo>
                <a:cubicBezTo>
                  <a:pt x="4198817" y="3622744"/>
                  <a:pt x="4217616" y="4154456"/>
                  <a:pt x="4499219" y="4641255"/>
                </a:cubicBezTo>
                <a:cubicBezTo>
                  <a:pt x="4699839" y="4986832"/>
                  <a:pt x="4940395" y="5311556"/>
                  <a:pt x="5110950" y="5670858"/>
                </a:cubicBezTo>
                <a:cubicBezTo>
                  <a:pt x="5277001" y="6019042"/>
                  <a:pt x="5375520" y="6366409"/>
                  <a:pt x="5396522" y="6707670"/>
                </a:cubicBezTo>
                <a:lnTo>
                  <a:pt x="5398895" y="6858000"/>
                </a:lnTo>
                <a:lnTo>
                  <a:pt x="0" y="6858000"/>
                </a:lnTo>
                <a:close/>
              </a:path>
            </a:pathLst>
          </a:custGeom>
        </p:spPr>
      </p:pic>
      <p:sp>
        <p:nvSpPr>
          <p:cNvPr id="3" name="Content Placeholder 2">
            <a:extLst>
              <a:ext uri="{FF2B5EF4-FFF2-40B4-BE49-F238E27FC236}">
                <a16:creationId xmlns:a16="http://schemas.microsoft.com/office/drawing/2014/main" id="{060ED13B-8351-4CC6-986D-0682A2E7D00E}"/>
              </a:ext>
            </a:extLst>
          </p:cNvPr>
          <p:cNvSpPr>
            <a:spLocks noGrp="1"/>
          </p:cNvSpPr>
          <p:nvPr>
            <p:ph idx="1"/>
          </p:nvPr>
        </p:nvSpPr>
        <p:spPr>
          <a:xfrm>
            <a:off x="5745083" y="2391995"/>
            <a:ext cx="5904056" cy="3174788"/>
          </a:xfrm>
        </p:spPr>
        <p:txBody>
          <a:bodyPr vert="horz" lIns="91440" tIns="45720" rIns="91440" bIns="45720" rtlCol="0" anchor="t">
            <a:normAutofit lnSpcReduction="10000"/>
          </a:bodyPr>
          <a:lstStyle/>
          <a:p>
            <a:pPr marL="342900" indent="-342900">
              <a:buFont typeface="Arial" panose="020B0504020202020204" pitchFamily="34" charset="0"/>
              <a:buChar char="•"/>
            </a:pPr>
            <a:r>
              <a:rPr lang="en-US" sz="3200" b="1" dirty="0">
                <a:ea typeface="+mn-lt"/>
                <a:cs typeface="+mn-lt"/>
              </a:rPr>
              <a:t>How did new ideas spark change and conflict in the late 18th and throughout the 19th centuries?</a:t>
            </a:r>
          </a:p>
          <a:p>
            <a:pPr marL="342900" indent="-342900">
              <a:buFont typeface="Arial" panose="020B0504020202020204" pitchFamily="34" charset="0"/>
              <a:buChar char="•"/>
            </a:pPr>
            <a:r>
              <a:rPr lang="en-US" sz="3200" b="1" dirty="0">
                <a:ea typeface="+mn-lt"/>
                <a:cs typeface="+mn-lt"/>
              </a:rPr>
              <a:t>How do turning points change history?</a:t>
            </a:r>
            <a:endParaRPr lang="en-US" sz="3200" b="1" dirty="0"/>
          </a:p>
          <a:p>
            <a:endParaRPr lang="en-US" dirty="0"/>
          </a:p>
        </p:txBody>
      </p:sp>
    </p:spTree>
    <p:extLst>
      <p:ext uri="{BB962C8B-B14F-4D97-AF65-F5344CB8AC3E}">
        <p14:creationId xmlns:p14="http://schemas.microsoft.com/office/powerpoint/2010/main" val="1839556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D54C76-377F-543D-2494-426F87016D58}"/>
              </a:ext>
            </a:extLst>
          </p:cNvPr>
          <p:cNvSpPr txBox="1"/>
          <p:nvPr/>
        </p:nvSpPr>
        <p:spPr>
          <a:xfrm>
            <a:off x="468702" y="85689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Baron de Montesquieu  (1689-1755)</a:t>
            </a:r>
            <a:endParaRPr lang="en-US" dirty="0">
              <a:ea typeface="+mn-lt"/>
              <a:cs typeface="+mn-lt"/>
            </a:endParaRPr>
          </a:p>
        </p:txBody>
      </p:sp>
      <p:pic>
        <p:nvPicPr>
          <p:cNvPr id="2" name="Picture 2">
            <a:extLst>
              <a:ext uri="{FF2B5EF4-FFF2-40B4-BE49-F238E27FC236}">
                <a16:creationId xmlns:a16="http://schemas.microsoft.com/office/drawing/2014/main" id="{DBCA53E9-EB80-3D5E-1897-666E925F67AF}"/>
              </a:ext>
            </a:extLst>
          </p:cNvPr>
          <p:cNvPicPr>
            <a:picLocks noChangeAspect="1"/>
          </p:cNvPicPr>
          <p:nvPr/>
        </p:nvPicPr>
        <p:blipFill>
          <a:blip r:embed="rId2"/>
          <a:stretch>
            <a:fillRect/>
          </a:stretch>
        </p:blipFill>
        <p:spPr>
          <a:xfrm>
            <a:off x="195801" y="1833742"/>
            <a:ext cx="3015829" cy="3995647"/>
          </a:xfrm>
          <a:prstGeom prst="rect">
            <a:avLst/>
          </a:prstGeom>
        </p:spPr>
      </p:pic>
      <p:graphicFrame>
        <p:nvGraphicFramePr>
          <p:cNvPr id="11" name="Table 10">
            <a:extLst>
              <a:ext uri="{FF2B5EF4-FFF2-40B4-BE49-F238E27FC236}">
                <a16:creationId xmlns:a16="http://schemas.microsoft.com/office/drawing/2014/main" id="{C978172B-3100-BE24-8DC7-068217048B35}"/>
              </a:ext>
            </a:extLst>
          </p:cNvPr>
          <p:cNvGraphicFramePr>
            <a:graphicFrameLocks noGrp="1"/>
          </p:cNvGraphicFramePr>
          <p:nvPr>
            <p:extLst>
              <p:ext uri="{D42A27DB-BD31-4B8C-83A1-F6EECF244321}">
                <p14:modId xmlns:p14="http://schemas.microsoft.com/office/powerpoint/2010/main" val="3448152035"/>
              </p:ext>
            </p:extLst>
          </p:nvPr>
        </p:nvGraphicFramePr>
        <p:xfrm>
          <a:off x="3766867" y="488830"/>
          <a:ext cx="8083390" cy="6054004"/>
        </p:xfrm>
        <a:graphic>
          <a:graphicData uri="http://schemas.openxmlformats.org/drawingml/2006/table">
            <a:tbl>
              <a:tblPr firstRow="1" bandRow="1">
                <a:tableStyleId>{5C22544A-7EE6-4342-B048-85BDC9FD1C3A}</a:tableStyleId>
              </a:tblPr>
              <a:tblGrid>
                <a:gridCol w="2364153">
                  <a:extLst>
                    <a:ext uri="{9D8B030D-6E8A-4147-A177-3AD203B41FA5}">
                      <a16:colId xmlns:a16="http://schemas.microsoft.com/office/drawing/2014/main" val="1566846142"/>
                    </a:ext>
                  </a:extLst>
                </a:gridCol>
                <a:gridCol w="5719237">
                  <a:extLst>
                    <a:ext uri="{9D8B030D-6E8A-4147-A177-3AD203B41FA5}">
                      <a16:colId xmlns:a16="http://schemas.microsoft.com/office/drawing/2014/main" val="865575090"/>
                    </a:ext>
                  </a:extLst>
                </a:gridCol>
              </a:tblGrid>
              <a:tr h="1152600">
                <a:tc>
                  <a:txBody>
                    <a:bodyPr/>
                    <a:lstStyle/>
                    <a:p>
                      <a:pPr rtl="0" fontAlgn="t">
                        <a:spcBef>
                          <a:spcPts val="0"/>
                        </a:spcBef>
                        <a:spcAft>
                          <a:spcPts val="0"/>
                        </a:spcAft>
                      </a:pPr>
                      <a:r>
                        <a:rPr lang="en-US" sz="3600" dirty="0">
                          <a:effectLst/>
                        </a:rPr>
                        <a:t>Location: </a:t>
                      </a:r>
                    </a:p>
                  </a:txBody>
                  <a:tcPr marL="63500" marR="63500" marT="63500" marB="63500"/>
                </a:tc>
                <a:tc>
                  <a:txBody>
                    <a:bodyPr/>
                    <a:lstStyle/>
                    <a:p>
                      <a:pPr rtl="0" fontAlgn="t">
                        <a:spcBef>
                          <a:spcPts val="0"/>
                        </a:spcBef>
                        <a:spcAft>
                          <a:spcPts val="0"/>
                        </a:spcAft>
                      </a:pPr>
                      <a:r>
                        <a:rPr lang="en-US" sz="3600" dirty="0">
                          <a:effectLst/>
                        </a:rPr>
                        <a:t>France</a:t>
                      </a:r>
                    </a:p>
                  </a:txBody>
                  <a:tcPr marL="63500" marR="63500" marT="63500" marB="63500"/>
                </a:tc>
                <a:extLst>
                  <a:ext uri="{0D108BD9-81ED-4DB2-BD59-A6C34878D82A}">
                    <a16:rowId xmlns:a16="http://schemas.microsoft.com/office/drawing/2014/main" val="2061272615"/>
                  </a:ext>
                </a:extLst>
              </a:tr>
              <a:tr h="1152600">
                <a:tc>
                  <a:txBody>
                    <a:bodyPr/>
                    <a:lstStyle/>
                    <a:p>
                      <a:pPr rtl="0" fontAlgn="t">
                        <a:spcBef>
                          <a:spcPts val="0"/>
                        </a:spcBef>
                        <a:spcAft>
                          <a:spcPts val="0"/>
                        </a:spcAft>
                      </a:pPr>
                      <a:r>
                        <a:rPr lang="en-US" sz="3600" dirty="0">
                          <a:effectLst/>
                        </a:rPr>
                        <a:t>Most Famous Writing:</a:t>
                      </a:r>
                    </a:p>
                  </a:txBody>
                  <a:tcPr marL="63500" marR="63500" marT="63500" marB="63500"/>
                </a:tc>
                <a:tc>
                  <a:txBody>
                    <a:bodyPr/>
                    <a:lstStyle/>
                    <a:p>
                      <a:pPr rtl="0" fontAlgn="t">
                        <a:spcBef>
                          <a:spcPts val="0"/>
                        </a:spcBef>
                        <a:spcAft>
                          <a:spcPts val="0"/>
                        </a:spcAft>
                      </a:pPr>
                      <a:r>
                        <a:rPr lang="en-US" sz="3600" dirty="0">
                          <a:effectLst/>
                        </a:rPr>
                        <a:t>The Spirit of Laws, 1748</a:t>
                      </a:r>
                    </a:p>
                  </a:txBody>
                  <a:tcPr marL="63500" marR="63500" marT="63500" marB="63500"/>
                </a:tc>
                <a:extLst>
                  <a:ext uri="{0D108BD9-81ED-4DB2-BD59-A6C34878D82A}">
                    <a16:rowId xmlns:a16="http://schemas.microsoft.com/office/drawing/2014/main" val="2493924821"/>
                  </a:ext>
                </a:extLst>
              </a:tr>
              <a:tr h="3128484">
                <a:tc>
                  <a:txBody>
                    <a:bodyPr/>
                    <a:lstStyle/>
                    <a:p>
                      <a:pPr rtl="0" fontAlgn="t">
                        <a:spcBef>
                          <a:spcPts val="0"/>
                        </a:spcBef>
                        <a:spcAft>
                          <a:spcPts val="0"/>
                        </a:spcAft>
                      </a:pPr>
                      <a:r>
                        <a:rPr lang="en-US" sz="3600" dirty="0">
                          <a:effectLst/>
                        </a:rPr>
                        <a:t>Most Well-Known Idea:</a:t>
                      </a:r>
                    </a:p>
                  </a:txBody>
                  <a:tcPr marL="63500" marR="63500" marT="63500" marB="63500"/>
                </a:tc>
                <a:tc>
                  <a:txBody>
                    <a:bodyPr/>
                    <a:lstStyle/>
                    <a:p>
                      <a:pPr rtl="0" fontAlgn="t">
                        <a:spcBef>
                          <a:spcPts val="0"/>
                        </a:spcBef>
                        <a:spcAft>
                          <a:spcPts val="0"/>
                        </a:spcAft>
                      </a:pPr>
                      <a:r>
                        <a:rPr lang="en-US" sz="3600" dirty="0">
                          <a:effectLst/>
                        </a:rPr>
                        <a:t>Separation of Powers- there should be three branches of government- one that makes laws, one that enforces laws, and one that interprets laws</a:t>
                      </a:r>
                    </a:p>
                  </a:txBody>
                  <a:tcPr marL="63500" marR="63500" marT="63500" marB="63500"/>
                </a:tc>
                <a:extLst>
                  <a:ext uri="{0D108BD9-81ED-4DB2-BD59-A6C34878D82A}">
                    <a16:rowId xmlns:a16="http://schemas.microsoft.com/office/drawing/2014/main" val="1701859588"/>
                  </a:ext>
                </a:extLst>
              </a:tr>
            </a:tbl>
          </a:graphicData>
        </a:graphic>
      </p:graphicFrame>
    </p:spTree>
    <p:extLst>
      <p:ext uri="{BB962C8B-B14F-4D97-AF65-F5344CB8AC3E}">
        <p14:creationId xmlns:p14="http://schemas.microsoft.com/office/powerpoint/2010/main" val="2982903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3">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4" name="Rectangle 15">
            <a:extLst>
              <a:ext uri="{FF2B5EF4-FFF2-40B4-BE49-F238E27FC236}">
                <a16:creationId xmlns:a16="http://schemas.microsoft.com/office/drawing/2014/main" id="{A35CBD63-8F8F-47DC-9CE7-159E6161D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CA0E3486-FD49-4921-B4F4-E5BB5C88A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357757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EF54C9A-FBDA-18BB-1C0F-09D78FFD71C3}"/>
              </a:ext>
            </a:extLst>
          </p:cNvPr>
          <p:cNvSpPr>
            <a:spLocks noGrp="1"/>
          </p:cNvSpPr>
          <p:nvPr>
            <p:ph type="title"/>
          </p:nvPr>
        </p:nvSpPr>
        <p:spPr>
          <a:xfrm>
            <a:off x="252919" y="1123837"/>
            <a:ext cx="3191897" cy="3697988"/>
          </a:xfrm>
        </p:spPr>
        <p:txBody>
          <a:bodyPr vert="horz" lIns="91440" tIns="45720" rIns="91440" bIns="45720" rtlCol="0" anchor="b">
            <a:normAutofit/>
          </a:bodyPr>
          <a:lstStyle/>
          <a:p>
            <a:endParaRPr lang="en-US" sz="2400"/>
          </a:p>
          <a:p>
            <a:r>
              <a:rPr lang="en-US" b="1" dirty="0"/>
              <a:t>Essential Enlightenment: Montesquieu</a:t>
            </a:r>
            <a:endParaRPr lang="en-US" dirty="0"/>
          </a:p>
          <a:p>
            <a:endParaRPr lang="en-US" dirty="0"/>
          </a:p>
        </p:txBody>
      </p:sp>
      <p:pic>
        <p:nvPicPr>
          <p:cNvPr id="5" name="Online Media 4" title="Essential Enlightenment: Montesquieu">
            <a:hlinkClick r:id="" action="ppaction://media"/>
            <a:extLst>
              <a:ext uri="{FF2B5EF4-FFF2-40B4-BE49-F238E27FC236}">
                <a16:creationId xmlns:a16="http://schemas.microsoft.com/office/drawing/2014/main" id="{B330CAA6-3626-0526-0F73-388AE2340042}"/>
              </a:ext>
            </a:extLst>
          </p:cNvPr>
          <p:cNvPicPr>
            <a:picLocks noRot="1" noChangeAspect="1"/>
          </p:cNvPicPr>
          <p:nvPr>
            <a:videoFile r:link="rId1"/>
          </p:nvPr>
        </p:nvPicPr>
        <p:blipFill>
          <a:blip r:embed="rId3"/>
          <a:stretch>
            <a:fillRect/>
          </a:stretch>
        </p:blipFill>
        <p:spPr>
          <a:xfrm>
            <a:off x="4242452" y="748145"/>
            <a:ext cx="7126328" cy="5344746"/>
          </a:xfrm>
          <a:prstGeom prst="rect">
            <a:avLst/>
          </a:prstGeom>
        </p:spPr>
      </p:pic>
      <p:sp>
        <p:nvSpPr>
          <p:cNvPr id="27" name="Rectangle 19">
            <a:extLst>
              <a:ext uri="{FF2B5EF4-FFF2-40B4-BE49-F238E27FC236}">
                <a16:creationId xmlns:a16="http://schemas.microsoft.com/office/drawing/2014/main" id="{83B4A72C-2924-4CE2-8674-7E02E182ED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8889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CD54C76-377F-543D-2494-426F87016D58}"/>
              </a:ext>
            </a:extLst>
          </p:cNvPr>
          <p:cNvSpPr txBox="1"/>
          <p:nvPr/>
        </p:nvSpPr>
        <p:spPr>
          <a:xfrm>
            <a:off x="468702" y="856891"/>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ea typeface="+mn-lt"/>
                <a:cs typeface="+mn-lt"/>
              </a:rPr>
              <a:t>Jean-Jacques Rousseau (1712-1778)</a:t>
            </a:r>
            <a:endParaRPr lang="en-US" dirty="0">
              <a:ea typeface="+mn-lt"/>
              <a:cs typeface="+mn-lt"/>
            </a:endParaRPr>
          </a:p>
        </p:txBody>
      </p:sp>
      <p:pic>
        <p:nvPicPr>
          <p:cNvPr id="3" name="Picture 3" descr="A picture containing text, black, white, suit&#10;&#10;Description automatically generated">
            <a:extLst>
              <a:ext uri="{FF2B5EF4-FFF2-40B4-BE49-F238E27FC236}">
                <a16:creationId xmlns:a16="http://schemas.microsoft.com/office/drawing/2014/main" id="{4564D8DD-D607-F708-6D44-85D3125AA09E}"/>
              </a:ext>
            </a:extLst>
          </p:cNvPr>
          <p:cNvPicPr>
            <a:picLocks noChangeAspect="1"/>
          </p:cNvPicPr>
          <p:nvPr/>
        </p:nvPicPr>
        <p:blipFill>
          <a:blip r:embed="rId2"/>
          <a:stretch>
            <a:fillRect/>
          </a:stretch>
        </p:blipFill>
        <p:spPr>
          <a:xfrm>
            <a:off x="287637" y="1791329"/>
            <a:ext cx="2918424" cy="3692285"/>
          </a:xfrm>
          <a:prstGeom prst="rect">
            <a:avLst/>
          </a:prstGeom>
        </p:spPr>
      </p:pic>
      <p:graphicFrame>
        <p:nvGraphicFramePr>
          <p:cNvPr id="6" name="Table 5">
            <a:extLst>
              <a:ext uri="{FF2B5EF4-FFF2-40B4-BE49-F238E27FC236}">
                <a16:creationId xmlns:a16="http://schemas.microsoft.com/office/drawing/2014/main" id="{E41C3DAC-F061-2417-11C5-D0DE890C9D08}"/>
              </a:ext>
            </a:extLst>
          </p:cNvPr>
          <p:cNvGraphicFramePr>
            <a:graphicFrameLocks noGrp="1"/>
          </p:cNvGraphicFramePr>
          <p:nvPr>
            <p:extLst>
              <p:ext uri="{D42A27DB-BD31-4B8C-83A1-F6EECF244321}">
                <p14:modId xmlns:p14="http://schemas.microsoft.com/office/powerpoint/2010/main" val="4219795240"/>
              </p:ext>
            </p:extLst>
          </p:nvPr>
        </p:nvGraphicFramePr>
        <p:xfrm>
          <a:off x="3723735" y="531962"/>
          <a:ext cx="7825394" cy="5992604"/>
        </p:xfrm>
        <a:graphic>
          <a:graphicData uri="http://schemas.openxmlformats.org/drawingml/2006/table">
            <a:tbl>
              <a:tblPr firstRow="1" bandRow="1">
                <a:tableStyleId>{5C22544A-7EE6-4342-B048-85BDC9FD1C3A}</a:tableStyleId>
              </a:tblPr>
              <a:tblGrid>
                <a:gridCol w="2020277">
                  <a:extLst>
                    <a:ext uri="{9D8B030D-6E8A-4147-A177-3AD203B41FA5}">
                      <a16:colId xmlns:a16="http://schemas.microsoft.com/office/drawing/2014/main" val="3900532345"/>
                    </a:ext>
                  </a:extLst>
                </a:gridCol>
                <a:gridCol w="5805117">
                  <a:extLst>
                    <a:ext uri="{9D8B030D-6E8A-4147-A177-3AD203B41FA5}">
                      <a16:colId xmlns:a16="http://schemas.microsoft.com/office/drawing/2014/main" val="1090477717"/>
                    </a:ext>
                  </a:extLst>
                </a:gridCol>
              </a:tblGrid>
              <a:tr h="1835522">
                <a:tc>
                  <a:txBody>
                    <a:bodyPr/>
                    <a:lstStyle/>
                    <a:p>
                      <a:pPr rtl="0" fontAlgn="t">
                        <a:spcBef>
                          <a:spcPts val="0"/>
                        </a:spcBef>
                        <a:spcAft>
                          <a:spcPts val="0"/>
                        </a:spcAft>
                      </a:pPr>
                      <a:r>
                        <a:rPr lang="en-US" sz="3600" dirty="0">
                          <a:effectLst/>
                        </a:rPr>
                        <a:t>Location: </a:t>
                      </a:r>
                    </a:p>
                  </a:txBody>
                  <a:tcPr marL="63500" marR="63500" marT="63500" marB="63500"/>
                </a:tc>
                <a:tc>
                  <a:txBody>
                    <a:bodyPr/>
                    <a:lstStyle/>
                    <a:p>
                      <a:pPr rtl="0" fontAlgn="t">
                        <a:spcBef>
                          <a:spcPts val="0"/>
                        </a:spcBef>
                        <a:spcAft>
                          <a:spcPts val="0"/>
                        </a:spcAft>
                      </a:pPr>
                      <a:r>
                        <a:rPr lang="en-US" sz="3600" dirty="0">
                          <a:effectLst/>
                        </a:rPr>
                        <a:t>Switzerland/France</a:t>
                      </a:r>
                    </a:p>
                  </a:txBody>
                  <a:tcPr marL="63500" marR="63500" marT="63500" marB="63500"/>
                </a:tc>
                <a:extLst>
                  <a:ext uri="{0D108BD9-81ED-4DB2-BD59-A6C34878D82A}">
                    <a16:rowId xmlns:a16="http://schemas.microsoft.com/office/drawing/2014/main" val="528256327"/>
                  </a:ext>
                </a:extLst>
              </a:tr>
              <a:tr h="1835522">
                <a:tc>
                  <a:txBody>
                    <a:bodyPr/>
                    <a:lstStyle/>
                    <a:p>
                      <a:pPr rtl="0" fontAlgn="t">
                        <a:spcBef>
                          <a:spcPts val="0"/>
                        </a:spcBef>
                        <a:spcAft>
                          <a:spcPts val="0"/>
                        </a:spcAft>
                      </a:pPr>
                      <a:r>
                        <a:rPr lang="en-US" sz="3600" dirty="0">
                          <a:effectLst/>
                        </a:rPr>
                        <a:t>Most Famous Writing:</a:t>
                      </a:r>
                    </a:p>
                  </a:txBody>
                  <a:tcPr marL="63500" marR="63500" marT="63500" marB="63500"/>
                </a:tc>
                <a:tc>
                  <a:txBody>
                    <a:bodyPr/>
                    <a:lstStyle/>
                    <a:p>
                      <a:pPr rtl="0" fontAlgn="t">
                        <a:spcBef>
                          <a:spcPts val="0"/>
                        </a:spcBef>
                        <a:spcAft>
                          <a:spcPts val="0"/>
                        </a:spcAft>
                      </a:pPr>
                      <a:r>
                        <a:rPr lang="en-US" sz="3600" dirty="0">
                          <a:effectLst/>
                        </a:rPr>
                        <a:t>The Social Contract, 1762</a:t>
                      </a:r>
                    </a:p>
                  </a:txBody>
                  <a:tcPr marL="63500" marR="63500" marT="63500" marB="63500"/>
                </a:tc>
                <a:extLst>
                  <a:ext uri="{0D108BD9-81ED-4DB2-BD59-A6C34878D82A}">
                    <a16:rowId xmlns:a16="http://schemas.microsoft.com/office/drawing/2014/main" val="2840156973"/>
                  </a:ext>
                </a:extLst>
              </a:tr>
              <a:tr h="1835522">
                <a:tc>
                  <a:txBody>
                    <a:bodyPr/>
                    <a:lstStyle/>
                    <a:p>
                      <a:pPr rtl="0" fontAlgn="t">
                        <a:spcBef>
                          <a:spcPts val="0"/>
                        </a:spcBef>
                        <a:spcAft>
                          <a:spcPts val="0"/>
                        </a:spcAft>
                      </a:pPr>
                      <a:r>
                        <a:rPr lang="en-US" sz="3600" dirty="0">
                          <a:effectLst/>
                        </a:rPr>
                        <a:t>Most Well-Known Idea:</a:t>
                      </a:r>
                    </a:p>
                  </a:txBody>
                  <a:tcPr marL="63500" marR="63500" marT="63500" marB="63500"/>
                </a:tc>
                <a:tc>
                  <a:txBody>
                    <a:bodyPr/>
                    <a:lstStyle/>
                    <a:p>
                      <a:pPr rtl="0" fontAlgn="t">
                        <a:spcBef>
                          <a:spcPts val="0"/>
                        </a:spcBef>
                        <a:spcAft>
                          <a:spcPts val="0"/>
                        </a:spcAft>
                      </a:pPr>
                      <a:r>
                        <a:rPr lang="en-US" sz="3600" dirty="0">
                          <a:effectLst/>
                        </a:rPr>
                        <a:t>Social Contract Theory</a:t>
                      </a:r>
                    </a:p>
                  </a:txBody>
                  <a:tcPr marL="63500" marR="63500" marT="63500" marB="63500"/>
                </a:tc>
                <a:extLst>
                  <a:ext uri="{0D108BD9-81ED-4DB2-BD59-A6C34878D82A}">
                    <a16:rowId xmlns:a16="http://schemas.microsoft.com/office/drawing/2014/main" val="1296167750"/>
                  </a:ext>
                </a:extLst>
              </a:tr>
            </a:tbl>
          </a:graphicData>
        </a:graphic>
      </p:graphicFrame>
    </p:spTree>
    <p:extLst>
      <p:ext uri="{BB962C8B-B14F-4D97-AF65-F5344CB8AC3E}">
        <p14:creationId xmlns:p14="http://schemas.microsoft.com/office/powerpoint/2010/main" val="2532539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7AFE5-87B2-4AF6-A243-3BC425A2E7F4}"/>
              </a:ext>
            </a:extLst>
          </p:cNvPr>
          <p:cNvSpPr>
            <a:spLocks noGrp="1"/>
          </p:cNvSpPr>
          <p:nvPr>
            <p:ph type="title"/>
          </p:nvPr>
        </p:nvSpPr>
        <p:spPr/>
        <p:txBody>
          <a:bodyPr/>
          <a:lstStyle/>
          <a:p>
            <a:r>
              <a:rPr lang="en-US" b="1" i="1" dirty="0">
                <a:ea typeface="+mj-lt"/>
                <a:cs typeface="+mj-lt"/>
              </a:rPr>
              <a:t>The Spirit of Laws</a:t>
            </a:r>
            <a:r>
              <a:rPr lang="en-US" b="1" dirty="0">
                <a:ea typeface="+mj-lt"/>
                <a:cs typeface="+mj-lt"/>
              </a:rPr>
              <a:t>, 1748 by Baron de Montesquieu</a:t>
            </a:r>
            <a:endParaRPr lang="en-US" dirty="0"/>
          </a:p>
        </p:txBody>
      </p:sp>
      <p:sp>
        <p:nvSpPr>
          <p:cNvPr id="3" name="Content Placeholder 2">
            <a:extLst>
              <a:ext uri="{FF2B5EF4-FFF2-40B4-BE49-F238E27FC236}">
                <a16:creationId xmlns:a16="http://schemas.microsoft.com/office/drawing/2014/main" id="{D7C5F77B-7371-6E8A-3E32-B91DA2245338}"/>
              </a:ext>
            </a:extLst>
          </p:cNvPr>
          <p:cNvSpPr>
            <a:spLocks noGrp="1"/>
          </p:cNvSpPr>
          <p:nvPr>
            <p:ph sz="half" idx="1"/>
          </p:nvPr>
        </p:nvSpPr>
        <p:spPr>
          <a:xfrm>
            <a:off x="3594743" y="178567"/>
            <a:ext cx="8190492" cy="6414602"/>
          </a:xfrm>
        </p:spPr>
        <p:txBody>
          <a:bodyPr>
            <a:normAutofit/>
          </a:bodyPr>
          <a:lstStyle/>
          <a:p>
            <a:pPr algn="ctr"/>
            <a:r>
              <a:rPr lang="en-US" sz="2800" dirty="0">
                <a:ea typeface="+mn-lt"/>
                <a:cs typeface="+mn-lt"/>
              </a:rPr>
              <a:t>Political </a:t>
            </a:r>
            <a:r>
              <a:rPr lang="en-US" sz="2800" b="1" dirty="0">
                <a:ea typeface="+mn-lt"/>
                <a:cs typeface="+mn-lt"/>
              </a:rPr>
              <a:t>liberty</a:t>
            </a:r>
            <a:r>
              <a:rPr lang="en-US" sz="2800" dirty="0">
                <a:ea typeface="+mn-lt"/>
                <a:cs typeface="+mn-lt"/>
              </a:rPr>
              <a:t> is to be found only in moderate governments; and even in these it is not always found. It is there only when there is no abuse of power: but constant experience shows us that every man invested with power is apt to abuse it, and to carry his authority as far as it will go. To prevent this abuse, it is necessary, from the very nature of things, that power should be a check to power...In order to have this liberty, it is requisite [required] the government be so constituted [created] as one man need not be afraid of another. When the </a:t>
            </a:r>
            <a:r>
              <a:rPr lang="en-US" sz="2800" b="1" dirty="0">
                <a:ea typeface="+mn-lt"/>
                <a:cs typeface="+mn-lt"/>
              </a:rPr>
              <a:t>legislative </a:t>
            </a:r>
            <a:r>
              <a:rPr lang="en-US" sz="2800" dirty="0">
                <a:ea typeface="+mn-lt"/>
                <a:cs typeface="+mn-lt"/>
              </a:rPr>
              <a:t>and </a:t>
            </a:r>
            <a:r>
              <a:rPr lang="en-US" sz="2800" b="1" dirty="0">
                <a:ea typeface="+mn-lt"/>
                <a:cs typeface="+mn-lt"/>
              </a:rPr>
              <a:t>executive</a:t>
            </a:r>
            <a:r>
              <a:rPr lang="en-US" sz="2800" dirty="0">
                <a:ea typeface="+mn-lt"/>
                <a:cs typeface="+mn-lt"/>
              </a:rPr>
              <a:t> powers are united in the same person, or in the same body of magistrates [government employees], there can be no liberty. . . . Again, there is no liberty if the </a:t>
            </a:r>
            <a:r>
              <a:rPr lang="en-US" sz="2800" b="1" dirty="0">
                <a:ea typeface="+mn-lt"/>
                <a:cs typeface="+mn-lt"/>
              </a:rPr>
              <a:t>judiciary</a:t>
            </a:r>
            <a:r>
              <a:rPr lang="en-US" sz="2800" dirty="0">
                <a:ea typeface="+mn-lt"/>
                <a:cs typeface="+mn-lt"/>
              </a:rPr>
              <a:t> power be not separated from the</a:t>
            </a:r>
            <a:r>
              <a:rPr lang="en-US" sz="2800" b="1" dirty="0">
                <a:ea typeface="+mn-lt"/>
                <a:cs typeface="+mn-lt"/>
              </a:rPr>
              <a:t> legislative</a:t>
            </a:r>
            <a:r>
              <a:rPr lang="en-US" sz="2800" dirty="0">
                <a:ea typeface="+mn-lt"/>
                <a:cs typeface="+mn-lt"/>
              </a:rPr>
              <a:t> and </a:t>
            </a:r>
            <a:r>
              <a:rPr lang="en-US" sz="2800" b="1" dirty="0">
                <a:ea typeface="+mn-lt"/>
                <a:cs typeface="+mn-lt"/>
              </a:rPr>
              <a:t>executive</a:t>
            </a:r>
            <a:r>
              <a:rPr lang="en-US" sz="2800" dirty="0">
                <a:ea typeface="+mn-lt"/>
                <a:cs typeface="+mn-lt"/>
              </a:rPr>
              <a:t>…</a:t>
            </a:r>
            <a:endParaRPr lang="en-US" sz="2800" dirty="0"/>
          </a:p>
        </p:txBody>
      </p:sp>
    </p:spTree>
    <p:extLst>
      <p:ext uri="{BB962C8B-B14F-4D97-AF65-F5344CB8AC3E}">
        <p14:creationId xmlns:p14="http://schemas.microsoft.com/office/powerpoint/2010/main" val="36463476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6" name="Rectangle 35">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EF54C9A-FBDA-18BB-1C0F-09D78FFD71C3}"/>
              </a:ext>
            </a:extLst>
          </p:cNvPr>
          <p:cNvSpPr>
            <a:spLocks noGrp="1"/>
          </p:cNvSpPr>
          <p:nvPr>
            <p:ph type="title"/>
          </p:nvPr>
        </p:nvSpPr>
        <p:spPr>
          <a:xfrm>
            <a:off x="336604" y="1298448"/>
            <a:ext cx="3991933" cy="3255264"/>
          </a:xfrm>
        </p:spPr>
        <p:txBody>
          <a:bodyPr vert="horz" lIns="91440" tIns="45720" rIns="91440" bIns="45720" rtlCol="0" anchor="b">
            <a:normAutofit/>
          </a:bodyPr>
          <a:lstStyle/>
          <a:p>
            <a:endParaRPr lang="en-US" sz="3200" spc="-100"/>
          </a:p>
          <a:p>
            <a:r>
              <a:rPr lang="en-US" sz="3200" b="1" spc="-100" dirty="0"/>
              <a:t>Jean Jacques Rousseau </a:t>
            </a:r>
            <a:r>
              <a:rPr lang="en-US" sz="3200" b="1" spc="-100" dirty="0">
                <a:hlinkClick r:id="rId3">
                  <a:extLst>
                    <a:ext uri="{A12FA001-AC4F-418D-AE19-62706E023703}">
                      <ahyp:hlinkClr xmlns:ahyp="http://schemas.microsoft.com/office/drawing/2018/hyperlinkcolor" val="tx"/>
                    </a:ext>
                  </a:extLst>
                </a:hlinkClick>
              </a:rPr>
              <a:t>Video Biography from CloudBiography</a:t>
            </a:r>
            <a:endParaRPr lang="en-US" sz="3200" spc="-100" dirty="0">
              <a:hlinkClick r:id="rId3">
                <a:extLst>
                  <a:ext uri="{A12FA001-AC4F-418D-AE19-62706E023703}">
                    <ahyp:hlinkClr xmlns:ahyp="http://schemas.microsoft.com/office/drawing/2018/hyperlinkcolor" val="tx"/>
                  </a:ext>
                </a:extLst>
              </a:hlinkClick>
            </a:endParaRPr>
          </a:p>
          <a:p>
            <a:endParaRPr lang="en-US" sz="3200" spc="-100"/>
          </a:p>
        </p:txBody>
      </p:sp>
      <p:pic>
        <p:nvPicPr>
          <p:cNvPr id="3" name="Online Media 2" title="Jean Jacques Rousseau Biography">
            <a:hlinkClick r:id="" action="ppaction://media"/>
            <a:extLst>
              <a:ext uri="{FF2B5EF4-FFF2-40B4-BE49-F238E27FC236}">
                <a16:creationId xmlns:a16="http://schemas.microsoft.com/office/drawing/2014/main" id="{115519CE-9C70-C225-09F0-A007B74E0878}"/>
              </a:ext>
            </a:extLst>
          </p:cNvPr>
          <p:cNvPicPr>
            <a:picLocks noRot="1" noChangeAspect="1"/>
          </p:cNvPicPr>
          <p:nvPr>
            <a:videoFile r:link="rId1"/>
          </p:nvPr>
        </p:nvPicPr>
        <p:blipFill>
          <a:blip r:embed="rId4"/>
          <a:stretch>
            <a:fillRect/>
          </a:stretch>
        </p:blipFill>
        <p:spPr>
          <a:xfrm>
            <a:off x="5120640" y="1037197"/>
            <a:ext cx="6367271" cy="4775453"/>
          </a:xfrm>
          <a:prstGeom prst="rect">
            <a:avLst/>
          </a:prstGeom>
        </p:spPr>
      </p:pic>
      <p:sp>
        <p:nvSpPr>
          <p:cNvPr id="40" name="Rectangle 39">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8287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E77C75-A1B0-F648-7887-1E86BD184576}"/>
              </a:ext>
            </a:extLst>
          </p:cNvPr>
          <p:cNvSpPr>
            <a:spLocks noGrp="1"/>
          </p:cNvSpPr>
          <p:nvPr>
            <p:ph sz="half" idx="4294967295"/>
          </p:nvPr>
        </p:nvSpPr>
        <p:spPr>
          <a:xfrm>
            <a:off x="161357" y="379533"/>
            <a:ext cx="12030643" cy="5610105"/>
          </a:xfrm>
        </p:spPr>
        <p:txBody>
          <a:bodyPr vert="horz" lIns="91440" tIns="45720" rIns="91440" bIns="45720" rtlCol="0" anchor="ctr">
            <a:noAutofit/>
          </a:bodyPr>
          <a:lstStyle/>
          <a:p>
            <a:pPr marL="0" indent="0" algn="ctr">
              <a:buNone/>
            </a:pPr>
            <a:r>
              <a:rPr lang="en-US" sz="4200" dirty="0">
                <a:ea typeface="+mn-lt"/>
                <a:cs typeface="+mn-lt"/>
              </a:rPr>
              <a:t>Jean-Jacques Rousseau was born in Geneva, Switzerland where he wrote his most famous book, </a:t>
            </a:r>
            <a:r>
              <a:rPr lang="en-US" sz="4200" i="1" dirty="0">
                <a:ea typeface="+mn-lt"/>
                <a:cs typeface="+mn-lt"/>
              </a:rPr>
              <a:t>The Social Contract</a:t>
            </a:r>
            <a:r>
              <a:rPr lang="en-US" sz="4200" dirty="0">
                <a:ea typeface="+mn-lt"/>
                <a:cs typeface="+mn-lt"/>
              </a:rPr>
              <a:t>. In the book, Rousseau argues that </a:t>
            </a:r>
            <a:r>
              <a:rPr lang="en-US" sz="4200" u="sng" dirty="0">
                <a:ea typeface="+mn-lt"/>
                <a:cs typeface="+mn-lt"/>
              </a:rPr>
              <a:t>as members of a society we enter an agreement,</a:t>
            </a:r>
            <a:r>
              <a:rPr lang="en-US" sz="4200" b="1" u="sng" dirty="0">
                <a:ea typeface="+mn-lt"/>
                <a:cs typeface="+mn-lt"/>
              </a:rPr>
              <a:t> the social contract</a:t>
            </a:r>
            <a:r>
              <a:rPr lang="en-US" sz="4200" u="sng" dirty="0">
                <a:ea typeface="+mn-lt"/>
                <a:cs typeface="+mn-lt"/>
              </a:rPr>
              <a:t>, in which we promise to  follow the “general will” of the members of the society as expressed by the laws made by the government.</a:t>
            </a:r>
            <a:r>
              <a:rPr lang="en-US" sz="4200" dirty="0">
                <a:ea typeface="+mn-lt"/>
                <a:cs typeface="+mn-lt"/>
              </a:rPr>
              <a:t> </a:t>
            </a:r>
            <a:r>
              <a:rPr lang="en-US" sz="4200" u="sng" dirty="0">
                <a:ea typeface="+mn-lt"/>
                <a:cs typeface="+mn-lt"/>
              </a:rPr>
              <a:t>In exchange, we receive the liberty to do what we want as long as we do not break those laws. </a:t>
            </a:r>
            <a:endParaRPr lang="en-US" sz="4200" dirty="0"/>
          </a:p>
        </p:txBody>
      </p:sp>
    </p:spTree>
    <p:extLst>
      <p:ext uri="{BB962C8B-B14F-4D97-AF65-F5344CB8AC3E}">
        <p14:creationId xmlns:p14="http://schemas.microsoft.com/office/powerpoint/2010/main" val="13689905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EE77C75-A1B0-F648-7887-1E86BD184576}"/>
              </a:ext>
            </a:extLst>
          </p:cNvPr>
          <p:cNvSpPr>
            <a:spLocks noGrp="1"/>
          </p:cNvSpPr>
          <p:nvPr>
            <p:ph sz="half" idx="4294967295"/>
          </p:nvPr>
        </p:nvSpPr>
        <p:spPr>
          <a:xfrm>
            <a:off x="4217833" y="532954"/>
            <a:ext cx="7475640" cy="6223411"/>
          </a:xfrm>
        </p:spPr>
        <p:txBody>
          <a:bodyPr vert="horz" lIns="91440" tIns="45720" rIns="91440" bIns="45720" rtlCol="0" anchor="ctr">
            <a:noAutofit/>
          </a:bodyPr>
          <a:lstStyle/>
          <a:p>
            <a:pPr marL="0" indent="0" algn="ctr">
              <a:buNone/>
            </a:pPr>
            <a:r>
              <a:rPr lang="en-US" sz="3600" dirty="0"/>
              <a:t>I...regard the establishment of the political body as a real </a:t>
            </a:r>
            <a:r>
              <a:rPr lang="en-US" sz="3600" b="1" dirty="0"/>
              <a:t>contract</a:t>
            </a:r>
            <a:r>
              <a:rPr lang="en-US" sz="3600" dirty="0"/>
              <a:t> between the people and the chiefs chosen by them: a contract by which both parties bind themselves to observe the laws therein expressed, which form the ties of their union. </a:t>
            </a:r>
            <a:endParaRPr lang="en-US"/>
          </a:p>
          <a:p>
            <a:pPr marL="0" indent="0">
              <a:buNone/>
            </a:pPr>
            <a:endParaRPr lang="en-US" sz="2800" dirty="0"/>
          </a:p>
        </p:txBody>
      </p:sp>
      <p:sp>
        <p:nvSpPr>
          <p:cNvPr id="16" name="Freeform: Shape 15">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6FE8FB40-EA47-7C74-B4E4-2D7506AEB9BA}"/>
              </a:ext>
            </a:extLst>
          </p:cNvPr>
          <p:cNvSpPr txBox="1"/>
          <p:nvPr/>
        </p:nvSpPr>
        <p:spPr>
          <a:xfrm>
            <a:off x="152400" y="1388853"/>
            <a:ext cx="274320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i="1" dirty="0">
                <a:solidFill>
                  <a:schemeClr val="bg1"/>
                </a:solidFill>
                <a:latin typeface="Calibri"/>
                <a:cs typeface="Calibri"/>
              </a:rPr>
              <a:t>The Social Contract</a:t>
            </a:r>
            <a:r>
              <a:rPr lang="en-US" sz="3200" b="1" dirty="0">
                <a:solidFill>
                  <a:schemeClr val="bg1"/>
                </a:solidFill>
                <a:latin typeface="Calibri"/>
                <a:cs typeface="Calibri"/>
              </a:rPr>
              <a:t>, 1762 by Jean-Jacques Rousseau</a:t>
            </a:r>
            <a:endParaRPr lang="en-US" sz="3200" dirty="0">
              <a:solidFill>
                <a:schemeClr val="bg1"/>
              </a:solidFill>
            </a:endParaRPr>
          </a:p>
        </p:txBody>
      </p:sp>
    </p:spTree>
    <p:extLst>
      <p:ext uri="{BB962C8B-B14F-4D97-AF65-F5344CB8AC3E}">
        <p14:creationId xmlns:p14="http://schemas.microsoft.com/office/powerpoint/2010/main" val="71254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EEE77C75-A1B0-F648-7887-1E86BD184576}"/>
              </a:ext>
            </a:extLst>
          </p:cNvPr>
          <p:cNvSpPr>
            <a:spLocks noGrp="1"/>
          </p:cNvSpPr>
          <p:nvPr>
            <p:ph sz="half" idx="4294967295"/>
          </p:nvPr>
        </p:nvSpPr>
        <p:spPr>
          <a:xfrm>
            <a:off x="4217833" y="461067"/>
            <a:ext cx="7475640" cy="5878355"/>
          </a:xfrm>
        </p:spPr>
        <p:txBody>
          <a:bodyPr vert="horz" lIns="91440" tIns="45720" rIns="91440" bIns="45720" rtlCol="0" anchor="ctr">
            <a:noAutofit/>
          </a:bodyPr>
          <a:lstStyle/>
          <a:p>
            <a:pPr marL="0" indent="0" algn="ctr">
              <a:buNone/>
            </a:pPr>
            <a:r>
              <a:rPr lang="en-US" sz="3600" dirty="0"/>
              <a:t>From whatever side we approach our principle [belief], we reach the same conclusion, that the social compact [contract] sets up among the citizens an equality of such a kind, that they all bind themselves to observe the same conditions and should therefore all enjoy the same rights.</a:t>
            </a:r>
            <a:endParaRPr lang="en-US" sz="3600"/>
          </a:p>
          <a:p>
            <a:pPr marL="0" indent="0">
              <a:buNone/>
            </a:pPr>
            <a:endParaRPr lang="en-US" sz="1600" dirty="0"/>
          </a:p>
        </p:txBody>
      </p:sp>
      <p:sp>
        <p:nvSpPr>
          <p:cNvPr id="16" name="Freeform: Shape 15">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6FE8FB40-EA47-7C74-B4E4-2D7506AEB9BA}"/>
              </a:ext>
            </a:extLst>
          </p:cNvPr>
          <p:cNvSpPr txBox="1"/>
          <p:nvPr/>
        </p:nvSpPr>
        <p:spPr>
          <a:xfrm>
            <a:off x="152400" y="1388853"/>
            <a:ext cx="2743200"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i="1" dirty="0">
                <a:solidFill>
                  <a:schemeClr val="bg1"/>
                </a:solidFill>
                <a:latin typeface="Calibri"/>
                <a:cs typeface="Calibri"/>
              </a:rPr>
              <a:t>The Social Contract</a:t>
            </a:r>
            <a:r>
              <a:rPr lang="en-US" sz="3200" b="1" dirty="0">
                <a:solidFill>
                  <a:schemeClr val="bg1"/>
                </a:solidFill>
                <a:latin typeface="Calibri"/>
                <a:cs typeface="Calibri"/>
              </a:rPr>
              <a:t>, 1762 by Jean-Jacques Rousseau</a:t>
            </a:r>
            <a:endParaRPr lang="en-US" sz="3200" dirty="0">
              <a:solidFill>
                <a:schemeClr val="bg1"/>
              </a:solidFill>
            </a:endParaRPr>
          </a:p>
        </p:txBody>
      </p:sp>
    </p:spTree>
    <p:extLst>
      <p:ext uri="{BB962C8B-B14F-4D97-AF65-F5344CB8AC3E}">
        <p14:creationId xmlns:p14="http://schemas.microsoft.com/office/powerpoint/2010/main" val="5527393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41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Graphical user interface, text&#10;&#10;Description automatically generated">
            <a:extLst>
              <a:ext uri="{FF2B5EF4-FFF2-40B4-BE49-F238E27FC236}">
                <a16:creationId xmlns:a16="http://schemas.microsoft.com/office/drawing/2014/main" id="{AF79C046-7DC2-FB1F-AE77-E03A92E8E8F6}"/>
              </a:ext>
            </a:extLst>
          </p:cNvPr>
          <p:cNvPicPr>
            <a:picLocks noChangeAspect="1"/>
          </p:cNvPicPr>
          <p:nvPr/>
        </p:nvPicPr>
        <p:blipFill>
          <a:blip r:embed="rId2"/>
          <a:stretch>
            <a:fillRect/>
          </a:stretch>
        </p:blipFill>
        <p:spPr>
          <a:xfrm>
            <a:off x="413373" y="455134"/>
            <a:ext cx="11307746" cy="5904555"/>
          </a:xfrm>
          <a:prstGeom prst="rect">
            <a:avLst/>
          </a:prstGeom>
        </p:spPr>
      </p:pic>
    </p:spTree>
    <p:extLst>
      <p:ext uri="{BB962C8B-B14F-4D97-AF65-F5344CB8AC3E}">
        <p14:creationId xmlns:p14="http://schemas.microsoft.com/office/powerpoint/2010/main" val="40128025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CFDF9-3E00-80C1-79CC-2B2B02E5F7BE}"/>
              </a:ext>
            </a:extLst>
          </p:cNvPr>
          <p:cNvSpPr>
            <a:spLocks noGrp="1"/>
          </p:cNvSpPr>
          <p:nvPr>
            <p:ph type="ctrTitle"/>
          </p:nvPr>
        </p:nvSpPr>
        <p:spPr/>
        <p:txBody>
          <a:bodyPr>
            <a:normAutofit fontScale="90000"/>
          </a:bodyPr>
          <a:lstStyle/>
          <a:p>
            <a:r>
              <a:rPr lang="en-US" b="1" dirty="0">
                <a:ea typeface="+mj-lt"/>
                <a:cs typeface="+mj-lt"/>
              </a:rPr>
              <a:t>SQ 4. What effect did the Enlightenment have on social reform movements and monarchs in the 18th century?</a:t>
            </a:r>
            <a:endParaRPr lang="en-US" dirty="0"/>
          </a:p>
        </p:txBody>
      </p:sp>
    </p:spTree>
    <p:extLst>
      <p:ext uri="{BB962C8B-B14F-4D97-AF65-F5344CB8AC3E}">
        <p14:creationId xmlns:p14="http://schemas.microsoft.com/office/powerpoint/2010/main" val="262001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Background Fill">
            <a:extLst>
              <a:ext uri="{FF2B5EF4-FFF2-40B4-BE49-F238E27FC236}">
                <a16:creationId xmlns:a16="http://schemas.microsoft.com/office/drawing/2014/main" id="{B937640E-EF7A-4A6C-A950-D12B7D5C92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EAA54B-B322-4943-83DF-6B95378DA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7181C69-1FEA-47A3-8E1A-C3573A136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986" y="0"/>
            <a:ext cx="10615628" cy="6858000"/>
          </a:xfrm>
          <a:custGeom>
            <a:avLst/>
            <a:gdLst>
              <a:gd name="connsiteX0" fmla="*/ 7169275 w 10615628"/>
              <a:gd name="connsiteY0" fmla="*/ 5665108 h 6858000"/>
              <a:gd name="connsiteX1" fmla="*/ 7514896 w 10615628"/>
              <a:gd name="connsiteY1" fmla="*/ 6010729 h 6858000"/>
              <a:gd name="connsiteX2" fmla="*/ 7169275 w 10615628"/>
              <a:gd name="connsiteY2" fmla="*/ 6356350 h 6858000"/>
              <a:gd name="connsiteX3" fmla="*/ 6823654 w 10615628"/>
              <a:gd name="connsiteY3" fmla="*/ 6010729 h 6858000"/>
              <a:gd name="connsiteX4" fmla="*/ 7169275 w 10615628"/>
              <a:gd name="connsiteY4" fmla="*/ 5665108 h 6858000"/>
              <a:gd name="connsiteX5" fmla="*/ 10010445 w 10615628"/>
              <a:gd name="connsiteY5" fmla="*/ 2285547 h 6858000"/>
              <a:gd name="connsiteX6" fmla="*/ 10456759 w 10615628"/>
              <a:gd name="connsiteY6" fmla="*/ 2731861 h 6858000"/>
              <a:gd name="connsiteX7" fmla="*/ 10010445 w 10615628"/>
              <a:gd name="connsiteY7" fmla="*/ 3178175 h 6858000"/>
              <a:gd name="connsiteX8" fmla="*/ 9564131 w 10615628"/>
              <a:gd name="connsiteY8" fmla="*/ 2731861 h 6858000"/>
              <a:gd name="connsiteX9" fmla="*/ 10010445 w 10615628"/>
              <a:gd name="connsiteY9" fmla="*/ 2285547 h 6858000"/>
              <a:gd name="connsiteX10" fmla="*/ 10354144 w 10615628"/>
              <a:gd name="connsiteY10" fmla="*/ 1626055 h 6858000"/>
              <a:gd name="connsiteX11" fmla="*/ 10615628 w 10615628"/>
              <a:gd name="connsiteY11" fmla="*/ 1887539 h 6858000"/>
              <a:gd name="connsiteX12" fmla="*/ 10354144 w 10615628"/>
              <a:gd name="connsiteY12" fmla="*/ 2149023 h 6858000"/>
              <a:gd name="connsiteX13" fmla="*/ 10092660 w 10615628"/>
              <a:gd name="connsiteY13" fmla="*/ 1887539 h 6858000"/>
              <a:gd name="connsiteX14" fmla="*/ 10354144 w 10615628"/>
              <a:gd name="connsiteY14" fmla="*/ 1626055 h 6858000"/>
              <a:gd name="connsiteX15" fmla="*/ 1458900 w 10615628"/>
              <a:gd name="connsiteY15" fmla="*/ 620486 h 6858000"/>
              <a:gd name="connsiteX16" fmla="*/ 1905214 w 10615628"/>
              <a:gd name="connsiteY16" fmla="*/ 1066801 h 6858000"/>
              <a:gd name="connsiteX17" fmla="*/ 1458900 w 10615628"/>
              <a:gd name="connsiteY17" fmla="*/ 1513115 h 6858000"/>
              <a:gd name="connsiteX18" fmla="*/ 1012586 w 10615628"/>
              <a:gd name="connsiteY18" fmla="*/ 1066801 h 6858000"/>
              <a:gd name="connsiteX19" fmla="*/ 1458900 w 10615628"/>
              <a:gd name="connsiteY19" fmla="*/ 620486 h 6858000"/>
              <a:gd name="connsiteX20" fmla="*/ 6634576 w 10615628"/>
              <a:gd name="connsiteY20" fmla="*/ 0 h 6858000"/>
              <a:gd name="connsiteX21" fmla="*/ 10141833 w 10615628"/>
              <a:gd name="connsiteY21" fmla="*/ 0 h 6858000"/>
              <a:gd name="connsiteX22" fmla="*/ 10200259 w 10615628"/>
              <a:gd name="connsiteY22" fmla="*/ 112226 h 6858000"/>
              <a:gd name="connsiteX23" fmla="*/ 9914574 w 10615628"/>
              <a:gd name="connsiteY23" fmla="*/ 1675664 h 6858000"/>
              <a:gd name="connsiteX24" fmla="*/ 9361608 w 10615628"/>
              <a:gd name="connsiteY24" fmla="*/ 2357295 h 6858000"/>
              <a:gd name="connsiteX25" fmla="*/ 9334634 w 10615628"/>
              <a:gd name="connsiteY25" fmla="*/ 3068329 h 6858000"/>
              <a:gd name="connsiteX26" fmla="*/ 9815041 w 10615628"/>
              <a:gd name="connsiteY26" fmla="*/ 3852733 h 6858000"/>
              <a:gd name="connsiteX27" fmla="*/ 9376175 w 10615628"/>
              <a:gd name="connsiteY27" fmla="*/ 5163128 h 6858000"/>
              <a:gd name="connsiteX28" fmla="*/ 7869812 w 10615628"/>
              <a:gd name="connsiteY28" fmla="*/ 5397802 h 6858000"/>
              <a:gd name="connsiteX29" fmla="*/ 6545391 w 10615628"/>
              <a:gd name="connsiteY29" fmla="*/ 5591204 h 6858000"/>
              <a:gd name="connsiteX30" fmla="*/ 5772722 w 10615628"/>
              <a:gd name="connsiteY30" fmla="*/ 6463273 h 6858000"/>
              <a:gd name="connsiteX31" fmla="*/ 5542128 w 10615628"/>
              <a:gd name="connsiteY31" fmla="*/ 6751894 h 6858000"/>
              <a:gd name="connsiteX32" fmla="*/ 5455474 w 10615628"/>
              <a:gd name="connsiteY32" fmla="*/ 6858000 h 6858000"/>
              <a:gd name="connsiteX33" fmla="*/ 3884321 w 10615628"/>
              <a:gd name="connsiteY33" fmla="*/ 6858000 h 6858000"/>
              <a:gd name="connsiteX34" fmla="*/ 3874161 w 10615628"/>
              <a:gd name="connsiteY34" fmla="*/ 6844415 h 6858000"/>
              <a:gd name="connsiteX35" fmla="*/ 3692625 w 10615628"/>
              <a:gd name="connsiteY35" fmla="*/ 6276208 h 6858000"/>
              <a:gd name="connsiteX36" fmla="*/ 2561203 w 10615628"/>
              <a:gd name="connsiteY36" fmla="*/ 5655807 h 6858000"/>
              <a:gd name="connsiteX37" fmla="*/ 69616 w 10615628"/>
              <a:gd name="connsiteY37" fmla="*/ 4277707 h 6858000"/>
              <a:gd name="connsiteX38" fmla="*/ 1642 w 10615628"/>
              <a:gd name="connsiteY38" fmla="*/ 3679829 h 6858000"/>
              <a:gd name="connsiteX39" fmla="*/ 368893 w 10615628"/>
              <a:gd name="connsiteY39" fmla="*/ 2516307 h 6858000"/>
              <a:gd name="connsiteX40" fmla="*/ 1113509 w 10615628"/>
              <a:gd name="connsiteY40" fmla="*/ 2192619 h 6858000"/>
              <a:gd name="connsiteX41" fmla="*/ 2037232 w 10615628"/>
              <a:gd name="connsiteY41" fmla="*/ 2005556 h 6858000"/>
              <a:gd name="connsiteX42" fmla="*/ 2547311 w 10615628"/>
              <a:gd name="connsiteY42" fmla="*/ 1405116 h 6858000"/>
              <a:gd name="connsiteX43" fmla="*/ 3900863 w 10615628"/>
              <a:gd name="connsiteY43" fmla="*/ 578768 h 6858000"/>
              <a:gd name="connsiteX44" fmla="*/ 4571571 w 10615628"/>
              <a:gd name="connsiteY44" fmla="*/ 860779 h 6858000"/>
              <a:gd name="connsiteX45" fmla="*/ 6039225 w 10615628"/>
              <a:gd name="connsiteY45" fmla="*/ 631501 h 6858000"/>
              <a:gd name="connsiteX46" fmla="*/ 6449432 w 10615628"/>
              <a:gd name="connsiteY46" fmla="*/ 19325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615628" h="6858000">
                <a:moveTo>
                  <a:pt x="7169275" y="5665108"/>
                </a:moveTo>
                <a:cubicBezTo>
                  <a:pt x="7360156" y="5665108"/>
                  <a:pt x="7514896" y="5819848"/>
                  <a:pt x="7514896" y="6010729"/>
                </a:cubicBezTo>
                <a:cubicBezTo>
                  <a:pt x="7514896" y="6201610"/>
                  <a:pt x="7360156" y="6356350"/>
                  <a:pt x="7169275" y="6356350"/>
                </a:cubicBezTo>
                <a:cubicBezTo>
                  <a:pt x="6978394" y="6356350"/>
                  <a:pt x="6823654" y="6201610"/>
                  <a:pt x="6823654" y="6010729"/>
                </a:cubicBezTo>
                <a:cubicBezTo>
                  <a:pt x="6823654" y="5819848"/>
                  <a:pt x="6978394" y="5665108"/>
                  <a:pt x="7169275" y="5665108"/>
                </a:cubicBezTo>
                <a:close/>
                <a:moveTo>
                  <a:pt x="10010445" y="2285547"/>
                </a:moveTo>
                <a:cubicBezTo>
                  <a:pt x="10256937" y="2285547"/>
                  <a:pt x="10456759" y="2485369"/>
                  <a:pt x="10456759" y="2731861"/>
                </a:cubicBezTo>
                <a:cubicBezTo>
                  <a:pt x="10456759" y="2978353"/>
                  <a:pt x="10256937" y="3178175"/>
                  <a:pt x="10010445" y="3178175"/>
                </a:cubicBezTo>
                <a:cubicBezTo>
                  <a:pt x="9763953" y="3178175"/>
                  <a:pt x="9564131" y="2978353"/>
                  <a:pt x="9564131" y="2731861"/>
                </a:cubicBezTo>
                <a:cubicBezTo>
                  <a:pt x="9564131" y="2485369"/>
                  <a:pt x="9763953" y="2285547"/>
                  <a:pt x="10010445" y="2285547"/>
                </a:cubicBezTo>
                <a:close/>
                <a:moveTo>
                  <a:pt x="10354144" y="1626055"/>
                </a:moveTo>
                <a:cubicBezTo>
                  <a:pt x="10498558" y="1626055"/>
                  <a:pt x="10615628" y="1743125"/>
                  <a:pt x="10615628" y="1887539"/>
                </a:cubicBezTo>
                <a:cubicBezTo>
                  <a:pt x="10615628" y="2031953"/>
                  <a:pt x="10498558" y="2149023"/>
                  <a:pt x="10354144" y="2149023"/>
                </a:cubicBezTo>
                <a:cubicBezTo>
                  <a:pt x="10209730" y="2149023"/>
                  <a:pt x="10092660" y="2031953"/>
                  <a:pt x="10092660" y="1887539"/>
                </a:cubicBezTo>
                <a:cubicBezTo>
                  <a:pt x="10092660" y="1743125"/>
                  <a:pt x="10209730" y="1626055"/>
                  <a:pt x="10354144" y="1626055"/>
                </a:cubicBezTo>
                <a:close/>
                <a:moveTo>
                  <a:pt x="1458900" y="620486"/>
                </a:moveTo>
                <a:cubicBezTo>
                  <a:pt x="1705392" y="620486"/>
                  <a:pt x="1905214" y="820308"/>
                  <a:pt x="1905214" y="1066801"/>
                </a:cubicBezTo>
                <a:cubicBezTo>
                  <a:pt x="1905214" y="1313293"/>
                  <a:pt x="1705392" y="1513115"/>
                  <a:pt x="1458900" y="1513115"/>
                </a:cubicBezTo>
                <a:cubicBezTo>
                  <a:pt x="1212408" y="1513115"/>
                  <a:pt x="1012586" y="1313293"/>
                  <a:pt x="1012586" y="1066801"/>
                </a:cubicBezTo>
                <a:cubicBezTo>
                  <a:pt x="1012586" y="820308"/>
                  <a:pt x="1212408" y="620486"/>
                  <a:pt x="1458900" y="620486"/>
                </a:cubicBezTo>
                <a:close/>
                <a:moveTo>
                  <a:pt x="6634576" y="0"/>
                </a:moveTo>
                <a:lnTo>
                  <a:pt x="10141833" y="0"/>
                </a:lnTo>
                <a:lnTo>
                  <a:pt x="10200259" y="112226"/>
                </a:lnTo>
                <a:cubicBezTo>
                  <a:pt x="10410238" y="575267"/>
                  <a:pt x="10394871" y="1153566"/>
                  <a:pt x="9914574" y="1675664"/>
                </a:cubicBezTo>
                <a:cubicBezTo>
                  <a:pt x="9716855" y="1890647"/>
                  <a:pt x="9539637" y="2125050"/>
                  <a:pt x="9361608" y="2357295"/>
                </a:cubicBezTo>
                <a:cubicBezTo>
                  <a:pt x="9193291" y="2576999"/>
                  <a:pt x="9188571" y="2830555"/>
                  <a:pt x="9334634" y="3068329"/>
                </a:cubicBezTo>
                <a:cubicBezTo>
                  <a:pt x="9495669" y="3329572"/>
                  <a:pt x="9683003" y="3577867"/>
                  <a:pt x="9815041" y="3852733"/>
                </a:cubicBezTo>
                <a:cubicBezTo>
                  <a:pt x="10050524" y="4342849"/>
                  <a:pt x="9955574" y="4825683"/>
                  <a:pt x="9376175" y="5163128"/>
                </a:cubicBezTo>
                <a:cubicBezTo>
                  <a:pt x="8901028" y="5439881"/>
                  <a:pt x="8396076" y="5450671"/>
                  <a:pt x="7869812" y="5397802"/>
                </a:cubicBezTo>
                <a:cubicBezTo>
                  <a:pt x="7414763" y="5352215"/>
                  <a:pt x="6924916" y="5316880"/>
                  <a:pt x="6545391" y="5591204"/>
                </a:cubicBezTo>
                <a:cubicBezTo>
                  <a:pt x="6238293" y="5813470"/>
                  <a:pt x="6024794" y="6166020"/>
                  <a:pt x="5772722" y="6463273"/>
                </a:cubicBezTo>
                <a:cubicBezTo>
                  <a:pt x="5693284" y="6557075"/>
                  <a:pt x="5618532" y="6655327"/>
                  <a:pt x="5542128" y="6751894"/>
                </a:cubicBezTo>
                <a:lnTo>
                  <a:pt x="5455474" y="6858000"/>
                </a:lnTo>
                <a:lnTo>
                  <a:pt x="3884321" y="6858000"/>
                </a:lnTo>
                <a:lnTo>
                  <a:pt x="3874161" y="6844415"/>
                </a:lnTo>
                <a:cubicBezTo>
                  <a:pt x="3769501" y="6682571"/>
                  <a:pt x="3725803" y="6471500"/>
                  <a:pt x="3692625" y="6276208"/>
                </a:cubicBezTo>
                <a:cubicBezTo>
                  <a:pt x="3594979" y="5704765"/>
                  <a:pt x="2996562" y="5529974"/>
                  <a:pt x="2561203" y="5655807"/>
                </a:cubicBezTo>
                <a:cubicBezTo>
                  <a:pt x="1295583" y="6024676"/>
                  <a:pt x="405172" y="5378784"/>
                  <a:pt x="69616" y="4277707"/>
                </a:cubicBezTo>
                <a:cubicBezTo>
                  <a:pt x="12162" y="4089023"/>
                  <a:pt x="22817" y="3880246"/>
                  <a:pt x="1642" y="3679829"/>
                </a:cubicBezTo>
                <a:cubicBezTo>
                  <a:pt x="-11845" y="3246492"/>
                  <a:pt x="53163" y="2840534"/>
                  <a:pt x="368893" y="2516307"/>
                </a:cubicBezTo>
                <a:cubicBezTo>
                  <a:pt x="570253" y="2309552"/>
                  <a:pt x="826642" y="2227146"/>
                  <a:pt x="1113509" y="2192619"/>
                </a:cubicBezTo>
                <a:cubicBezTo>
                  <a:pt x="1425464" y="2154856"/>
                  <a:pt x="1739170" y="2099965"/>
                  <a:pt x="2037232" y="2005556"/>
                </a:cubicBezTo>
                <a:cubicBezTo>
                  <a:pt x="2313447" y="1917890"/>
                  <a:pt x="2430109" y="1649903"/>
                  <a:pt x="2547311" y="1405116"/>
                </a:cubicBezTo>
                <a:cubicBezTo>
                  <a:pt x="2839303" y="794963"/>
                  <a:pt x="3300289" y="490428"/>
                  <a:pt x="3900863" y="578768"/>
                </a:cubicBezTo>
                <a:cubicBezTo>
                  <a:pt x="4133784" y="613024"/>
                  <a:pt x="4362118" y="739802"/>
                  <a:pt x="4571571" y="860779"/>
                </a:cubicBezTo>
                <a:cubicBezTo>
                  <a:pt x="5133169" y="1185277"/>
                  <a:pt x="5641898" y="1029502"/>
                  <a:pt x="6039225" y="631501"/>
                </a:cubicBezTo>
                <a:cubicBezTo>
                  <a:pt x="6180164" y="489888"/>
                  <a:pt x="6313483" y="339980"/>
                  <a:pt x="6449432" y="1932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80675B1-87BC-3C11-7247-7A7E8E63039C}"/>
              </a:ext>
            </a:extLst>
          </p:cNvPr>
          <p:cNvSpPr>
            <a:spLocks noGrp="1"/>
          </p:cNvSpPr>
          <p:nvPr>
            <p:ph type="title"/>
          </p:nvPr>
        </p:nvSpPr>
        <p:spPr>
          <a:xfrm>
            <a:off x="2842592" y="150024"/>
            <a:ext cx="6506817" cy="1307548"/>
          </a:xfrm>
        </p:spPr>
        <p:txBody>
          <a:bodyPr>
            <a:normAutofit/>
          </a:bodyPr>
          <a:lstStyle/>
          <a:p>
            <a:pPr algn="ctr"/>
            <a:r>
              <a:rPr lang="en-US" sz="5400" b="1" dirty="0">
                <a:cs typeface="Posterama"/>
              </a:rPr>
              <a:t>Unit Description</a:t>
            </a:r>
            <a:endParaRPr lang="en-US" sz="5400" b="1"/>
          </a:p>
        </p:txBody>
      </p:sp>
      <p:sp>
        <p:nvSpPr>
          <p:cNvPr id="3" name="Content Placeholder 2">
            <a:extLst>
              <a:ext uri="{FF2B5EF4-FFF2-40B4-BE49-F238E27FC236}">
                <a16:creationId xmlns:a16="http://schemas.microsoft.com/office/drawing/2014/main" id="{0A5D46B6-070C-811C-7425-99B02352DDA6}"/>
              </a:ext>
            </a:extLst>
          </p:cNvPr>
          <p:cNvSpPr>
            <a:spLocks noGrp="1"/>
          </p:cNvSpPr>
          <p:nvPr>
            <p:ph idx="1"/>
          </p:nvPr>
        </p:nvSpPr>
        <p:spPr>
          <a:xfrm>
            <a:off x="649942" y="1608723"/>
            <a:ext cx="10086985" cy="2391879"/>
          </a:xfrm>
        </p:spPr>
        <p:txBody>
          <a:bodyPr vert="horz" lIns="91440" tIns="45720" rIns="91440" bIns="45720" rtlCol="0" anchor="t">
            <a:noAutofit/>
          </a:bodyPr>
          <a:lstStyle/>
          <a:p>
            <a:pPr algn="ctr"/>
            <a:r>
              <a:rPr lang="en-US" sz="3200" b="1" dirty="0">
                <a:ea typeface="+mn-lt"/>
                <a:cs typeface="+mn-lt"/>
              </a:rPr>
              <a:t>The Enlightenment called into question traditional beliefs and inspired widespread political, economic, and social change. This intellectual movement was used to challenge political authorities in Europe and colonial rule in the Americas. These ideals inspired political and social movements.</a:t>
            </a:r>
            <a:endParaRPr lang="en-US" sz="3200" b="1"/>
          </a:p>
        </p:txBody>
      </p:sp>
    </p:spTree>
    <p:extLst>
      <p:ext uri="{BB962C8B-B14F-4D97-AF65-F5344CB8AC3E}">
        <p14:creationId xmlns:p14="http://schemas.microsoft.com/office/powerpoint/2010/main" val="652249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5E58EE06-9B03-4D70-A63C-13660A9C8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520A257B-6D54-40C8-8E37-BA113BEB8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EF92EDE9-7E29-473D-8499-DB2B58541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0381"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DD78C0E-EF9C-2151-150A-24151C81D19F}"/>
              </a:ext>
            </a:extLst>
          </p:cNvPr>
          <p:cNvSpPr>
            <a:spLocks noGrp="1"/>
          </p:cNvSpPr>
          <p:nvPr>
            <p:ph type="title"/>
          </p:nvPr>
        </p:nvSpPr>
        <p:spPr>
          <a:xfrm>
            <a:off x="3372114" y="1083731"/>
            <a:ext cx="8184221" cy="4758797"/>
          </a:xfrm>
        </p:spPr>
        <p:txBody>
          <a:bodyPr vert="horz" lIns="91440" tIns="45720" rIns="91440" bIns="45720" rtlCol="0" anchor="ctr">
            <a:normAutofit/>
          </a:bodyPr>
          <a:lstStyle/>
          <a:p>
            <a:r>
              <a:rPr lang="en-US" sz="4000" b="1" spc="-100" dirty="0"/>
              <a:t>Big Idea: </a:t>
            </a:r>
            <a:r>
              <a:rPr lang="en-US" sz="4000" u="sng" spc="-100" dirty="0"/>
              <a:t>Audience</a:t>
            </a:r>
            <a:r>
              <a:rPr lang="en-US" sz="4000" spc="-100" dirty="0"/>
              <a:t> impacts the way we deliver our </a:t>
            </a:r>
            <a:r>
              <a:rPr lang="en-US" sz="4000" u="sng" spc="-100" dirty="0"/>
              <a:t>points of view</a:t>
            </a:r>
            <a:r>
              <a:rPr lang="en-US" sz="4000" spc="-100" dirty="0"/>
              <a:t>. Leaders of </a:t>
            </a:r>
            <a:r>
              <a:rPr lang="en-US" sz="4000" u="sng" spc="-100" dirty="0"/>
              <a:t>social reform movements</a:t>
            </a:r>
            <a:r>
              <a:rPr lang="en-US" sz="4000" spc="-100" dirty="0"/>
              <a:t> in the 18th century used Enlightenment language to communicate their discontent and hope for the future to an audience familiar with Enlightenment ideas.</a:t>
            </a:r>
          </a:p>
        </p:txBody>
      </p:sp>
    </p:spTree>
    <p:extLst>
      <p:ext uri="{BB962C8B-B14F-4D97-AF65-F5344CB8AC3E}">
        <p14:creationId xmlns:p14="http://schemas.microsoft.com/office/powerpoint/2010/main" val="1611659961"/>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A95A0D-9D07-DAED-4A7E-1EAD991B78BF}"/>
              </a:ext>
            </a:extLst>
          </p:cNvPr>
          <p:cNvSpPr>
            <a:spLocks noGrp="1"/>
          </p:cNvSpPr>
          <p:nvPr>
            <p:ph type="title"/>
          </p:nvPr>
        </p:nvSpPr>
        <p:spPr>
          <a:xfrm>
            <a:off x="882942" y="5036359"/>
            <a:ext cx="10210862" cy="1065690"/>
          </a:xfrm>
        </p:spPr>
        <p:txBody>
          <a:bodyPr vert="horz" lIns="91440" tIns="45720" rIns="91440" bIns="45720" rtlCol="0" anchor="b">
            <a:normAutofit fontScale="90000"/>
          </a:bodyPr>
          <a:lstStyle/>
          <a:p>
            <a:pPr algn="ctr"/>
            <a:r>
              <a:rPr lang="en-US" sz="5900" b="1" spc="-100" dirty="0">
                <a:ea typeface="+mj-lt"/>
                <a:cs typeface="+mj-lt"/>
              </a:rPr>
              <a:t>The Abolition Movement Starts in England</a:t>
            </a:r>
            <a:endParaRPr lang="en-US" dirty="0"/>
          </a:p>
        </p:txBody>
      </p:sp>
      <p:pic>
        <p:nvPicPr>
          <p:cNvPr id="6" name="Picture 6" descr="A picture containing text, person, posing, standing&#10;&#10;Description automatically generated">
            <a:extLst>
              <a:ext uri="{FF2B5EF4-FFF2-40B4-BE49-F238E27FC236}">
                <a16:creationId xmlns:a16="http://schemas.microsoft.com/office/drawing/2014/main" id="{87AAF4E3-0684-D5D5-4670-2799B6461BE0}"/>
              </a:ext>
            </a:extLst>
          </p:cNvPr>
          <p:cNvPicPr>
            <a:picLocks noGrp="1" noChangeAspect="1"/>
          </p:cNvPicPr>
          <p:nvPr>
            <p:ph sz="half" idx="2"/>
          </p:nvPr>
        </p:nvPicPr>
        <p:blipFill rotWithShape="1">
          <a:blip r:embed="rId2"/>
          <a:srcRect t="13867" r="3" b="12744"/>
          <a:stretch/>
        </p:blipFill>
        <p:spPr>
          <a:xfrm>
            <a:off x="279093" y="585189"/>
            <a:ext cx="3429000" cy="3557016"/>
          </a:xfrm>
          <a:prstGeom prst="rect">
            <a:avLst/>
          </a:prstGeom>
        </p:spPr>
      </p:pic>
      <p:sp>
        <p:nvSpPr>
          <p:cNvPr id="9" name="TextBox 8">
            <a:extLst>
              <a:ext uri="{FF2B5EF4-FFF2-40B4-BE49-F238E27FC236}">
                <a16:creationId xmlns:a16="http://schemas.microsoft.com/office/drawing/2014/main" id="{66AF432B-0B4A-7232-E1E9-90C97C9D879D}"/>
              </a:ext>
            </a:extLst>
          </p:cNvPr>
          <p:cNvSpPr txBox="1"/>
          <p:nvPr/>
        </p:nvSpPr>
        <p:spPr>
          <a:xfrm>
            <a:off x="281796" y="109268"/>
            <a:ext cx="31026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alibri"/>
                <a:cs typeface="Calibri"/>
              </a:rPr>
              <a:t>Supporters of the Slave Trade</a:t>
            </a:r>
            <a:endParaRPr lang="en-US" dirty="0"/>
          </a:p>
        </p:txBody>
      </p:sp>
      <p:sp>
        <p:nvSpPr>
          <p:cNvPr id="13" name="Content Placeholder 12">
            <a:extLst>
              <a:ext uri="{FF2B5EF4-FFF2-40B4-BE49-F238E27FC236}">
                <a16:creationId xmlns:a16="http://schemas.microsoft.com/office/drawing/2014/main" id="{CD7E37DD-A4BD-A24F-3841-BE4B62E5432A}"/>
              </a:ext>
            </a:extLst>
          </p:cNvPr>
          <p:cNvSpPr>
            <a:spLocks noGrp="1"/>
          </p:cNvSpPr>
          <p:nvPr>
            <p:ph sz="half" idx="1"/>
          </p:nvPr>
        </p:nvSpPr>
        <p:spPr>
          <a:xfrm>
            <a:off x="3724139" y="293586"/>
            <a:ext cx="7974833" cy="4401772"/>
          </a:xfrm>
        </p:spPr>
        <p:txBody>
          <a:bodyPr>
            <a:normAutofit/>
          </a:bodyPr>
          <a:lstStyle/>
          <a:p>
            <a:pPr marL="0" indent="0" algn="ctr">
              <a:buNone/>
            </a:pPr>
            <a:r>
              <a:rPr lang="en-US" sz="3200" dirty="0">
                <a:ea typeface="+mn-lt"/>
                <a:cs typeface="+mn-lt"/>
              </a:rPr>
              <a:t>Several groups who found the practice of slavery immoral petitioned [asked] the British government to stop trading slaves in the 1700s, but It was the </a:t>
            </a:r>
            <a:r>
              <a:rPr lang="en-US" sz="3200" b="1" dirty="0">
                <a:ea typeface="+mn-lt"/>
                <a:cs typeface="+mn-lt"/>
              </a:rPr>
              <a:t>Society for the Abolition of the Slave Trade</a:t>
            </a:r>
            <a:r>
              <a:rPr lang="en-US" sz="3200" dirty="0">
                <a:ea typeface="+mn-lt"/>
                <a:cs typeface="+mn-lt"/>
              </a:rPr>
              <a:t>, organized in May 1787. Eventually, in 1807 they were successful in getting Parliament to pass a law outlawing slavery and the slave trade in England and all of the British colonies.</a:t>
            </a:r>
            <a:br>
              <a:rPr lang="en-US" dirty="0"/>
            </a:br>
            <a:endParaRPr lang="en-US"/>
          </a:p>
        </p:txBody>
      </p:sp>
    </p:spTree>
    <p:extLst>
      <p:ext uri="{BB962C8B-B14F-4D97-AF65-F5344CB8AC3E}">
        <p14:creationId xmlns:p14="http://schemas.microsoft.com/office/powerpoint/2010/main" val="1719404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875682-0790-427D-9A23-4B7265F0F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6EDE4AAE-4785-4EA7-95DB-45200F5B80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EB8AA617-0537-4ED7-91B6-66511A64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E8BF1F-CE61-45C5-92AC-552D23176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A95A0D-9D07-DAED-4A7E-1EAD991B78BF}"/>
              </a:ext>
            </a:extLst>
          </p:cNvPr>
          <p:cNvSpPr>
            <a:spLocks noGrp="1"/>
          </p:cNvSpPr>
          <p:nvPr>
            <p:ph type="title"/>
          </p:nvPr>
        </p:nvSpPr>
        <p:spPr>
          <a:xfrm>
            <a:off x="466000" y="4935718"/>
            <a:ext cx="10800333" cy="1065690"/>
          </a:xfrm>
        </p:spPr>
        <p:txBody>
          <a:bodyPr vert="horz" lIns="91440" tIns="45720" rIns="91440" bIns="45720" rtlCol="0" anchor="b">
            <a:normAutofit fontScale="90000"/>
          </a:bodyPr>
          <a:lstStyle/>
          <a:p>
            <a:r>
              <a:rPr lang="en-US" sz="5900" b="1" spc="-100" dirty="0">
                <a:ea typeface="+mj-lt"/>
                <a:cs typeface="+mj-lt"/>
              </a:rPr>
              <a:t>The Roots of Feminism and Women’s Rights Movements</a:t>
            </a:r>
            <a:endParaRPr lang="en-US" dirty="0"/>
          </a:p>
        </p:txBody>
      </p:sp>
      <p:pic>
        <p:nvPicPr>
          <p:cNvPr id="5" name="Picture 5" descr="A picture containing text, book, posing, old&#10;&#10;Description automatically generated">
            <a:extLst>
              <a:ext uri="{FF2B5EF4-FFF2-40B4-BE49-F238E27FC236}">
                <a16:creationId xmlns:a16="http://schemas.microsoft.com/office/drawing/2014/main" id="{A295B329-3C36-2E1A-94A3-FDFC86C1C10F}"/>
              </a:ext>
            </a:extLst>
          </p:cNvPr>
          <p:cNvPicPr>
            <a:picLocks noGrp="1" noChangeAspect="1"/>
          </p:cNvPicPr>
          <p:nvPr>
            <p:ph sz="half" idx="1"/>
          </p:nvPr>
        </p:nvPicPr>
        <p:blipFill rotWithShape="1">
          <a:blip r:embed="rId2"/>
          <a:srcRect t="22779" r="3" b="23256"/>
          <a:stretch/>
        </p:blipFill>
        <p:spPr>
          <a:xfrm>
            <a:off x="159366" y="570812"/>
            <a:ext cx="3427118" cy="3556755"/>
          </a:xfrm>
          <a:prstGeom prst="rect">
            <a:avLst/>
          </a:prstGeom>
        </p:spPr>
      </p:pic>
      <p:sp>
        <p:nvSpPr>
          <p:cNvPr id="8" name="TextBox 7">
            <a:extLst>
              <a:ext uri="{FF2B5EF4-FFF2-40B4-BE49-F238E27FC236}">
                <a16:creationId xmlns:a16="http://schemas.microsoft.com/office/drawing/2014/main" id="{5B9FDA93-AA2A-BF16-9B25-711038D1FB6F}"/>
              </a:ext>
            </a:extLst>
          </p:cNvPr>
          <p:cNvSpPr txBox="1"/>
          <p:nvPr/>
        </p:nvSpPr>
        <p:spPr>
          <a:xfrm>
            <a:off x="310551" y="1092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latin typeface="Calibri"/>
                <a:cs typeface="Calibri"/>
              </a:rPr>
              <a:t>Women</a:t>
            </a:r>
            <a:endParaRPr lang="en-US" dirty="0"/>
          </a:p>
        </p:txBody>
      </p:sp>
      <p:sp>
        <p:nvSpPr>
          <p:cNvPr id="4" name="Content Placeholder 3">
            <a:extLst>
              <a:ext uri="{FF2B5EF4-FFF2-40B4-BE49-F238E27FC236}">
                <a16:creationId xmlns:a16="http://schemas.microsoft.com/office/drawing/2014/main" id="{FE87CABC-0878-4C7A-3B10-B8DBBE9C7BE8}"/>
              </a:ext>
            </a:extLst>
          </p:cNvPr>
          <p:cNvSpPr>
            <a:spLocks noGrp="1"/>
          </p:cNvSpPr>
          <p:nvPr>
            <p:ph sz="half" idx="2"/>
          </p:nvPr>
        </p:nvSpPr>
        <p:spPr>
          <a:xfrm>
            <a:off x="3404272" y="121058"/>
            <a:ext cx="8636190" cy="4114224"/>
          </a:xfrm>
        </p:spPr>
        <p:txBody>
          <a:bodyPr>
            <a:noAutofit/>
          </a:bodyPr>
          <a:lstStyle/>
          <a:p>
            <a:pPr marL="0" indent="0" algn="ctr">
              <a:buNone/>
            </a:pPr>
            <a:r>
              <a:rPr lang="en-US" sz="3600" dirty="0">
                <a:ea typeface="+mn-lt"/>
                <a:cs typeface="+mn-lt"/>
              </a:rPr>
              <a:t>Using Enlightenment ideas, some women, including Mary Wollstonecraft, argued for more equal rights for men and women. Mary Wollstonecraft (April 27, 1759 – September 10, 1797) was a British intellectual, writer, philosopher, and early feminist.</a:t>
            </a:r>
            <a:endParaRPr lang="en-US" sz="3600" dirty="0"/>
          </a:p>
        </p:txBody>
      </p:sp>
    </p:spTree>
    <p:extLst>
      <p:ext uri="{BB962C8B-B14F-4D97-AF65-F5344CB8AC3E}">
        <p14:creationId xmlns:p14="http://schemas.microsoft.com/office/powerpoint/2010/main" val="33929734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EC58-FBEC-3535-476C-02A5A9EE34B5}"/>
              </a:ext>
            </a:extLst>
          </p:cNvPr>
          <p:cNvSpPr>
            <a:spLocks noGrp="1"/>
          </p:cNvSpPr>
          <p:nvPr>
            <p:ph type="title"/>
          </p:nvPr>
        </p:nvSpPr>
        <p:spPr/>
        <p:txBody>
          <a:bodyPr>
            <a:normAutofit fontScale="90000"/>
          </a:bodyPr>
          <a:lstStyle/>
          <a:p>
            <a:pPr algn="ctr"/>
            <a:r>
              <a:rPr lang="en-US" b="1" dirty="0">
                <a:ea typeface="+mj-lt"/>
                <a:cs typeface="+mj-lt"/>
              </a:rPr>
              <a:t>SQ 5. To what extent did Mary Wollstonecraft challenge ideas about the rights of women in 18th century Europe?</a:t>
            </a:r>
            <a:endParaRPr lang="en-US" dirty="0">
              <a:cs typeface="Posterama"/>
            </a:endParaRPr>
          </a:p>
        </p:txBody>
      </p:sp>
      <p:pic>
        <p:nvPicPr>
          <p:cNvPr id="4" name="Picture 4">
            <a:extLst>
              <a:ext uri="{FF2B5EF4-FFF2-40B4-BE49-F238E27FC236}">
                <a16:creationId xmlns:a16="http://schemas.microsoft.com/office/drawing/2014/main" id="{EA45C735-A898-1EA5-4531-C19397EC97EC}"/>
              </a:ext>
            </a:extLst>
          </p:cNvPr>
          <p:cNvPicPr>
            <a:picLocks noGrp="1" noChangeAspect="1"/>
          </p:cNvPicPr>
          <p:nvPr>
            <p:ph idx="1"/>
          </p:nvPr>
        </p:nvPicPr>
        <p:blipFill>
          <a:blip r:embed="rId2"/>
          <a:stretch>
            <a:fillRect/>
          </a:stretch>
        </p:blipFill>
        <p:spPr>
          <a:xfrm>
            <a:off x="67394" y="2695542"/>
            <a:ext cx="11913438" cy="2455293"/>
          </a:xfrm>
        </p:spPr>
      </p:pic>
    </p:spTree>
    <p:extLst>
      <p:ext uri="{BB962C8B-B14F-4D97-AF65-F5344CB8AC3E}">
        <p14:creationId xmlns:p14="http://schemas.microsoft.com/office/powerpoint/2010/main" val="12554321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Background Fill">
            <a:extLst>
              <a:ext uri="{FF2B5EF4-FFF2-40B4-BE49-F238E27FC236}">
                <a16:creationId xmlns:a16="http://schemas.microsoft.com/office/drawing/2014/main" id="{6DA65B90-7B06-4499-91BA-CDDD36132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123C2EB1-F062-562E-5259-5B7EA104BAD9}"/>
              </a:ext>
            </a:extLst>
          </p:cNvPr>
          <p:cNvPicPr>
            <a:picLocks noChangeAspect="1"/>
          </p:cNvPicPr>
          <p:nvPr/>
        </p:nvPicPr>
        <p:blipFill rotWithShape="1">
          <a:blip r:embed="rId2">
            <a:alphaModFix/>
          </a:blip>
          <a:srcRect r="1" b="16244"/>
          <a:stretch/>
        </p:blipFill>
        <p:spPr>
          <a:xfrm>
            <a:off x="-74645" y="10"/>
            <a:ext cx="12266645" cy="6857990"/>
          </a:xfrm>
          <a:prstGeom prst="rect">
            <a:avLst/>
          </a:prstGeom>
        </p:spPr>
      </p:pic>
      <p:sp>
        <p:nvSpPr>
          <p:cNvPr id="35" name="Rectangle 34">
            <a:extLst>
              <a:ext uri="{FF2B5EF4-FFF2-40B4-BE49-F238E27FC236}">
                <a16:creationId xmlns:a16="http://schemas.microsoft.com/office/drawing/2014/main" id="{F4EC6B62-8D18-47C6-815A-17919789F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50443" y="-1383557"/>
            <a:ext cx="6858000" cy="9625112"/>
          </a:xfrm>
          <a:prstGeom prst="rect">
            <a:avLst/>
          </a:prstGeom>
          <a:gradFill>
            <a:gsLst>
              <a:gs pos="100000">
                <a:srgbClr val="000000">
                  <a:alpha val="0"/>
                </a:srgbClr>
              </a:gs>
              <a:gs pos="0">
                <a:schemeClr val="tx1"/>
              </a:gs>
              <a:gs pos="55000">
                <a:srgbClr val="000000">
                  <a:alpha val="46000"/>
                </a:srgbClr>
              </a:gs>
              <a:gs pos="0">
                <a:srgbClr val="000000">
                  <a:alpha val="62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998A29-55EA-E7B4-7EDC-02E2ABE53E6A}"/>
              </a:ext>
            </a:extLst>
          </p:cNvPr>
          <p:cNvSpPr>
            <a:spLocks noGrp="1"/>
          </p:cNvSpPr>
          <p:nvPr>
            <p:ph type="title"/>
          </p:nvPr>
        </p:nvSpPr>
        <p:spPr>
          <a:xfrm>
            <a:off x="4794742" y="663960"/>
            <a:ext cx="6787658" cy="3594112"/>
          </a:xfrm>
        </p:spPr>
        <p:txBody>
          <a:bodyPr vert="horz" lIns="91440" tIns="45720" rIns="91440" bIns="45720" rtlCol="0" anchor="t">
            <a:normAutofit/>
          </a:bodyPr>
          <a:lstStyle/>
          <a:p>
            <a:pPr algn="r"/>
            <a:r>
              <a:rPr lang="en-US" sz="4600">
                <a:solidFill>
                  <a:srgbClr val="FFFFFF"/>
                </a:solidFill>
              </a:rPr>
              <a:t>COMPLETE MARY WOLLONSTONECRAFT CLOSE READ</a:t>
            </a:r>
          </a:p>
        </p:txBody>
      </p:sp>
      <p:sp useBgFill="1">
        <p:nvSpPr>
          <p:cNvPr id="37" name="Freeform: Shape 36">
            <a:extLst>
              <a:ext uri="{FF2B5EF4-FFF2-40B4-BE49-F238E27FC236}">
                <a16:creationId xmlns:a16="http://schemas.microsoft.com/office/drawing/2014/main" id="{0EE1950E-A750-4EB6-943D-2FE814B8F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2630" cy="2848482"/>
          </a:xfrm>
          <a:custGeom>
            <a:avLst/>
            <a:gdLst>
              <a:gd name="connsiteX0" fmla="*/ 1193013 w 2432630"/>
              <a:gd name="connsiteY0" fmla="*/ 1609830 h 2848482"/>
              <a:gd name="connsiteX1" fmla="*/ 1452520 w 2432630"/>
              <a:gd name="connsiteY1" fmla="*/ 1771993 h 2848482"/>
              <a:gd name="connsiteX2" fmla="*/ 1333256 w 2432630"/>
              <a:gd name="connsiteY2" fmla="*/ 2217094 h 2848482"/>
              <a:gd name="connsiteX3" fmla="*/ 888154 w 2432630"/>
              <a:gd name="connsiteY3" fmla="*/ 2097829 h 2848482"/>
              <a:gd name="connsiteX4" fmla="*/ 1007419 w 2432630"/>
              <a:gd name="connsiteY4" fmla="*/ 1652728 h 2848482"/>
              <a:gd name="connsiteX5" fmla="*/ 1193013 w 2432630"/>
              <a:gd name="connsiteY5" fmla="*/ 1609830 h 2848482"/>
              <a:gd name="connsiteX6" fmla="*/ 1721013 w 2432630"/>
              <a:gd name="connsiteY6" fmla="*/ 1345937 h 2848482"/>
              <a:gd name="connsiteX7" fmla="*/ 1880524 w 2432630"/>
              <a:gd name="connsiteY7" fmla="*/ 1425334 h 2848482"/>
              <a:gd name="connsiteX8" fmla="*/ 1821528 w 2432630"/>
              <a:gd name="connsiteY8" fmla="*/ 1645511 h 2848482"/>
              <a:gd name="connsiteX9" fmla="*/ 1601350 w 2432630"/>
              <a:gd name="connsiteY9" fmla="*/ 1586514 h 2848482"/>
              <a:gd name="connsiteX10" fmla="*/ 1660347 w 2432630"/>
              <a:gd name="connsiteY10" fmla="*/ 1366337 h 2848482"/>
              <a:gd name="connsiteX11" fmla="*/ 1721013 w 2432630"/>
              <a:gd name="connsiteY11" fmla="*/ 1345937 h 2848482"/>
              <a:gd name="connsiteX12" fmla="*/ 0 w 2432630"/>
              <a:gd name="connsiteY12" fmla="*/ 0 h 2848482"/>
              <a:gd name="connsiteX13" fmla="*/ 2420476 w 2432630"/>
              <a:gd name="connsiteY13" fmla="*/ 0 h 2848482"/>
              <a:gd name="connsiteX14" fmla="*/ 2431096 w 2432630"/>
              <a:gd name="connsiteY14" fmla="*/ 94052 h 2848482"/>
              <a:gd name="connsiteX15" fmla="*/ 2426545 w 2432630"/>
              <a:gd name="connsiteY15" fmla="*/ 261706 h 2848482"/>
              <a:gd name="connsiteX16" fmla="*/ 1347411 w 2432630"/>
              <a:gd name="connsiteY16" fmla="*/ 1289202 h 2848482"/>
              <a:gd name="connsiteX17" fmla="*/ 678423 w 2432630"/>
              <a:gd name="connsiteY17" fmla="*/ 1606118 h 2848482"/>
              <a:gd name="connsiteX18" fmla="*/ 284014 w 2432630"/>
              <a:gd name="connsiteY18" fmla="*/ 2398976 h 2848482"/>
              <a:gd name="connsiteX19" fmla="*/ 97407 w 2432630"/>
              <a:gd name="connsiteY19" fmla="*/ 2742323 h 2848482"/>
              <a:gd name="connsiteX20" fmla="*/ 0 w 2432630"/>
              <a:gd name="connsiteY20" fmla="*/ 2848482 h 2848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2630" h="2848482">
                <a:moveTo>
                  <a:pt x="1193013" y="1609830"/>
                </a:moveTo>
                <a:cubicBezTo>
                  <a:pt x="1297352" y="1617205"/>
                  <a:pt x="1396284" y="1674588"/>
                  <a:pt x="1452520" y="1771993"/>
                </a:cubicBezTo>
                <a:cubicBezTo>
                  <a:pt x="1542498" y="1927838"/>
                  <a:pt x="1489101" y="2127117"/>
                  <a:pt x="1333256" y="2217094"/>
                </a:cubicBezTo>
                <a:cubicBezTo>
                  <a:pt x="1177410" y="2307071"/>
                  <a:pt x="978131" y="2253675"/>
                  <a:pt x="888154" y="2097829"/>
                </a:cubicBezTo>
                <a:cubicBezTo>
                  <a:pt x="798176" y="1941984"/>
                  <a:pt x="851572" y="1742705"/>
                  <a:pt x="1007419" y="1652728"/>
                </a:cubicBezTo>
                <a:cubicBezTo>
                  <a:pt x="1065861" y="1618986"/>
                  <a:pt x="1130410" y="1605406"/>
                  <a:pt x="1193013" y="1609830"/>
                </a:cubicBezTo>
                <a:close/>
                <a:moveTo>
                  <a:pt x="1721013" y="1345937"/>
                </a:moveTo>
                <a:cubicBezTo>
                  <a:pt x="1783347" y="1338202"/>
                  <a:pt x="1847142" y="1367515"/>
                  <a:pt x="1880524" y="1425334"/>
                </a:cubicBezTo>
                <a:cubicBezTo>
                  <a:pt x="1925033" y="1502425"/>
                  <a:pt x="1898619" y="1601002"/>
                  <a:pt x="1821528" y="1645511"/>
                </a:cubicBezTo>
                <a:cubicBezTo>
                  <a:pt x="1744436" y="1690020"/>
                  <a:pt x="1645859" y="1663606"/>
                  <a:pt x="1601350" y="1586514"/>
                </a:cubicBezTo>
                <a:cubicBezTo>
                  <a:pt x="1556841" y="1509423"/>
                  <a:pt x="1583254" y="1410846"/>
                  <a:pt x="1660347" y="1366337"/>
                </a:cubicBezTo>
                <a:cubicBezTo>
                  <a:pt x="1679620" y="1355210"/>
                  <a:pt x="1700235" y="1348515"/>
                  <a:pt x="1721013" y="1345937"/>
                </a:cubicBezTo>
                <a:close/>
                <a:moveTo>
                  <a:pt x="0" y="0"/>
                </a:moveTo>
                <a:lnTo>
                  <a:pt x="2420476" y="0"/>
                </a:lnTo>
                <a:lnTo>
                  <a:pt x="2431096" y="94052"/>
                </a:lnTo>
                <a:cubicBezTo>
                  <a:pt x="2434004" y="150699"/>
                  <a:pt x="2432933" y="206775"/>
                  <a:pt x="2426545" y="261706"/>
                </a:cubicBezTo>
                <a:cubicBezTo>
                  <a:pt x="2360669" y="828256"/>
                  <a:pt x="1972176" y="1172577"/>
                  <a:pt x="1347411" y="1289202"/>
                </a:cubicBezTo>
                <a:cubicBezTo>
                  <a:pt x="1096744" y="1336043"/>
                  <a:pt x="825156" y="1376752"/>
                  <a:pt x="678423" y="1606118"/>
                </a:cubicBezTo>
                <a:cubicBezTo>
                  <a:pt x="520257" y="1853673"/>
                  <a:pt x="394149" y="2125038"/>
                  <a:pt x="284014" y="2398976"/>
                </a:cubicBezTo>
                <a:cubicBezTo>
                  <a:pt x="233465" y="2524954"/>
                  <a:pt x="173906" y="2641107"/>
                  <a:pt x="97407" y="2742323"/>
                </a:cubicBezTo>
                <a:lnTo>
                  <a:pt x="0" y="284848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5703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42E603F-28B7-4831-BF23-65FBAB13D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4D39700F-2B10-4402-A7DD-06EE22458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32968"/>
            <a:ext cx="9560477" cy="6625032"/>
          </a:xfrm>
          <a:custGeom>
            <a:avLst/>
            <a:gdLst>
              <a:gd name="connsiteX0" fmla="*/ 8831314 w 9263816"/>
              <a:gd name="connsiteY0" fmla="*/ 5943878 h 6858000"/>
              <a:gd name="connsiteX1" fmla="*/ 9179783 w 9263816"/>
              <a:gd name="connsiteY1" fmla="*/ 6086141 h 6858000"/>
              <a:gd name="connsiteX2" fmla="*/ 9260887 w 9263816"/>
              <a:gd name="connsiteY2" fmla="*/ 6279156 h 6858000"/>
              <a:gd name="connsiteX3" fmla="*/ 8925621 w 9263816"/>
              <a:gd name="connsiteY3" fmla="*/ 6708712 h 6858000"/>
              <a:gd name="connsiteX4" fmla="*/ 8496050 w 9263816"/>
              <a:gd name="connsiteY4" fmla="*/ 6373449 h 6858000"/>
              <a:gd name="connsiteX5" fmla="*/ 8831314 w 9263816"/>
              <a:gd name="connsiteY5" fmla="*/ 5943878 h 6858000"/>
              <a:gd name="connsiteX6" fmla="*/ 7397485 w 9263816"/>
              <a:gd name="connsiteY6" fmla="*/ 5931706 h 6858000"/>
              <a:gd name="connsiteX7" fmla="*/ 7917779 w 9263816"/>
              <a:gd name="connsiteY7" fmla="*/ 6191864 h 6858000"/>
              <a:gd name="connsiteX8" fmla="*/ 8013467 w 9263816"/>
              <a:gd name="connsiteY8" fmla="*/ 6375784 h 6858000"/>
              <a:gd name="connsiteX9" fmla="*/ 8021879 w 9263816"/>
              <a:gd name="connsiteY9" fmla="*/ 6753751 h 6858000"/>
              <a:gd name="connsiteX10" fmla="*/ 7981316 w 9263816"/>
              <a:gd name="connsiteY10" fmla="*/ 6858000 h 6858000"/>
              <a:gd name="connsiteX11" fmla="*/ 6819486 w 9263816"/>
              <a:gd name="connsiteY11" fmla="*/ 6858000 h 6858000"/>
              <a:gd name="connsiteX12" fmla="*/ 6785199 w 9263816"/>
              <a:gd name="connsiteY12" fmla="*/ 6781101 h 6858000"/>
              <a:gd name="connsiteX13" fmla="*/ 7196747 w 9263816"/>
              <a:gd name="connsiteY13" fmla="*/ 5964309 h 6858000"/>
              <a:gd name="connsiteX14" fmla="*/ 7397485 w 9263816"/>
              <a:gd name="connsiteY14" fmla="*/ 5931706 h 6858000"/>
              <a:gd name="connsiteX15" fmla="*/ 1505570 w 9263816"/>
              <a:gd name="connsiteY15" fmla="*/ 227178 h 6858000"/>
              <a:gd name="connsiteX16" fmla="*/ 2026489 w 9263816"/>
              <a:gd name="connsiteY16" fmla="*/ 392370 h 6858000"/>
              <a:gd name="connsiteX17" fmla="*/ 2444553 w 9263816"/>
              <a:gd name="connsiteY17" fmla="*/ 1654853 h 6858000"/>
              <a:gd name="connsiteX18" fmla="*/ 3183153 w 9263816"/>
              <a:gd name="connsiteY18" fmla="*/ 2116208 h 6858000"/>
              <a:gd name="connsiteX19" fmla="*/ 4288384 w 9263816"/>
              <a:gd name="connsiteY19" fmla="*/ 1291908 h 6858000"/>
              <a:gd name="connsiteX20" fmla="*/ 5472602 w 9263816"/>
              <a:gd name="connsiteY20" fmla="*/ 1697818 h 6858000"/>
              <a:gd name="connsiteX21" fmla="*/ 5844697 w 9263816"/>
              <a:gd name="connsiteY21" fmla="*/ 3444791 h 6858000"/>
              <a:gd name="connsiteX22" fmla="*/ 6715674 w 9263816"/>
              <a:gd name="connsiteY22" fmla="*/ 4065208 h 6858000"/>
              <a:gd name="connsiteX23" fmla="*/ 8130429 w 9263816"/>
              <a:gd name="connsiteY23" fmla="*/ 4101787 h 6858000"/>
              <a:gd name="connsiteX24" fmla="*/ 8624630 w 9263816"/>
              <a:gd name="connsiteY24" fmla="*/ 4686202 h 6858000"/>
              <a:gd name="connsiteX25" fmla="*/ 8623843 w 9263816"/>
              <a:gd name="connsiteY25" fmla="*/ 4685749 h 6858000"/>
              <a:gd name="connsiteX26" fmla="*/ 8646859 w 9263816"/>
              <a:gd name="connsiteY26" fmla="*/ 4835156 h 6858000"/>
              <a:gd name="connsiteX27" fmla="*/ 8079403 w 9263816"/>
              <a:gd name="connsiteY27" fmla="*/ 5661624 h 6858000"/>
              <a:gd name="connsiteX28" fmla="*/ 6833105 w 9263816"/>
              <a:gd name="connsiteY28" fmla="*/ 5397208 h 6858000"/>
              <a:gd name="connsiteX29" fmla="*/ 5900832 w 9263816"/>
              <a:gd name="connsiteY29" fmla="*/ 5944462 h 6858000"/>
              <a:gd name="connsiteX30" fmla="*/ 6067212 w 9263816"/>
              <a:gd name="connsiteY30" fmla="*/ 6811916 h 6858000"/>
              <a:gd name="connsiteX31" fmla="*/ 6089565 w 9263816"/>
              <a:gd name="connsiteY31" fmla="*/ 6858000 h 6858000"/>
              <a:gd name="connsiteX32" fmla="*/ 0 w 9263816"/>
              <a:gd name="connsiteY32" fmla="*/ 6858000 h 6858000"/>
              <a:gd name="connsiteX33" fmla="*/ 0 w 9263816"/>
              <a:gd name="connsiteY33" fmla="*/ 2181377 h 6858000"/>
              <a:gd name="connsiteX34" fmla="*/ 73069 w 9263816"/>
              <a:gd name="connsiteY34" fmla="*/ 2215839 h 6858000"/>
              <a:gd name="connsiteX35" fmla="*/ 335445 w 9263816"/>
              <a:gd name="connsiteY35" fmla="*/ 2237140 h 6858000"/>
              <a:gd name="connsiteX36" fmla="*/ 752878 w 9263816"/>
              <a:gd name="connsiteY36" fmla="*/ 1445285 h 6858000"/>
              <a:gd name="connsiteX37" fmla="*/ 1202551 w 9263816"/>
              <a:gd name="connsiteY37" fmla="*/ 314229 h 6858000"/>
              <a:gd name="connsiteX38" fmla="*/ 1505570 w 9263816"/>
              <a:gd name="connsiteY38" fmla="*/ 227178 h 6858000"/>
              <a:gd name="connsiteX39" fmla="*/ 3142509 w 9263816"/>
              <a:gd name="connsiteY39" fmla="*/ 68854 h 6858000"/>
              <a:gd name="connsiteX40" fmla="*/ 3490978 w 9263816"/>
              <a:gd name="connsiteY40" fmla="*/ 211117 h 6858000"/>
              <a:gd name="connsiteX41" fmla="*/ 3572083 w 9263816"/>
              <a:gd name="connsiteY41" fmla="*/ 404131 h 6858000"/>
              <a:gd name="connsiteX42" fmla="*/ 3236814 w 9263816"/>
              <a:gd name="connsiteY42" fmla="*/ 833688 h 6858000"/>
              <a:gd name="connsiteX43" fmla="*/ 2807245 w 9263816"/>
              <a:gd name="connsiteY43" fmla="*/ 498425 h 6858000"/>
              <a:gd name="connsiteX44" fmla="*/ 3142509 w 9263816"/>
              <a:gd name="connsiteY44" fmla="*/ 68854 h 6858000"/>
              <a:gd name="connsiteX45" fmla="*/ 0 w 9263816"/>
              <a:gd name="connsiteY45" fmla="*/ 0 h 6858000"/>
              <a:gd name="connsiteX46" fmla="*/ 39858 w 9263816"/>
              <a:gd name="connsiteY46" fmla="*/ 0 h 6858000"/>
              <a:gd name="connsiteX47" fmla="*/ 65022 w 9263816"/>
              <a:gd name="connsiteY47" fmla="*/ 5834 h 6858000"/>
              <a:gd name="connsiteX48" fmla="*/ 389258 w 9263816"/>
              <a:gd name="connsiteY48" fmla="*/ 235630 h 6858000"/>
              <a:gd name="connsiteX49" fmla="*/ 485484 w 9263816"/>
              <a:gd name="connsiteY49" fmla="*/ 420070 h 6858000"/>
              <a:gd name="connsiteX50" fmla="*/ 74229 w 9263816"/>
              <a:gd name="connsiteY50" fmla="*/ 1237955 h 6858000"/>
              <a:gd name="connsiteX51" fmla="*/ 0 w 9263816"/>
              <a:gd name="connsiteY51" fmla="*/ 12544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63816" h="6858000">
                <a:moveTo>
                  <a:pt x="8831314" y="5943878"/>
                </a:moveTo>
                <a:cubicBezTo>
                  <a:pt x="8964281" y="5927490"/>
                  <a:pt x="9096260" y="5981362"/>
                  <a:pt x="9179783" y="6086141"/>
                </a:cubicBezTo>
                <a:cubicBezTo>
                  <a:pt x="9224074" y="6141769"/>
                  <a:pt x="9252211" y="6208560"/>
                  <a:pt x="9260887" y="6279156"/>
                </a:cubicBezTo>
                <a:cubicBezTo>
                  <a:pt x="9286897" y="6490362"/>
                  <a:pt x="9136845" y="6682672"/>
                  <a:pt x="8925621" y="6708712"/>
                </a:cubicBezTo>
                <a:cubicBezTo>
                  <a:pt x="8714398" y="6734766"/>
                  <a:pt x="8522062" y="6584655"/>
                  <a:pt x="8496050" y="6373449"/>
                </a:cubicBezTo>
                <a:cubicBezTo>
                  <a:pt x="8470038" y="6162229"/>
                  <a:pt x="8620090" y="5969920"/>
                  <a:pt x="8831314" y="5943878"/>
                </a:cubicBezTo>
                <a:close/>
                <a:moveTo>
                  <a:pt x="7397485" y="5931706"/>
                </a:moveTo>
                <a:cubicBezTo>
                  <a:pt x="7598431" y="5931157"/>
                  <a:pt x="7792965" y="6024548"/>
                  <a:pt x="7917779" y="6191864"/>
                </a:cubicBezTo>
                <a:cubicBezTo>
                  <a:pt x="7959204" y="6247714"/>
                  <a:pt x="7991530" y="6309792"/>
                  <a:pt x="8013467" y="6375784"/>
                </a:cubicBezTo>
                <a:cubicBezTo>
                  <a:pt x="8055425" y="6502973"/>
                  <a:pt x="8055748" y="6633888"/>
                  <a:pt x="8021879" y="6753751"/>
                </a:cubicBezTo>
                <a:lnTo>
                  <a:pt x="7981316" y="6858000"/>
                </a:lnTo>
                <a:lnTo>
                  <a:pt x="6819486" y="6858000"/>
                </a:lnTo>
                <a:lnTo>
                  <a:pt x="6785199" y="6781101"/>
                </a:lnTo>
                <a:cubicBezTo>
                  <a:pt x="6673307" y="6441922"/>
                  <a:pt x="6857485" y="6076251"/>
                  <a:pt x="7196747" y="5964309"/>
                </a:cubicBezTo>
                <a:cubicBezTo>
                  <a:pt x="7262809" y="5942509"/>
                  <a:pt x="7330503" y="5931889"/>
                  <a:pt x="7397485" y="5931706"/>
                </a:cubicBezTo>
                <a:close/>
                <a:moveTo>
                  <a:pt x="1505570" y="227178"/>
                </a:moveTo>
                <a:cubicBezTo>
                  <a:pt x="1691018" y="218628"/>
                  <a:pt x="1889853" y="275403"/>
                  <a:pt x="2026489" y="392370"/>
                </a:cubicBezTo>
                <a:cubicBezTo>
                  <a:pt x="2369898" y="685965"/>
                  <a:pt x="2078266" y="1147857"/>
                  <a:pt x="2444553" y="1654853"/>
                </a:cubicBezTo>
                <a:cubicBezTo>
                  <a:pt x="2492906" y="1721679"/>
                  <a:pt x="2800482" y="2144546"/>
                  <a:pt x="3183153" y="2116208"/>
                </a:cubicBezTo>
                <a:cubicBezTo>
                  <a:pt x="3673561" y="2080541"/>
                  <a:pt x="3723222" y="1441614"/>
                  <a:pt x="4288384" y="1291908"/>
                </a:cubicBezTo>
                <a:cubicBezTo>
                  <a:pt x="4689065" y="1185875"/>
                  <a:pt x="5207943" y="1366633"/>
                  <a:pt x="5472602" y="1697818"/>
                </a:cubicBezTo>
                <a:cubicBezTo>
                  <a:pt x="5891294" y="2221754"/>
                  <a:pt x="5408012" y="2790179"/>
                  <a:pt x="5844697" y="3444791"/>
                </a:cubicBezTo>
                <a:cubicBezTo>
                  <a:pt x="6149900" y="3902467"/>
                  <a:pt x="6672672" y="4053594"/>
                  <a:pt x="6715674" y="4065208"/>
                </a:cubicBezTo>
                <a:cubicBezTo>
                  <a:pt x="7326423" y="4232519"/>
                  <a:pt x="7677158" y="3817020"/>
                  <a:pt x="8130429" y="4101787"/>
                </a:cubicBezTo>
                <a:cubicBezTo>
                  <a:pt x="8226340" y="4161985"/>
                  <a:pt x="8536372" y="4356819"/>
                  <a:pt x="8624630" y="4686202"/>
                </a:cubicBezTo>
                <a:lnTo>
                  <a:pt x="8623843" y="4685749"/>
                </a:lnTo>
                <a:cubicBezTo>
                  <a:pt x="8636924" y="4734567"/>
                  <a:pt x="8644635" y="4784678"/>
                  <a:pt x="8646859" y="4835156"/>
                </a:cubicBezTo>
                <a:cubicBezTo>
                  <a:pt x="8662596" y="5196604"/>
                  <a:pt x="8398383" y="5562326"/>
                  <a:pt x="8079403" y="5661624"/>
                </a:cubicBezTo>
                <a:cubicBezTo>
                  <a:pt x="7649807" y="5795217"/>
                  <a:pt x="7430996" y="5350293"/>
                  <a:pt x="6833105" y="5397208"/>
                </a:cubicBezTo>
                <a:cubicBezTo>
                  <a:pt x="6519033" y="5421527"/>
                  <a:pt x="6056658" y="5595550"/>
                  <a:pt x="5900832" y="5944462"/>
                </a:cubicBezTo>
                <a:cubicBezTo>
                  <a:pt x="5770548" y="6236600"/>
                  <a:pt x="5916359" y="6515160"/>
                  <a:pt x="6067212" y="6811916"/>
                </a:cubicBezTo>
                <a:lnTo>
                  <a:pt x="6089565" y="6858000"/>
                </a:lnTo>
                <a:lnTo>
                  <a:pt x="0" y="6858000"/>
                </a:lnTo>
                <a:lnTo>
                  <a:pt x="0" y="2181377"/>
                </a:lnTo>
                <a:lnTo>
                  <a:pt x="73069" y="2215839"/>
                </a:lnTo>
                <a:cubicBezTo>
                  <a:pt x="165116" y="2251829"/>
                  <a:pt x="254486" y="2263171"/>
                  <a:pt x="335445" y="2237140"/>
                </a:cubicBezTo>
                <a:cubicBezTo>
                  <a:pt x="594718" y="2153707"/>
                  <a:pt x="688441" y="1733807"/>
                  <a:pt x="752878" y="1445285"/>
                </a:cubicBezTo>
                <a:cubicBezTo>
                  <a:pt x="925059" y="674068"/>
                  <a:pt x="975076" y="456292"/>
                  <a:pt x="1202551" y="314229"/>
                </a:cubicBezTo>
                <a:cubicBezTo>
                  <a:pt x="1287853" y="260956"/>
                  <a:pt x="1394302" y="232308"/>
                  <a:pt x="1505570" y="227178"/>
                </a:cubicBezTo>
                <a:close/>
                <a:moveTo>
                  <a:pt x="3142509" y="68854"/>
                </a:moveTo>
                <a:cubicBezTo>
                  <a:pt x="3275474" y="52467"/>
                  <a:pt x="3407455" y="106339"/>
                  <a:pt x="3490978" y="211117"/>
                </a:cubicBezTo>
                <a:cubicBezTo>
                  <a:pt x="3535271" y="266744"/>
                  <a:pt x="3563404" y="333535"/>
                  <a:pt x="3572083" y="404131"/>
                </a:cubicBezTo>
                <a:cubicBezTo>
                  <a:pt x="3598092" y="615337"/>
                  <a:pt x="3448040" y="807648"/>
                  <a:pt x="3236814" y="833688"/>
                </a:cubicBezTo>
                <a:cubicBezTo>
                  <a:pt x="3025594" y="859741"/>
                  <a:pt x="2833255" y="709631"/>
                  <a:pt x="2807245" y="498425"/>
                </a:cubicBezTo>
                <a:cubicBezTo>
                  <a:pt x="2781232" y="287207"/>
                  <a:pt x="2931283" y="94896"/>
                  <a:pt x="3142509" y="68854"/>
                </a:cubicBezTo>
                <a:close/>
                <a:moveTo>
                  <a:pt x="0" y="0"/>
                </a:moveTo>
                <a:lnTo>
                  <a:pt x="39858" y="0"/>
                </a:lnTo>
                <a:lnTo>
                  <a:pt x="65022" y="5834"/>
                </a:lnTo>
                <a:cubicBezTo>
                  <a:pt x="191545" y="45606"/>
                  <a:pt x="305874" y="124173"/>
                  <a:pt x="389258" y="235630"/>
                </a:cubicBezTo>
                <a:cubicBezTo>
                  <a:pt x="430983" y="291600"/>
                  <a:pt x="463360" y="353876"/>
                  <a:pt x="485484" y="420070"/>
                </a:cubicBezTo>
                <a:cubicBezTo>
                  <a:pt x="597711" y="759508"/>
                  <a:pt x="413661" y="1125662"/>
                  <a:pt x="74229" y="1237955"/>
                </a:cubicBezTo>
                <a:lnTo>
                  <a:pt x="0" y="1254477"/>
                </a:lnTo>
                <a:close/>
              </a:path>
            </a:pathLst>
          </a:cu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33" name="Rectangle 32">
            <a:extLst>
              <a:ext uri="{FF2B5EF4-FFF2-40B4-BE49-F238E27FC236}">
                <a16:creationId xmlns:a16="http://schemas.microsoft.com/office/drawing/2014/main" id="{06E15305-164C-44CD-9E0F-420C2DC1B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35" name="Rectangle 34">
            <a:extLst>
              <a:ext uri="{FF2B5EF4-FFF2-40B4-BE49-F238E27FC236}">
                <a16:creationId xmlns:a16="http://schemas.microsoft.com/office/drawing/2014/main" id="{1D983374-3839-4F06-972D-B4C3CF2380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rgbClr val="AEAEA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agnifying glass on clear background">
            <a:extLst>
              <a:ext uri="{FF2B5EF4-FFF2-40B4-BE49-F238E27FC236}">
                <a16:creationId xmlns:a16="http://schemas.microsoft.com/office/drawing/2014/main" id="{123C2EB1-F062-562E-5259-5B7EA104BAD9}"/>
              </a:ext>
            </a:extLst>
          </p:cNvPr>
          <p:cNvPicPr>
            <a:picLocks noChangeAspect="1"/>
          </p:cNvPicPr>
          <p:nvPr/>
        </p:nvPicPr>
        <p:blipFill rotWithShape="1">
          <a:blip r:embed="rId2"/>
          <a:srcRect l="11524" r="11523" b="-1"/>
          <a:stretch/>
        </p:blipFill>
        <p:spPr>
          <a:xfrm>
            <a:off x="4285860" y="10"/>
            <a:ext cx="7906139" cy="6857989"/>
          </a:xfrm>
          <a:prstGeom prst="rect">
            <a:avLst/>
          </a:prstGeom>
        </p:spPr>
      </p:pic>
      <p:sp useBgFill="1">
        <p:nvSpPr>
          <p:cNvPr id="37" name="Freeform: Shape 36">
            <a:extLst>
              <a:ext uri="{FF2B5EF4-FFF2-40B4-BE49-F238E27FC236}">
                <a16:creationId xmlns:a16="http://schemas.microsoft.com/office/drawing/2014/main" id="{F1D5403D-09EC-41DB-B916-A09C0E5AE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592970" cy="6858000"/>
          </a:xfrm>
          <a:custGeom>
            <a:avLst/>
            <a:gdLst>
              <a:gd name="connsiteX0" fmla="*/ 4912746 w 5592970"/>
              <a:gd name="connsiteY0" fmla="*/ 2355321 h 6897159"/>
              <a:gd name="connsiteX1" fmla="*/ 4714738 w 5592970"/>
              <a:gd name="connsiteY1" fmla="*/ 2553329 h 6897159"/>
              <a:gd name="connsiteX2" fmla="*/ 4912746 w 5592970"/>
              <a:gd name="connsiteY2" fmla="*/ 2751337 h 6897159"/>
              <a:gd name="connsiteX3" fmla="*/ 5110754 w 5592970"/>
              <a:gd name="connsiteY3" fmla="*/ 2553329 h 6897159"/>
              <a:gd name="connsiteX4" fmla="*/ 4912746 w 5592970"/>
              <a:gd name="connsiteY4" fmla="*/ 2355321 h 6897159"/>
              <a:gd name="connsiteX5" fmla="*/ 4769785 w 5592970"/>
              <a:gd name="connsiteY5" fmla="*/ 1301525 h 6897159"/>
              <a:gd name="connsiteX6" fmla="*/ 4358192 w 5592970"/>
              <a:gd name="connsiteY6" fmla="*/ 1713118 h 6897159"/>
              <a:gd name="connsiteX7" fmla="*/ 4769785 w 5592970"/>
              <a:gd name="connsiteY7" fmla="*/ 2124711 h 6897159"/>
              <a:gd name="connsiteX8" fmla="*/ 5181378 w 5592970"/>
              <a:gd name="connsiteY8" fmla="*/ 1713118 h 6897159"/>
              <a:gd name="connsiteX9" fmla="*/ 4769785 w 5592970"/>
              <a:gd name="connsiteY9" fmla="*/ 1301525 h 6897159"/>
              <a:gd name="connsiteX10" fmla="*/ 1485712 w 5592970"/>
              <a:gd name="connsiteY10" fmla="*/ 0 h 6897159"/>
              <a:gd name="connsiteX11" fmla="*/ 1911850 w 5592970"/>
              <a:gd name="connsiteY11" fmla="*/ 0 h 6897159"/>
              <a:gd name="connsiteX12" fmla="*/ 4693359 w 5592970"/>
              <a:gd name="connsiteY12" fmla="*/ 0 h 6897159"/>
              <a:gd name="connsiteX13" fmla="*/ 4687196 w 5592970"/>
              <a:gd name="connsiteY13" fmla="*/ 186052 h 6897159"/>
              <a:gd name="connsiteX14" fmla="*/ 4689492 w 5592970"/>
              <a:gd name="connsiteY14" fmla="*/ 422393 h 6897159"/>
              <a:gd name="connsiteX15" fmla="*/ 5029277 w 5592970"/>
              <a:gd name="connsiteY15" fmla="*/ 1074198 h 6897159"/>
              <a:gd name="connsiteX16" fmla="*/ 5368989 w 5592970"/>
              <a:gd name="connsiteY16" fmla="*/ 2604190 h 6897159"/>
              <a:gd name="connsiteX17" fmla="*/ 5030698 w 5592970"/>
              <a:gd name="connsiteY17" fmla="*/ 3182337 h 6897159"/>
              <a:gd name="connsiteX18" fmla="*/ 4910556 w 5592970"/>
              <a:gd name="connsiteY18" fmla="*/ 4667756 h 6897159"/>
              <a:gd name="connsiteX19" fmla="*/ 5374561 w 5592970"/>
              <a:gd name="connsiteY19" fmla="*/ 5703238 h 6897159"/>
              <a:gd name="connsiteX20" fmla="*/ 5591170 w 5592970"/>
              <a:gd name="connsiteY20" fmla="*/ 6745970 h 6897159"/>
              <a:gd name="connsiteX21" fmla="*/ 5592970 w 5592970"/>
              <a:gd name="connsiteY21" fmla="*/ 6897158 h 6897159"/>
              <a:gd name="connsiteX22" fmla="*/ 2734191 w 5592970"/>
              <a:gd name="connsiteY22" fmla="*/ 6897158 h 6897159"/>
              <a:gd name="connsiteX23" fmla="*/ 2734191 w 5592970"/>
              <a:gd name="connsiteY23" fmla="*/ 6897159 h 6897159"/>
              <a:gd name="connsiteX24" fmla="*/ 0 w 5592970"/>
              <a:gd name="connsiteY24" fmla="*/ 6897159 h 6897159"/>
              <a:gd name="connsiteX25" fmla="*/ 0 w 5592970"/>
              <a:gd name="connsiteY25" fmla="*/ 1 h 6897159"/>
              <a:gd name="connsiteX26" fmla="*/ 1485712 w 5592970"/>
              <a:gd name="connsiteY26" fmla="*/ 1 h 689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592970" h="6897159">
                <a:moveTo>
                  <a:pt x="4912746" y="2355321"/>
                </a:moveTo>
                <a:cubicBezTo>
                  <a:pt x="4803389" y="2355321"/>
                  <a:pt x="4714738" y="2443972"/>
                  <a:pt x="4714738" y="2553329"/>
                </a:cubicBezTo>
                <a:cubicBezTo>
                  <a:pt x="4714738" y="2662686"/>
                  <a:pt x="4803389" y="2751337"/>
                  <a:pt x="4912746" y="2751337"/>
                </a:cubicBezTo>
                <a:cubicBezTo>
                  <a:pt x="5022103" y="2751337"/>
                  <a:pt x="5110754" y="2662686"/>
                  <a:pt x="5110754" y="2553329"/>
                </a:cubicBezTo>
                <a:cubicBezTo>
                  <a:pt x="5110754" y="2443972"/>
                  <a:pt x="5022103" y="2355321"/>
                  <a:pt x="4912746" y="2355321"/>
                </a:cubicBezTo>
                <a:close/>
                <a:moveTo>
                  <a:pt x="4769785" y="1301525"/>
                </a:moveTo>
                <a:cubicBezTo>
                  <a:pt x="4542468" y="1301525"/>
                  <a:pt x="4358192" y="1485801"/>
                  <a:pt x="4358192" y="1713118"/>
                </a:cubicBezTo>
                <a:cubicBezTo>
                  <a:pt x="4358192" y="1940435"/>
                  <a:pt x="4542468" y="2124711"/>
                  <a:pt x="4769785" y="2124711"/>
                </a:cubicBezTo>
                <a:cubicBezTo>
                  <a:pt x="4997102" y="2124711"/>
                  <a:pt x="5181378" y="1940435"/>
                  <a:pt x="5181378" y="1713118"/>
                </a:cubicBezTo>
                <a:cubicBezTo>
                  <a:pt x="5181378" y="1485801"/>
                  <a:pt x="4997102" y="1301525"/>
                  <a:pt x="4769785" y="1301525"/>
                </a:cubicBezTo>
                <a:close/>
                <a:moveTo>
                  <a:pt x="1485712" y="0"/>
                </a:moveTo>
                <a:lnTo>
                  <a:pt x="1911850" y="0"/>
                </a:lnTo>
                <a:lnTo>
                  <a:pt x="4693359" y="0"/>
                </a:lnTo>
                <a:lnTo>
                  <a:pt x="4687196" y="186052"/>
                </a:lnTo>
                <a:cubicBezTo>
                  <a:pt x="4686166" y="265025"/>
                  <a:pt x="4686829" y="343862"/>
                  <a:pt x="4689492" y="422393"/>
                </a:cubicBezTo>
                <a:cubicBezTo>
                  <a:pt x="4699496" y="713539"/>
                  <a:pt x="4872938" y="896626"/>
                  <a:pt x="5029277" y="1074198"/>
                </a:cubicBezTo>
                <a:cubicBezTo>
                  <a:pt x="5418992" y="1516672"/>
                  <a:pt x="5551614" y="2043761"/>
                  <a:pt x="5368989" y="2604190"/>
                </a:cubicBezTo>
                <a:cubicBezTo>
                  <a:pt x="5298163" y="2821542"/>
                  <a:pt x="5160452" y="3010355"/>
                  <a:pt x="5030698" y="3182337"/>
                </a:cubicBezTo>
                <a:cubicBezTo>
                  <a:pt x="4682698" y="3643429"/>
                  <a:pt x="4696957" y="4178177"/>
                  <a:pt x="4910556" y="4667756"/>
                </a:cubicBezTo>
                <a:cubicBezTo>
                  <a:pt x="5062728" y="5015306"/>
                  <a:pt x="5245193" y="5341884"/>
                  <a:pt x="5374561" y="5703238"/>
                </a:cubicBezTo>
                <a:cubicBezTo>
                  <a:pt x="5500512" y="6053410"/>
                  <a:pt x="5575240" y="6402760"/>
                  <a:pt x="5591170" y="6745970"/>
                </a:cubicBezTo>
                <a:lnTo>
                  <a:pt x="5592970" y="6897158"/>
                </a:lnTo>
                <a:lnTo>
                  <a:pt x="2734191" y="6897158"/>
                </a:lnTo>
                <a:lnTo>
                  <a:pt x="2734191" y="6897159"/>
                </a:lnTo>
                <a:lnTo>
                  <a:pt x="0" y="6897159"/>
                </a:lnTo>
                <a:lnTo>
                  <a:pt x="0" y="1"/>
                </a:lnTo>
                <a:lnTo>
                  <a:pt x="1485712" y="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6998A29-55EA-E7B4-7EDC-02E2ABE53E6A}"/>
              </a:ext>
            </a:extLst>
          </p:cNvPr>
          <p:cNvSpPr>
            <a:spLocks noGrp="1"/>
          </p:cNvSpPr>
          <p:nvPr>
            <p:ph type="title"/>
          </p:nvPr>
        </p:nvSpPr>
        <p:spPr>
          <a:xfrm>
            <a:off x="690613" y="1122363"/>
            <a:ext cx="3541909" cy="2387600"/>
          </a:xfrm>
        </p:spPr>
        <p:txBody>
          <a:bodyPr vert="horz" lIns="91440" tIns="45720" rIns="91440" bIns="45720" rtlCol="0" anchor="b">
            <a:normAutofit/>
          </a:bodyPr>
          <a:lstStyle/>
          <a:p>
            <a:pPr>
              <a:lnSpc>
                <a:spcPct val="90000"/>
              </a:lnSpc>
            </a:pPr>
            <a:r>
              <a:rPr lang="en-US" sz="3800" dirty="0"/>
              <a:t>Enlightenment Pgs. 56-64</a:t>
            </a:r>
          </a:p>
        </p:txBody>
      </p:sp>
    </p:spTree>
    <p:extLst>
      <p:ext uri="{BB962C8B-B14F-4D97-AF65-F5344CB8AC3E}">
        <p14:creationId xmlns:p14="http://schemas.microsoft.com/office/powerpoint/2010/main" val="253729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F6CF-EEEC-C5FE-62B0-BAE604C13118}"/>
              </a:ext>
            </a:extLst>
          </p:cNvPr>
          <p:cNvSpPr>
            <a:spLocks noGrp="1"/>
          </p:cNvSpPr>
          <p:nvPr>
            <p:ph type="title"/>
          </p:nvPr>
        </p:nvSpPr>
        <p:spPr/>
        <p:txBody>
          <a:bodyPr/>
          <a:lstStyle/>
          <a:p>
            <a:r>
              <a:rPr lang="en-US" dirty="0"/>
              <a:t>10.02 Quizlet</a:t>
            </a:r>
          </a:p>
        </p:txBody>
      </p:sp>
      <p:sp>
        <p:nvSpPr>
          <p:cNvPr id="3" name="Content Placeholder 2">
            <a:extLst>
              <a:ext uri="{FF2B5EF4-FFF2-40B4-BE49-F238E27FC236}">
                <a16:creationId xmlns:a16="http://schemas.microsoft.com/office/drawing/2014/main" id="{8BAB727A-4F57-79CB-0891-4F268C2333EB}"/>
              </a:ext>
            </a:extLst>
          </p:cNvPr>
          <p:cNvSpPr>
            <a:spLocks noGrp="1"/>
          </p:cNvSpPr>
          <p:nvPr>
            <p:ph idx="1"/>
          </p:nvPr>
        </p:nvSpPr>
        <p:spPr/>
        <p:txBody>
          <a:bodyPr/>
          <a:lstStyle/>
          <a:p>
            <a:r>
              <a:rPr lang="en-US" dirty="0">
                <a:hlinkClick r:id="rId2"/>
              </a:rPr>
              <a:t>10.02 Quizlet</a:t>
            </a:r>
            <a:endParaRPr lang="en-US"/>
          </a:p>
        </p:txBody>
      </p:sp>
    </p:spTree>
    <p:extLst>
      <p:ext uri="{BB962C8B-B14F-4D97-AF65-F5344CB8AC3E}">
        <p14:creationId xmlns:p14="http://schemas.microsoft.com/office/powerpoint/2010/main" val="1729357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77FCE-BDF4-18D0-3885-52360E2DA70F}"/>
              </a:ext>
            </a:extLst>
          </p:cNvPr>
          <p:cNvSpPr>
            <a:spLocks noGrp="1"/>
          </p:cNvSpPr>
          <p:nvPr>
            <p:ph type="title"/>
          </p:nvPr>
        </p:nvSpPr>
        <p:spPr>
          <a:xfrm>
            <a:off x="609600" y="155217"/>
            <a:ext cx="10972800" cy="937375"/>
          </a:xfrm>
        </p:spPr>
        <p:txBody>
          <a:bodyPr/>
          <a:lstStyle/>
          <a:p>
            <a:pPr algn="ctr"/>
            <a:r>
              <a:rPr lang="en-US" dirty="0">
                <a:cs typeface="Posterama"/>
              </a:rPr>
              <a:t>Unit Activities and Assignments</a:t>
            </a:r>
          </a:p>
        </p:txBody>
      </p:sp>
      <p:sp>
        <p:nvSpPr>
          <p:cNvPr id="3" name="Content Placeholder 2">
            <a:extLst>
              <a:ext uri="{FF2B5EF4-FFF2-40B4-BE49-F238E27FC236}">
                <a16:creationId xmlns:a16="http://schemas.microsoft.com/office/drawing/2014/main" id="{52428FC8-2727-FF06-0F08-CF5BF58E80D4}"/>
              </a:ext>
            </a:extLst>
          </p:cNvPr>
          <p:cNvSpPr>
            <a:spLocks noGrp="1"/>
          </p:cNvSpPr>
          <p:nvPr>
            <p:ph idx="1"/>
          </p:nvPr>
        </p:nvSpPr>
        <p:spPr>
          <a:xfrm>
            <a:off x="451449" y="1157299"/>
            <a:ext cx="11130951" cy="4985439"/>
          </a:xfrm>
        </p:spPr>
        <p:txBody>
          <a:bodyPr vert="horz" lIns="91440" tIns="45720" rIns="91440" bIns="45720" rtlCol="0" anchor="t">
            <a:normAutofit fontScale="85000" lnSpcReduction="20000"/>
          </a:bodyPr>
          <a:lstStyle/>
          <a:p>
            <a:pPr marL="457200" indent="-457200">
              <a:lnSpc>
                <a:spcPct val="90000"/>
              </a:lnSpc>
              <a:spcBef>
                <a:spcPts val="1200"/>
              </a:spcBef>
              <a:buAutoNum type="arabicPeriod"/>
            </a:pPr>
            <a:endParaRPr lang="en-US" dirty="0">
              <a:ea typeface="+mn-lt"/>
              <a:cs typeface="+mn-lt"/>
            </a:endParaRPr>
          </a:p>
          <a:p>
            <a:pPr marL="285750" indent="-285750" algn="ctr">
              <a:lnSpc>
                <a:spcPct val="90000"/>
              </a:lnSpc>
              <a:spcBef>
                <a:spcPts val="1200"/>
              </a:spcBef>
              <a:buFont typeface="Arial"/>
              <a:buChar char="•"/>
            </a:pPr>
            <a:r>
              <a:rPr lang="en-US" b="1" dirty="0">
                <a:latin typeface="Corbel"/>
              </a:rPr>
              <a:t>VOCABULARY OPENER</a:t>
            </a:r>
            <a:endParaRPr lang="en-US" dirty="0">
              <a:ea typeface="+mn-lt"/>
              <a:cs typeface="+mn-lt"/>
            </a:endParaRPr>
          </a:p>
          <a:p>
            <a:pPr marL="514350" lvl="1" indent="-285750" algn="ctr">
              <a:lnSpc>
                <a:spcPct val="90000"/>
              </a:lnSpc>
              <a:spcBef>
                <a:spcPts val="1200"/>
              </a:spcBef>
              <a:buFont typeface="Arial"/>
              <a:buChar char="•"/>
            </a:pPr>
            <a:r>
              <a:rPr lang="en-US" dirty="0">
                <a:latin typeface="Avenir Next LT Pro"/>
              </a:rPr>
              <a:t>CONTEXTUALIZE</a:t>
            </a:r>
            <a:r>
              <a:rPr lang="en-US" dirty="0">
                <a:ea typeface="+mn-lt"/>
                <a:cs typeface="+mn-lt"/>
              </a:rPr>
              <a:t> AND CONNECT CAUSE AND EFFECT –</a:t>
            </a:r>
            <a:r>
              <a:rPr lang="en-US" b="1" u="sng" dirty="0">
                <a:ea typeface="+mn-lt"/>
                <a:cs typeface="+mn-lt"/>
              </a:rPr>
              <a:t> EXPLAIN</a:t>
            </a:r>
            <a:r>
              <a:rPr lang="en-US" dirty="0">
                <a:ea typeface="+mn-lt"/>
                <a:cs typeface="+mn-lt"/>
              </a:rPr>
              <a:t> the historical circumstances that led to Absolute Monarchs in Europe</a:t>
            </a:r>
            <a:r>
              <a:rPr lang="en-US" dirty="0">
                <a:latin typeface="Avenir Next LT Pro"/>
              </a:rPr>
              <a:t> in a  </a:t>
            </a:r>
            <a:r>
              <a:rPr lang="en-US" b="1" dirty="0">
                <a:latin typeface="Corbel"/>
              </a:rPr>
              <a:t>CLAIM PARAGRAPH</a:t>
            </a:r>
            <a:endParaRPr lang="en-US">
              <a:ea typeface="+mn-lt"/>
              <a:cs typeface="+mn-lt"/>
            </a:endParaRPr>
          </a:p>
          <a:p>
            <a:pPr marL="285750" indent="-285750" algn="ctr">
              <a:lnSpc>
                <a:spcPct val="90000"/>
              </a:lnSpc>
              <a:spcBef>
                <a:spcPts val="1200"/>
              </a:spcBef>
              <a:buFont typeface="'Wingdings 2',Sans-Serif"/>
              <a:buChar char=""/>
            </a:pPr>
            <a:r>
              <a:rPr lang="en-US" b="1" dirty="0">
                <a:latin typeface="Corbel"/>
              </a:rPr>
              <a:t>MASTERING THE GRADE 10  GLOBAL HISTORY CURRICULUM - </a:t>
            </a:r>
            <a:r>
              <a:rPr lang="en-US" dirty="0">
                <a:ea typeface="+mn-lt"/>
                <a:cs typeface="+mn-lt"/>
              </a:rPr>
              <a:t>Chapter 6  -pgs. 56 – 79</a:t>
            </a:r>
          </a:p>
          <a:p>
            <a:pPr marL="285750" indent="-285750" algn="ctr">
              <a:lnSpc>
                <a:spcPct val="90000"/>
              </a:lnSpc>
              <a:spcBef>
                <a:spcPts val="1200"/>
              </a:spcBef>
              <a:buFont typeface="'Wingdings 2',Sans-Serif"/>
              <a:buChar char=""/>
            </a:pPr>
            <a:r>
              <a:rPr lang="en-US">
                <a:ea typeface="+mn-lt"/>
                <a:cs typeface="+mn-lt"/>
              </a:rPr>
              <a:t>STUDY CARDS</a:t>
            </a:r>
            <a:endParaRPr lang="en-US" dirty="0">
              <a:ea typeface="+mn-lt"/>
              <a:cs typeface="+mn-lt"/>
            </a:endParaRPr>
          </a:p>
          <a:p>
            <a:pPr marL="285750" indent="-285750" algn="ctr">
              <a:lnSpc>
                <a:spcPct val="90000"/>
              </a:lnSpc>
              <a:spcBef>
                <a:spcPts val="1200"/>
              </a:spcBef>
              <a:buFont typeface="'Wingdings 2',Sans-Serif"/>
              <a:buChar char=""/>
            </a:pPr>
            <a:r>
              <a:rPr lang="en-US" b="1" dirty="0">
                <a:ea typeface="+mn-lt"/>
                <a:cs typeface="+mn-lt"/>
              </a:rPr>
              <a:t>CLOSE READ ACTIVITY (Mary Wollstonecraft)</a:t>
            </a:r>
            <a:endParaRPr lang="en-US" dirty="0">
              <a:ea typeface="+mn-lt"/>
              <a:cs typeface="+mn-lt"/>
            </a:endParaRPr>
          </a:p>
          <a:p>
            <a:pPr marL="285750" indent="-285750" algn="ctr">
              <a:lnSpc>
                <a:spcPct val="90000"/>
              </a:lnSpc>
              <a:spcBef>
                <a:spcPts val="1200"/>
              </a:spcBef>
              <a:buFont typeface="'Wingdings 2',Sans-Serif"/>
              <a:buChar char=""/>
            </a:pPr>
            <a:r>
              <a:rPr lang="en-US" b="1" dirty="0">
                <a:ea typeface="+mn-lt"/>
                <a:cs typeface="+mn-lt"/>
              </a:rPr>
              <a:t>Castle Learning 10.02</a:t>
            </a:r>
          </a:p>
          <a:p>
            <a:pPr marL="285750" indent="-285750" algn="ctr">
              <a:lnSpc>
                <a:spcPct val="90000"/>
              </a:lnSpc>
              <a:spcBef>
                <a:spcPts val="1200"/>
              </a:spcBef>
              <a:buFont typeface="'Wingdings 2',Sans-Serif"/>
              <a:buChar char=""/>
            </a:pPr>
            <a:r>
              <a:rPr lang="en-US" b="1" dirty="0">
                <a:ea typeface="+mn-lt"/>
                <a:cs typeface="+mn-lt"/>
              </a:rPr>
              <a:t>CONCEPT MAPS</a:t>
            </a:r>
            <a:endParaRPr lang="en-US" dirty="0">
              <a:ea typeface="+mn-lt"/>
              <a:cs typeface="+mn-lt"/>
            </a:endParaRPr>
          </a:p>
          <a:p>
            <a:pPr marL="228600" algn="ctr">
              <a:spcBef>
                <a:spcPts val="500"/>
              </a:spcBef>
              <a:buFont typeface="Arial"/>
              <a:buChar char="•"/>
            </a:pPr>
            <a:r>
              <a:rPr lang="en-US" dirty="0">
                <a:ea typeface="+mn-lt"/>
                <a:cs typeface="+mn-lt"/>
                <a:hlinkClick r:id="rId2"/>
              </a:rPr>
              <a:t>The Enlightenment</a:t>
            </a:r>
            <a:endParaRPr lang="en-US" dirty="0">
              <a:latin typeface="Avenir Next LT Pro"/>
            </a:endParaRPr>
          </a:p>
          <a:p>
            <a:pPr lvl="1" algn="ctr">
              <a:buFont typeface="Arial"/>
              <a:buChar char="•"/>
            </a:pPr>
            <a:r>
              <a:rPr lang="en-US" dirty="0">
                <a:ea typeface="+mn-lt"/>
                <a:cs typeface="+mn-lt"/>
                <a:hlinkClick r:id="rId3"/>
              </a:rPr>
              <a:t>French Revolution</a:t>
            </a:r>
            <a:endParaRPr lang="en-US"/>
          </a:p>
          <a:p>
            <a:pPr lvl="1" algn="ctr">
              <a:buFont typeface="Arial"/>
              <a:buChar char="•"/>
            </a:pPr>
            <a:r>
              <a:rPr lang="en-US" dirty="0">
                <a:ea typeface="+mn-lt"/>
                <a:cs typeface="+mn-lt"/>
                <a:hlinkClick r:id="rId4"/>
              </a:rPr>
              <a:t>Haitain Revolution</a:t>
            </a:r>
            <a:endParaRPr lang="en-US"/>
          </a:p>
          <a:p>
            <a:pPr lvl="1" algn="ctr">
              <a:buFont typeface="Arial"/>
              <a:buChar char="•"/>
            </a:pPr>
            <a:r>
              <a:rPr lang="en-US" dirty="0">
                <a:ea typeface="+mn-lt"/>
                <a:cs typeface="+mn-lt"/>
                <a:hlinkClick r:id="rId5"/>
              </a:rPr>
              <a:t>South American Independence Movements</a:t>
            </a:r>
            <a:endParaRPr lang="en-US"/>
          </a:p>
          <a:p>
            <a:pPr lvl="1" algn="ctr">
              <a:buFont typeface="Arial"/>
              <a:buChar char="•"/>
            </a:pPr>
            <a:r>
              <a:rPr lang="en-US" dirty="0">
                <a:ea typeface="+mn-lt"/>
                <a:cs typeface="+mn-lt"/>
                <a:hlinkClick r:id="rId6"/>
              </a:rPr>
              <a:t>Mexican War for Independence </a:t>
            </a:r>
            <a:endParaRPr lang="en-US"/>
          </a:p>
          <a:p>
            <a:pPr lvl="1" algn="ctr">
              <a:buFont typeface="Arial"/>
              <a:buChar char="•"/>
            </a:pPr>
            <a:r>
              <a:rPr lang="en-US" dirty="0">
                <a:ea typeface="+mn-lt"/>
                <a:cs typeface="+mn-lt"/>
                <a:hlinkClick r:id="rId7"/>
              </a:rPr>
              <a:t>Unification of Germany</a:t>
            </a:r>
            <a:endParaRPr lang="en-US"/>
          </a:p>
          <a:p>
            <a:pPr lvl="1" algn="ctr">
              <a:buFont typeface="Arial"/>
              <a:buChar char="•"/>
            </a:pPr>
            <a:r>
              <a:rPr lang="en-US" dirty="0">
                <a:ea typeface="+mn-lt"/>
                <a:cs typeface="+mn-lt"/>
                <a:hlinkClick r:id="rId8"/>
              </a:rPr>
              <a:t>Unification of Italy</a:t>
            </a:r>
            <a:br>
              <a:rPr lang="en-US" dirty="0">
                <a:latin typeface="Corbel"/>
              </a:rPr>
            </a:br>
            <a:endParaRPr lang="en-US">
              <a:ea typeface="+mn-lt"/>
              <a:cs typeface="+mn-lt"/>
            </a:endParaRPr>
          </a:p>
        </p:txBody>
      </p:sp>
    </p:spTree>
    <p:extLst>
      <p:ext uri="{BB962C8B-B14F-4D97-AF65-F5344CB8AC3E}">
        <p14:creationId xmlns:p14="http://schemas.microsoft.com/office/powerpoint/2010/main" val="3763785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C343E-9A2A-83CE-7173-170872F4A404}"/>
              </a:ext>
            </a:extLst>
          </p:cNvPr>
          <p:cNvSpPr>
            <a:spLocks noGrp="1"/>
          </p:cNvSpPr>
          <p:nvPr>
            <p:ph type="title"/>
          </p:nvPr>
        </p:nvSpPr>
        <p:spPr>
          <a:xfrm>
            <a:off x="667109" y="327746"/>
            <a:ext cx="10972800" cy="894243"/>
          </a:xfrm>
        </p:spPr>
        <p:txBody>
          <a:bodyPr/>
          <a:lstStyle/>
          <a:p>
            <a:r>
              <a:rPr lang="en-US" dirty="0">
                <a:cs typeface="Posterama"/>
              </a:rPr>
              <a:t>BOOK PAGES</a:t>
            </a:r>
            <a:endParaRPr lang="en-US" dirty="0"/>
          </a:p>
        </p:txBody>
      </p:sp>
      <p:sp>
        <p:nvSpPr>
          <p:cNvPr id="3" name="Content Placeholder 2">
            <a:extLst>
              <a:ext uri="{FF2B5EF4-FFF2-40B4-BE49-F238E27FC236}">
                <a16:creationId xmlns:a16="http://schemas.microsoft.com/office/drawing/2014/main" id="{BA8867EA-BF90-7C49-FC51-DCB3894963D1}"/>
              </a:ext>
            </a:extLst>
          </p:cNvPr>
          <p:cNvSpPr>
            <a:spLocks noGrp="1"/>
          </p:cNvSpPr>
          <p:nvPr>
            <p:ph idx="1"/>
          </p:nvPr>
        </p:nvSpPr>
        <p:spPr/>
        <p:txBody>
          <a:bodyPr vert="horz" lIns="91440" tIns="45720" rIns="91440" bIns="45720" rtlCol="0" anchor="t">
            <a:normAutofit/>
          </a:bodyPr>
          <a:lstStyle/>
          <a:p>
            <a:r>
              <a:rPr lang="en-US" dirty="0"/>
              <a:t>Enlightenment – 56-64</a:t>
            </a:r>
          </a:p>
          <a:p>
            <a:r>
              <a:rPr lang="en-US" dirty="0"/>
              <a:t>French Revolution – 64-65</a:t>
            </a:r>
          </a:p>
          <a:p>
            <a:r>
              <a:rPr lang="en-US" dirty="0"/>
              <a:t>Latin American Revolution 65-67</a:t>
            </a:r>
          </a:p>
          <a:p>
            <a:r>
              <a:rPr lang="en-US" dirty="0"/>
              <a:t>Unification of Italy – 67-68</a:t>
            </a:r>
          </a:p>
          <a:p>
            <a:r>
              <a:rPr lang="en-US" dirty="0"/>
              <a:t>Unification of Germany 68-70</a:t>
            </a:r>
          </a:p>
          <a:p>
            <a:r>
              <a:rPr lang="en-US" dirty="0"/>
              <a:t>Study Cards/Review 71-79</a:t>
            </a:r>
          </a:p>
        </p:txBody>
      </p:sp>
    </p:spTree>
    <p:extLst>
      <p:ext uri="{BB962C8B-B14F-4D97-AF65-F5344CB8AC3E}">
        <p14:creationId xmlns:p14="http://schemas.microsoft.com/office/powerpoint/2010/main" val="926790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D15F6-CFCA-08F7-E0B9-13D460B98771}"/>
              </a:ext>
            </a:extLst>
          </p:cNvPr>
          <p:cNvSpPr>
            <a:spLocks noGrp="1"/>
          </p:cNvSpPr>
          <p:nvPr>
            <p:ph type="title"/>
          </p:nvPr>
        </p:nvSpPr>
        <p:spPr>
          <a:xfrm>
            <a:off x="609600" y="327746"/>
            <a:ext cx="10972800" cy="937375"/>
          </a:xfrm>
        </p:spPr>
        <p:txBody>
          <a:bodyPr/>
          <a:lstStyle/>
          <a:p>
            <a:r>
              <a:rPr lang="en-US" dirty="0">
                <a:cs typeface="Posterama"/>
              </a:rPr>
              <a:t>Day 1:</a:t>
            </a:r>
            <a:endParaRPr lang="en-US" dirty="0"/>
          </a:p>
        </p:txBody>
      </p:sp>
      <p:sp>
        <p:nvSpPr>
          <p:cNvPr id="3" name="Content Placeholder 2">
            <a:extLst>
              <a:ext uri="{FF2B5EF4-FFF2-40B4-BE49-F238E27FC236}">
                <a16:creationId xmlns:a16="http://schemas.microsoft.com/office/drawing/2014/main" id="{04CCF01F-A3E5-DEDD-C23B-272D6F4B89D8}"/>
              </a:ext>
            </a:extLst>
          </p:cNvPr>
          <p:cNvSpPr>
            <a:spLocks noGrp="1"/>
          </p:cNvSpPr>
          <p:nvPr>
            <p:ph idx="1"/>
          </p:nvPr>
        </p:nvSpPr>
        <p:spPr>
          <a:xfrm>
            <a:off x="609600" y="1545488"/>
            <a:ext cx="10972800" cy="4597250"/>
          </a:xfrm>
        </p:spPr>
        <p:txBody>
          <a:bodyPr vert="horz" lIns="91440" tIns="45720" rIns="91440" bIns="45720" rtlCol="0" anchor="t">
            <a:normAutofit/>
          </a:bodyPr>
          <a:lstStyle/>
          <a:p>
            <a:pPr marL="285750" indent="-285750">
              <a:lnSpc>
                <a:spcPct val="90000"/>
              </a:lnSpc>
              <a:spcBef>
                <a:spcPts val="1200"/>
              </a:spcBef>
              <a:buFont typeface="Arial"/>
              <a:buChar char="•"/>
            </a:pPr>
            <a:r>
              <a:rPr lang="en-US" dirty="0">
                <a:ea typeface="+mn-lt"/>
                <a:cs typeface="+mn-lt"/>
              </a:rPr>
              <a:t>Complete SQ1: </a:t>
            </a:r>
            <a:r>
              <a:rPr lang="en-US" b="1" dirty="0">
                <a:ea typeface="+mn-lt"/>
                <a:cs typeface="+mn-lt"/>
              </a:rPr>
              <a:t>What was the political and cultural situation in Europe ca. 1750?</a:t>
            </a:r>
            <a:endParaRPr lang="en-US" dirty="0">
              <a:ea typeface="+mn-lt"/>
              <a:cs typeface="+mn-lt"/>
            </a:endParaRPr>
          </a:p>
          <a:p>
            <a:pPr marL="285750" indent="-285750">
              <a:lnSpc>
                <a:spcPct val="90000"/>
              </a:lnSpc>
              <a:spcBef>
                <a:spcPts val="1200"/>
              </a:spcBef>
              <a:buFont typeface="Arial"/>
              <a:buChar char="•"/>
            </a:pPr>
            <a:r>
              <a:rPr lang="en-US" dirty="0">
                <a:ea typeface="+mn-lt"/>
                <a:cs typeface="+mn-lt"/>
              </a:rPr>
              <a:t>PASS OUT VOCABULARY OPENER</a:t>
            </a:r>
            <a:endParaRPr lang="en-US" dirty="0"/>
          </a:p>
          <a:p>
            <a:pPr marL="285750" indent="-285750">
              <a:lnSpc>
                <a:spcPct val="90000"/>
              </a:lnSpc>
              <a:spcBef>
                <a:spcPts val="1200"/>
              </a:spcBef>
              <a:buFont typeface="Arial"/>
              <a:buChar char="•"/>
            </a:pPr>
            <a:r>
              <a:rPr lang="en-US" b="1" dirty="0">
                <a:ea typeface="+mn-lt"/>
                <a:cs typeface="+mn-lt"/>
              </a:rPr>
              <a:t>CHROLOLOGICAL THINKING AND GRAPHIC CONTEXT – The World in 1750 Cause and Effect Chain Activity</a:t>
            </a:r>
            <a:endParaRPr lang="en-US" dirty="0"/>
          </a:p>
        </p:txBody>
      </p:sp>
    </p:spTree>
    <p:extLst>
      <p:ext uri="{BB962C8B-B14F-4D97-AF65-F5344CB8AC3E}">
        <p14:creationId xmlns:p14="http://schemas.microsoft.com/office/powerpoint/2010/main" val="837038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E750-9FE6-1726-5C9B-22FA08842628}"/>
              </a:ext>
            </a:extLst>
          </p:cNvPr>
          <p:cNvSpPr>
            <a:spLocks noGrp="1"/>
          </p:cNvSpPr>
          <p:nvPr>
            <p:ph type="title"/>
          </p:nvPr>
        </p:nvSpPr>
        <p:spPr>
          <a:xfrm>
            <a:off x="609600" y="557784"/>
            <a:ext cx="11001554" cy="5581260"/>
          </a:xfrm>
        </p:spPr>
        <p:txBody>
          <a:bodyPr vert="horz" lIns="91440" tIns="45720" rIns="91440" bIns="45720" rtlCol="0" anchor="ctr">
            <a:normAutofit/>
          </a:bodyPr>
          <a:lstStyle/>
          <a:p>
            <a:pPr algn="ctr"/>
            <a:r>
              <a:rPr lang="en-US" b="1" dirty="0">
                <a:ea typeface="+mj-lt"/>
                <a:cs typeface="+mj-lt"/>
              </a:rPr>
              <a:t>What was the political and cultural situation in Europe ca. 1750?</a:t>
            </a:r>
            <a:br>
              <a:rPr lang="en-US" b="1" dirty="0">
                <a:ea typeface="+mj-lt"/>
                <a:cs typeface="+mj-lt"/>
              </a:rPr>
            </a:br>
            <a:endParaRPr lang="en-US" dirty="0">
              <a:cs typeface="Posterama"/>
            </a:endParaRPr>
          </a:p>
          <a:p>
            <a:pPr algn="ctr"/>
            <a:r>
              <a:rPr lang="en-US" b="1" u="sng" dirty="0">
                <a:ea typeface="+mj-lt"/>
                <a:cs typeface="+mj-lt"/>
              </a:rPr>
              <a:t>Examine</a:t>
            </a:r>
            <a:r>
              <a:rPr lang="en-US" dirty="0">
                <a:ea typeface="+mj-lt"/>
                <a:cs typeface="+mj-lt"/>
              </a:rPr>
              <a:t> events from the Middle Ages to the mid-1700s from multiple perspectives.</a:t>
            </a:r>
            <a:endParaRPr lang="en-US" dirty="0">
              <a:cs typeface="Posterama"/>
            </a:endParaRPr>
          </a:p>
        </p:txBody>
      </p:sp>
    </p:spTree>
    <p:extLst>
      <p:ext uri="{BB962C8B-B14F-4D97-AF65-F5344CB8AC3E}">
        <p14:creationId xmlns:p14="http://schemas.microsoft.com/office/powerpoint/2010/main" val="24137594"/>
      </p:ext>
    </p:extLst>
  </p:cSld>
  <p:clrMapOvr>
    <a:masterClrMapping/>
  </p:clrMapOvr>
</p:sld>
</file>

<file path=ppt/theme/theme1.xml><?xml version="1.0" encoding="utf-8"?>
<a:theme xmlns:a="http://schemas.openxmlformats.org/drawingml/2006/main" name="SplashVTI">
  <a:themeElements>
    <a:clrScheme name="Custom 11">
      <a:dk1>
        <a:srgbClr val="262626"/>
      </a:dk1>
      <a:lt1>
        <a:sysClr val="window" lastClr="FFFFFF"/>
      </a:lt1>
      <a:dk2>
        <a:srgbClr val="2F333D"/>
      </a:dk2>
      <a:lt2>
        <a:srgbClr val="E9F3F3"/>
      </a:lt2>
      <a:accent1>
        <a:srgbClr val="1EBE9B"/>
      </a:accent1>
      <a:accent2>
        <a:srgbClr val="FD8686"/>
      </a:accent2>
      <a:accent3>
        <a:srgbClr val="0AC8AD"/>
      </a:accent3>
      <a:accent4>
        <a:srgbClr val="E69500"/>
      </a:accent4>
      <a:accent5>
        <a:srgbClr val="EC4E70"/>
      </a:accent5>
      <a:accent6>
        <a:srgbClr val="794DFF"/>
      </a:accent6>
      <a:hlink>
        <a:srgbClr val="3E8FF1"/>
      </a:hlink>
      <a:folHlink>
        <a:srgbClr val="939393"/>
      </a:folHlink>
    </a:clrScheme>
    <a:fontScheme name="Custom 23">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lashVTI" id="{CD38C481-21EC-466B-953B-A1440B42712A}" vid="{D3E4813C-1D98-48C2-AF59-2D0D78E25500}"/>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56</Slides>
  <Notes>0</Notes>
  <HiddenSlides>0</HiddenSlides>
  <MMClips>0</MMClips>
  <ScaleCrop>false</ScaleCrop>
  <HeadingPairs>
    <vt:vector size="4" baseType="variant">
      <vt:variant>
        <vt:lpstr>Theme</vt:lpstr>
      </vt:variant>
      <vt:variant>
        <vt:i4>2</vt:i4>
      </vt:variant>
      <vt:variant>
        <vt:lpstr>Slide Titles</vt:lpstr>
      </vt:variant>
      <vt:variant>
        <vt:i4>56</vt:i4>
      </vt:variant>
    </vt:vector>
  </HeadingPairs>
  <TitlesOfParts>
    <vt:vector size="58" baseType="lpstr">
      <vt:lpstr>SplashVTI</vt:lpstr>
      <vt:lpstr>Frame</vt:lpstr>
      <vt:lpstr>10.01 Enlightenment, Revolution and Nationalism</vt:lpstr>
      <vt:lpstr>Conceptual Understandings:</vt:lpstr>
      <vt:lpstr>Conceptual Understandings:</vt:lpstr>
      <vt:lpstr>Unit Essential Questions:</vt:lpstr>
      <vt:lpstr>Unit Description</vt:lpstr>
      <vt:lpstr>Unit Activities and Assignments</vt:lpstr>
      <vt:lpstr>BOOK PAGES</vt:lpstr>
      <vt:lpstr>Day 1:</vt:lpstr>
      <vt:lpstr>What was the political and cultural situation in Europe ca. 1750?  Examine events from the Middle Ages to the mid-1700s from multiple perspectives.</vt:lpstr>
      <vt:lpstr>PICK-A-PARTNER</vt:lpstr>
      <vt:lpstr>Get in groups of 5</vt:lpstr>
      <vt:lpstr>Read the prompt and as a group,  predict possible answers by brainstorming. Jot down your ideas under the prompt.</vt:lpstr>
      <vt:lpstr>PowerPoint Presentation</vt:lpstr>
      <vt:lpstr>PowerPoint Presentation</vt:lpstr>
      <vt:lpstr>Catholic Church and Later Protestant Churches Gain Power in Europe</vt:lpstr>
      <vt:lpstr>PowerPoint Presentation</vt:lpstr>
      <vt:lpstr>PowerPoint Presentation</vt:lpstr>
      <vt:lpstr>TOGETHER: Write a Cause and Effect paragraph to answer the following prompt</vt:lpstr>
      <vt:lpstr>The Enlightenment </vt:lpstr>
      <vt:lpstr>PowerPoint Presentation</vt:lpstr>
      <vt:lpstr>Heroes of the Enlightenment, Episode 2 (0:00-1:22)</vt:lpstr>
      <vt:lpstr>1. Power of Absolute Monarchs</vt:lpstr>
      <vt:lpstr>PowerPoint Presentation</vt:lpstr>
      <vt:lpstr>PowerPoint Presentation</vt:lpstr>
      <vt:lpstr>PowerPoint Presentation</vt:lpstr>
      <vt:lpstr>3. Increased Book Production and Literacy</vt:lpstr>
      <vt:lpstr>PowerPoint Presentation</vt:lpstr>
      <vt:lpstr>4. Urbanization, Salons, and Coffeehouses</vt:lpstr>
      <vt:lpstr>PowerPoint Presentation</vt:lpstr>
      <vt:lpstr>SQ 3. What points of view did Enlightenment Thinkers have about government?</vt:lpstr>
      <vt:lpstr>PowerPoint Presentation</vt:lpstr>
      <vt:lpstr>BOOK PAGES</vt:lpstr>
      <vt:lpstr>PowerPoint Presentation</vt:lpstr>
      <vt:lpstr>PowerPoint Presentation</vt:lpstr>
      <vt:lpstr>John Locke Video Biography from CloudBiography</vt:lpstr>
      <vt:lpstr>Excerpt 1:  Two Treatises of Government 1690 by John Locke  </vt:lpstr>
      <vt:lpstr>Excerpt 1:  Two Treatises of Government 1690 by John Locke  </vt:lpstr>
      <vt:lpstr>Excerpt 2: Two Treatises of Government 1690 by John Locke  </vt:lpstr>
      <vt:lpstr>Excerpt 3: Two Treatises of Government 1690 by John Locke  </vt:lpstr>
      <vt:lpstr>PowerPoint Presentation</vt:lpstr>
      <vt:lpstr> Essential Enlightenment: Montesquieu </vt:lpstr>
      <vt:lpstr>PowerPoint Presentation</vt:lpstr>
      <vt:lpstr>The Spirit of Laws, 1748 by Baron de Montesquieu</vt:lpstr>
      <vt:lpstr> Jean Jacques Rousseau Video Biography from CloudBiography </vt:lpstr>
      <vt:lpstr>PowerPoint Presentation</vt:lpstr>
      <vt:lpstr>PowerPoint Presentation</vt:lpstr>
      <vt:lpstr>PowerPoint Presentation</vt:lpstr>
      <vt:lpstr>PowerPoint Presentation</vt:lpstr>
      <vt:lpstr>SQ 4. What effect did the Enlightenment have on social reform movements and monarchs in the 18th century?</vt:lpstr>
      <vt:lpstr>Big Idea: Audience impacts the way we deliver our points of view. Leaders of social reform movements in the 18th century used Enlightenment language to communicate their discontent and hope for the future to an audience familiar with Enlightenment ideas.</vt:lpstr>
      <vt:lpstr>The Abolition Movement Starts in England</vt:lpstr>
      <vt:lpstr>The Roots of Feminism and Women’s Rights Movements</vt:lpstr>
      <vt:lpstr>SQ 5. To what extent did Mary Wollstonecraft challenge ideas about the rights of women in 18th century Europe?</vt:lpstr>
      <vt:lpstr>COMPLETE MARY WOLLONSTONECRAFT CLOSE READ</vt:lpstr>
      <vt:lpstr>Enlightenment Pgs. 56-64</vt:lpstr>
      <vt:lpstr>10.02 Quizlet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658</cp:revision>
  <dcterms:created xsi:type="dcterms:W3CDTF">2023-01-27T21:35:06Z</dcterms:created>
  <dcterms:modified xsi:type="dcterms:W3CDTF">2023-02-10T14:48:48Z</dcterms:modified>
</cp:coreProperties>
</file>